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4" r:id="rId5"/>
  </p:sldMasterIdLst>
  <p:notesMasterIdLst>
    <p:notesMasterId r:id="rId17"/>
  </p:notesMasterIdLst>
  <p:sldIdLst>
    <p:sldId id="2147474087" r:id="rId6"/>
    <p:sldId id="2147474341" r:id="rId7"/>
    <p:sldId id="2147474349" r:id="rId8"/>
    <p:sldId id="2147474345" r:id="rId9"/>
    <p:sldId id="2147474343" r:id="rId10"/>
    <p:sldId id="2147474344" r:id="rId11"/>
    <p:sldId id="2147474348" r:id="rId12"/>
    <p:sldId id="2147474347" r:id="rId13"/>
    <p:sldId id="2147474346" r:id="rId14"/>
    <p:sldId id="2147474342" r:id="rId15"/>
    <p:sldId id="2147474329" r:id="rId1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D843CA-8136-4E48-A337-DF148AABA0F8}" v="4" dt="2026-06-18T11:25:46.7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6E2D19-97EC-4308-A57C-EFFBC628F71D}" type="datetimeFigureOut">
              <a:t>6/18/2026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F5E92B-ABD6-4C19-A5F4-3CEE9D89FB0C}" type="slidenum">
              <a:t>‹#›</a:t>
            </a:fld>
            <a:endParaRPr lang="en-GB"/>
          </a:p>
        </p:txBody>
      </p:sp>
    </p:spTree>
    <p:extLst>
      <p:ext uri="{BB962C8B-B14F-4D97-AF65-F5344CB8AC3E}">
        <p14:creationId xmlns:p14="http://schemas.microsoft.com/office/powerpoint/2010/main" val="2048027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Standard title slide</a:t>
            </a:r>
          </a:p>
        </p:txBody>
      </p:sp>
      <p:sp>
        <p:nvSpPr>
          <p:cNvPr id="4" name="Slide Number Placeholder 3"/>
          <p:cNvSpPr>
            <a:spLocks noGrp="1"/>
          </p:cNvSpPr>
          <p:nvPr>
            <p:ph type="sldNum" sz="quarter" idx="5"/>
          </p:nvPr>
        </p:nvSpPr>
        <p:spPr/>
        <p:txBody>
          <a:bodyPr/>
          <a:lstStyle/>
          <a:p>
            <a:fld id="{9A4EC7EF-95E1-3D44-A982-BC7A3E9C617E}" type="slidenum">
              <a:rPr lang="en-GB" smtClean="0"/>
              <a:t>1</a:t>
            </a:fld>
            <a:endParaRPr lang="en-GB"/>
          </a:p>
        </p:txBody>
      </p:sp>
    </p:spTree>
    <p:extLst>
      <p:ext uri="{BB962C8B-B14F-4D97-AF65-F5344CB8AC3E}">
        <p14:creationId xmlns:p14="http://schemas.microsoft.com/office/powerpoint/2010/main" val="2475756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1ED09-7F55-EC45-A8CC-148C67DEFC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578B77-6383-0E65-9887-5DA3BA1277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782A4D-AFC8-A458-2386-481F373CA1B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DB5FDF19-4BD7-3DE9-04A7-2C046DA2470A}"/>
              </a:ext>
            </a:extLst>
          </p:cNvPr>
          <p:cNvSpPr>
            <a:spLocks noGrp="1"/>
          </p:cNvSpPr>
          <p:nvPr>
            <p:ph type="sldNum" sz="quarter" idx="5"/>
          </p:nvPr>
        </p:nvSpPr>
        <p:spPr/>
        <p:txBody>
          <a:bodyPr/>
          <a:lstStyle/>
          <a:p>
            <a:fld id="{42F5E92B-ABD6-4C19-A5F4-3CEE9D89FB0C}" type="slidenum">
              <a:rPr lang="en-GB" smtClean="0"/>
              <a:t>10</a:t>
            </a:fld>
            <a:endParaRPr lang="en-GB"/>
          </a:p>
        </p:txBody>
      </p:sp>
    </p:spTree>
    <p:extLst>
      <p:ext uri="{BB962C8B-B14F-4D97-AF65-F5344CB8AC3E}">
        <p14:creationId xmlns:p14="http://schemas.microsoft.com/office/powerpoint/2010/main" val="2516710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C9E8E-6513-AD2D-8C76-21217443B7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0480C2-8CBD-12E9-8AE0-0474973242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388400-0DB9-6F24-8E0E-C68ED79DCC9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5A1B4C3-2FC4-EC08-9A43-26A85AEAFBA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4EC7EF-95E1-3D44-A982-BC7A3E9C617E}"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479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ront title slid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74A26B3-AA54-E4E3-F815-2DD0B5B502BC}"/>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fld id="{B8B67EA4-DCE3-FB49-A794-A4595EF638BC}" type="slidenum">
              <a:rPr lang="en-GB" smtClean="0"/>
              <a:t>‹#›</a:t>
            </a:fld>
            <a:endParaRPr lang="en-GB"/>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endParaRPr lang="en-US"/>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288213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Breaker Heading1-Blue-DarkBlueA">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D07C2D6-AB1B-B84B-BC13-7D79E8BCFCF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16318" y="-148043"/>
            <a:ext cx="12499929" cy="7031210"/>
          </a:xfrm>
          <a:prstGeom prst="rect">
            <a:avLst/>
          </a:prstGeom>
        </p:spPr>
      </p:pic>
      <p:sp>
        <p:nvSpPr>
          <p:cNvPr id="2" name="Title 1">
            <a:extLst>
              <a:ext uri="{FF2B5EF4-FFF2-40B4-BE49-F238E27FC236}">
                <a16:creationId xmlns:a16="http://schemas.microsoft.com/office/drawing/2014/main" id="{8506D8CC-65FF-0E59-2392-2C0EBC0605F9}"/>
              </a:ext>
            </a:extLst>
          </p:cNvPr>
          <p:cNvSpPr>
            <a:spLocks noGrp="1"/>
          </p:cNvSpPr>
          <p:nvPr>
            <p:ph type="title" hasCustomPrompt="1"/>
          </p:nvPr>
        </p:nvSpPr>
        <p:spPr>
          <a:xfrm>
            <a:off x="747468" y="2165645"/>
            <a:ext cx="10515600" cy="1325563"/>
          </a:xfrm>
        </p:spPr>
        <p:txBody>
          <a:bodyPr>
            <a:noAutofit/>
          </a:bodyPr>
          <a:lstStyle>
            <a:lvl1pPr>
              <a:defRPr sz="6000" b="1"/>
            </a:lvl1pPr>
          </a:lstStyle>
          <a:p>
            <a:r>
              <a:rPr lang="en-US"/>
              <a:t>Breaker </a:t>
            </a:r>
            <a:br>
              <a:rPr lang="en-US"/>
            </a:br>
            <a:r>
              <a:rPr lang="en-US"/>
              <a:t>slide 3</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91916"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383179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Breaker Heading1-Blue-DarkBlueA">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AF6C2AD-0E53-2A94-6EDF-C2BC1C35E66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41914" y="-121920"/>
            <a:ext cx="12408747" cy="6979920"/>
          </a:xfrm>
          <a:prstGeom prst="rect">
            <a:avLst/>
          </a:prstGeom>
        </p:spPr>
      </p:pic>
      <p:sp>
        <p:nvSpPr>
          <p:cNvPr id="4" name="Title 1">
            <a:extLst>
              <a:ext uri="{FF2B5EF4-FFF2-40B4-BE49-F238E27FC236}">
                <a16:creationId xmlns:a16="http://schemas.microsoft.com/office/drawing/2014/main" id="{3D1B5349-CF21-E9D2-92A0-6C58C15A043A}"/>
              </a:ext>
            </a:extLst>
          </p:cNvPr>
          <p:cNvSpPr>
            <a:spLocks noGrp="1"/>
          </p:cNvSpPr>
          <p:nvPr>
            <p:ph type="title" hasCustomPrompt="1"/>
          </p:nvPr>
        </p:nvSpPr>
        <p:spPr>
          <a:xfrm>
            <a:off x="521688" y="2165645"/>
            <a:ext cx="10515600" cy="1325563"/>
          </a:xfrm>
        </p:spPr>
        <p:txBody>
          <a:bodyPr>
            <a:noAutofit/>
          </a:bodyPr>
          <a:lstStyle>
            <a:lvl1pPr>
              <a:defRPr sz="6000" b="1"/>
            </a:lvl1pPr>
          </a:lstStyle>
          <a:p>
            <a:r>
              <a:rPr lang="en-US"/>
              <a:t>Breaker </a:t>
            </a:r>
            <a:br>
              <a:rPr lang="en-US"/>
            </a:br>
            <a:r>
              <a:rPr lang="en-US"/>
              <a:t>slide 2</a:t>
            </a:r>
            <a:endParaRPr lang="en-GB"/>
          </a:p>
        </p:txBody>
      </p:sp>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612000"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201835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d Slide ACCESSIB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6D92FD5-08EA-6BC8-29BC-BCF5EEFE18A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rot="5400000">
            <a:off x="-2509143" y="-71523"/>
            <a:ext cx="10768951" cy="7616239"/>
          </a:xfrm>
          <a:prstGeom prst="rect">
            <a:avLst/>
          </a:prstGeom>
        </p:spPr>
      </p:pic>
      <p:pic>
        <p:nvPicPr>
          <p:cNvPr id="3" name="Picture 2" descr="Logo&#10;&#10;Description automatically generated">
            <a:extLst>
              <a:ext uri="{FF2B5EF4-FFF2-40B4-BE49-F238E27FC236}">
                <a16:creationId xmlns:a16="http://schemas.microsoft.com/office/drawing/2014/main" id="{077C56A3-4FFE-73CF-6F7F-1F451E5B3F1E}"/>
              </a:ext>
            </a:extLst>
          </p:cNvPr>
          <p:cNvPicPr>
            <a:picLocks noChangeAspect="1"/>
          </p:cNvPicPr>
          <p:nvPr userDrawn="1"/>
        </p:nvPicPr>
        <p:blipFill>
          <a:blip r:embed="rId3"/>
          <a:stretch>
            <a:fillRect/>
          </a:stretch>
        </p:blipFill>
        <p:spPr>
          <a:xfrm>
            <a:off x="10551045" y="364425"/>
            <a:ext cx="1208955" cy="979789"/>
          </a:xfrm>
          <a:prstGeom prst="rect">
            <a:avLst/>
          </a:prstGeom>
        </p:spPr>
      </p:pic>
      <p:cxnSp>
        <p:nvCxnSpPr>
          <p:cNvPr id="9" name="Straight Connector 8">
            <a:extLst>
              <a:ext uri="{FF2B5EF4-FFF2-40B4-BE49-F238E27FC236}">
                <a16:creationId xmlns:a16="http://schemas.microsoft.com/office/drawing/2014/main" id="{F9D383FB-0467-4241-BEF0-D636E886723B}"/>
              </a:ext>
              <a:ext uri="{C183D7F6-B498-43B3-948B-1728B52AA6E4}">
                <adec:decorative xmlns:adec="http://schemas.microsoft.com/office/drawing/2017/decorative" val="1"/>
              </a:ext>
            </a:extLst>
          </p:cNvPr>
          <p:cNvCxnSpPr/>
          <p:nvPr userDrawn="1"/>
        </p:nvCxnSpPr>
        <p:spPr>
          <a:xfrm>
            <a:off x="5715926" y="2605852"/>
            <a:ext cx="86510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390E57B-AF19-8642-9E47-AF887F52887B}"/>
              </a:ext>
            </a:extLst>
          </p:cNvPr>
          <p:cNvSpPr txBox="1"/>
          <p:nvPr userDrawn="1"/>
        </p:nvSpPr>
        <p:spPr>
          <a:xfrm>
            <a:off x="5610770" y="2808746"/>
            <a:ext cx="4343734" cy="2608032"/>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2400"/>
              </a:spcAft>
              <a:buClr>
                <a:srgbClr val="005EB8"/>
              </a:buClr>
              <a:buSzTx/>
              <a:buFont typeface="Arial" panose="020B0604020202020204" pitchFamily="34" charset="0"/>
              <a:buNone/>
              <a:tabLst/>
              <a:defRPr/>
            </a:pPr>
            <a:r>
              <a:rPr kumimoji="0" lang="en-GB" sz="3600" b="1" i="0" u="none" strike="noStrike" kern="1200" cap="none" spc="20" normalizeH="0" baseline="0" noProof="0">
                <a:ln>
                  <a:noFill/>
                </a:ln>
                <a:solidFill>
                  <a:schemeClr val="tx1"/>
                </a:solidFill>
                <a:effectLst/>
                <a:uLnTx/>
                <a:uFillTx/>
                <a:latin typeface="+mn-lt"/>
                <a:ea typeface="+mn-ea"/>
                <a:cs typeface="+mn-cs"/>
              </a:rPr>
              <a:t> Thank You</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@nhsengland</a:t>
            </a: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company/</a:t>
            </a:r>
            <a:r>
              <a:rPr kumimoji="0" lang="en-GB" sz="2400" b="1" i="0" u="none" strike="noStrike" kern="1200" cap="none" spc="20" normalizeH="0" baseline="0" noProof="0" err="1">
                <a:ln>
                  <a:noFill/>
                </a:ln>
                <a:solidFill>
                  <a:schemeClr val="tx1"/>
                </a:solidFill>
                <a:effectLst/>
                <a:uLnTx/>
                <a:uFillTx/>
                <a:latin typeface="+mn-lt"/>
                <a:ea typeface="+mn-ea"/>
                <a:cs typeface="+mn-cs"/>
              </a:rPr>
              <a:t>nhsengland</a:t>
            </a:r>
            <a:endParaRPr kumimoji="0" lang="en-GB" sz="2400" b="1" i="0" u="none" strike="noStrike" kern="1200" cap="none" spc="20" normalizeH="0" baseline="0" noProof="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1800"/>
              </a:spcAft>
              <a:buClr>
                <a:srgbClr val="005EB8"/>
              </a:buClr>
              <a:buSzTx/>
              <a:buFont typeface="Arial" panose="020B0604020202020204" pitchFamily="34" charset="0"/>
              <a:buNone/>
              <a:tabLst/>
              <a:defRPr/>
            </a:pPr>
            <a:r>
              <a:rPr kumimoji="0" lang="en-GB" sz="2400" b="1" i="0" u="none" strike="noStrike" kern="1200" cap="none" spc="20" normalizeH="0" baseline="0" noProof="0">
                <a:ln>
                  <a:noFill/>
                </a:ln>
                <a:solidFill>
                  <a:schemeClr val="tx1"/>
                </a:solidFill>
                <a:effectLst/>
                <a:uLnTx/>
                <a:uFillTx/>
                <a:latin typeface="+mn-lt"/>
                <a:ea typeface="+mn-ea"/>
                <a:cs typeface="+mn-cs"/>
              </a:rPr>
              <a:t>	england.nhs.uk</a:t>
            </a:r>
            <a:endParaRPr lang="en-GB" sz="2400" b="1">
              <a:solidFill>
                <a:schemeClr val="tx1"/>
              </a:solidFill>
            </a:endParaRPr>
          </a:p>
        </p:txBody>
      </p:sp>
      <p:pic>
        <p:nvPicPr>
          <p:cNvPr id="5" name="Picture 4" descr="Twitter symbol">
            <a:extLst>
              <a:ext uri="{FF2B5EF4-FFF2-40B4-BE49-F238E27FC236}">
                <a16:creationId xmlns:a16="http://schemas.microsoft.com/office/drawing/2014/main" id="{6C1B65D7-2EE6-F44F-85AA-7C93787926CD}"/>
              </a:ext>
            </a:extLst>
          </p:cNvPr>
          <p:cNvPicPr>
            <a:picLocks noChangeAspect="1"/>
          </p:cNvPicPr>
          <p:nvPr userDrawn="1"/>
        </p:nvPicPr>
        <p:blipFill>
          <a:blip>
            <a:extLst>
              <a:ext uri="{96DAC541-7B7A-43D3-8B79-37D633B846F1}">
                <asvg:svgBlip xmlns:asvg="http://schemas.microsoft.com/office/drawing/2016/SVG/main" r:embed="rId4"/>
              </a:ext>
            </a:extLst>
          </a:blip>
          <a:srcRect/>
          <a:stretch/>
        </p:blipFill>
        <p:spPr>
          <a:xfrm>
            <a:off x="5872040" y="3665234"/>
            <a:ext cx="390144" cy="390144"/>
          </a:xfrm>
          <a:prstGeom prst="rect">
            <a:avLst/>
          </a:prstGeom>
        </p:spPr>
      </p:pic>
      <p:pic>
        <p:nvPicPr>
          <p:cNvPr id="8" name="Picture 7" descr="LinkedIn symbol">
            <a:extLst>
              <a:ext uri="{FF2B5EF4-FFF2-40B4-BE49-F238E27FC236}">
                <a16:creationId xmlns:a16="http://schemas.microsoft.com/office/drawing/2014/main" id="{F2843EE8-F6F8-9D40-92C1-94FB4DCF14BB}"/>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5885396" y="4266369"/>
            <a:ext cx="390144" cy="390144"/>
          </a:xfrm>
          <a:prstGeom prst="rect">
            <a:avLst/>
          </a:prstGeom>
        </p:spPr>
      </p:pic>
      <p:pic>
        <p:nvPicPr>
          <p:cNvPr id="72" name="Picture 96" descr="World-wide web symbol">
            <a:extLst>
              <a:ext uri="{FF2B5EF4-FFF2-40B4-BE49-F238E27FC236}">
                <a16:creationId xmlns:a16="http://schemas.microsoft.com/office/drawing/2014/main" id="{664BA24D-FA8C-EE4D-A2DC-491BF11D6FA6}"/>
              </a:ext>
            </a:extLst>
          </p:cNvPr>
          <p:cNvPicPr>
            <a:picLocks noChangeAspect="1"/>
          </p:cNvPicPr>
          <p:nvPr userDrawn="1"/>
        </p:nvPicPr>
        <p:blipFill>
          <a:blip>
            <a:extLst>
              <a:ext uri="{96DAC541-7B7A-43D3-8B79-37D633B846F1}">
                <asvg:svgBlip xmlns:asvg="http://schemas.microsoft.com/office/drawing/2016/SVG/main" r:embed="rId6"/>
              </a:ext>
            </a:extLst>
          </a:blip>
          <a:srcRect/>
          <a:stretch/>
        </p:blipFill>
        <p:spPr>
          <a:xfrm>
            <a:off x="5767074" y="4806522"/>
            <a:ext cx="600075" cy="600075"/>
          </a:xfrm>
          <a:prstGeom prst="rect">
            <a:avLst/>
          </a:prstGeom>
        </p:spPr>
      </p:pic>
      <p:sp>
        <p:nvSpPr>
          <p:cNvPr id="10" name="Rectangle 9">
            <a:extLst>
              <a:ext uri="{FF2B5EF4-FFF2-40B4-BE49-F238E27FC236}">
                <a16:creationId xmlns:a16="http://schemas.microsoft.com/office/drawing/2014/main" id="{93DACDB8-C05A-C540-BF85-5FDDA3660A2E}"/>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2"/>
                </a:solidFill>
              </a:rPr>
              <a:t>‹#›</a:t>
            </a:fld>
            <a:endParaRPr lang="en-GB" sz="1200">
              <a:solidFill>
                <a:schemeClr val="accent2"/>
              </a:solidFill>
            </a:endParaRPr>
          </a:p>
        </p:txBody>
      </p:sp>
    </p:spTree>
    <p:extLst>
      <p:ext uri="{BB962C8B-B14F-4D97-AF65-F5344CB8AC3E}">
        <p14:creationId xmlns:p14="http://schemas.microsoft.com/office/powerpoint/2010/main" val="1055820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Data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32000" y="310075"/>
            <a:ext cx="11404154" cy="426721"/>
          </a:xfrm>
          <a:prstGeom prst="rect">
            <a:avLst/>
          </a:prstGeom>
        </p:spPr>
        <p:txBody>
          <a:bodyPr lIns="0" tIns="0" rIns="0" bIns="0" anchor="t">
            <a:normAutofit/>
          </a:bodyPr>
          <a:lstStyle>
            <a:lvl1pPr>
              <a:defRPr sz="24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FF8B4B32-B7B7-DB40-9D0C-2D4D8414C6EC}"/>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TextBox 3">
            <a:extLst>
              <a:ext uri="{FF2B5EF4-FFF2-40B4-BE49-F238E27FC236}">
                <a16:creationId xmlns:a16="http://schemas.microsoft.com/office/drawing/2014/main" id="{97C3715D-C90E-7C4B-B312-C707773A39DD}"/>
              </a:ext>
            </a:extLst>
          </p:cNvPr>
          <p:cNvSpPr txBox="1"/>
          <p:nvPr userDrawn="1"/>
        </p:nvSpPr>
        <p:spPr>
          <a:xfrm>
            <a:off x="2232561" y="3170712"/>
            <a:ext cx="0" cy="0"/>
          </a:xfrm>
          <a:prstGeom prst="rect">
            <a:avLst/>
          </a:prstGeom>
          <a:noFill/>
        </p:spPr>
        <p:txBody>
          <a:bodyPr wrap="none" lIns="0" tIns="0" rIns="0" bIns="0" rtlCol="0">
            <a:noAutofit/>
          </a:bodyPr>
          <a:lstStyle/>
          <a:p>
            <a:endParaRPr lang="en-GB" sz="1200" b="1">
              <a:solidFill>
                <a:schemeClr val="accent1"/>
              </a:solidFill>
            </a:endParaRPr>
          </a:p>
        </p:txBody>
      </p:sp>
      <p:cxnSp>
        <p:nvCxnSpPr>
          <p:cNvPr id="12" name="Straight Connector 11">
            <a:extLst>
              <a:ext uri="{FF2B5EF4-FFF2-40B4-BE49-F238E27FC236}">
                <a16:creationId xmlns:a16="http://schemas.microsoft.com/office/drawing/2014/main" id="{137E920E-FCD4-834F-9787-A19C03BDF9AE}"/>
              </a:ext>
              <a:ext uri="{C183D7F6-B498-43B3-948B-1728B52AA6E4}">
                <adec:decorative xmlns:adec="http://schemas.microsoft.com/office/drawing/2017/decorative" val="1"/>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055424E-84DC-71BA-CBB2-BE0007D93CE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3" name="Text Placeholder 7">
            <a:extLst>
              <a:ext uri="{FF2B5EF4-FFF2-40B4-BE49-F238E27FC236}">
                <a16:creationId xmlns:a16="http://schemas.microsoft.com/office/drawing/2014/main" id="{FB2922A9-9C8F-43B1-7D0A-0C7761EE45F2}"/>
              </a:ext>
            </a:extLst>
          </p:cNvPr>
          <p:cNvSpPr>
            <a:spLocks noGrp="1"/>
          </p:cNvSpPr>
          <p:nvPr>
            <p:ph type="body" sz="quarter" idx="13" hasCustomPrompt="1"/>
          </p:nvPr>
        </p:nvSpPr>
        <p:spPr>
          <a:xfrm>
            <a:off x="432001" y="7672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18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Tree>
    <p:extLst>
      <p:ext uri="{BB962C8B-B14F-4D97-AF65-F5344CB8AC3E}">
        <p14:creationId xmlns:p14="http://schemas.microsoft.com/office/powerpoint/2010/main" val="2904471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subhead, two column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60DD58-05DE-E835-E697-CB9A9B0B94E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32000" y="2735992"/>
            <a:ext cx="11088000" cy="3456000"/>
          </a:xfrm>
          <a:prstGeom prst="rect">
            <a:avLst/>
          </a:prstGeom>
        </p:spPr>
        <p:txBody>
          <a:bodyPr lIns="0" tIns="0" rIns="0" bIns="0" numCol="2" spcCol="432000">
            <a:no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a:t>Click to edit Master text styles</a:t>
            </a:r>
          </a:p>
          <a:p>
            <a:pPr lvl="1"/>
            <a:r>
              <a:rPr lang="en-GB"/>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0" y="2087999"/>
            <a:ext cx="11050700" cy="462017"/>
          </a:xfrm>
          <a:prstGeom prst="rect">
            <a:avLst/>
          </a:prstGeom>
        </p:spPr>
        <p:txBody>
          <a:bodyPr lIns="0" tIns="0" rIns="0" bIns="0" numCol="2" anchor="t">
            <a:noAutofit/>
          </a:bodyPr>
          <a:lstStyle>
            <a:lvl1pPr marL="0" indent="0">
              <a:lnSpc>
                <a:spcPct val="100000"/>
              </a:lnSpc>
              <a:spcBef>
                <a:spcPts val="0"/>
              </a:spcBef>
              <a:spcAft>
                <a:spcPts val="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a:solidFill>
                <a:schemeClr val="accent6"/>
              </a:solidFill>
            </a:endParaRPr>
          </a:p>
        </p:txBody>
      </p:sp>
      <p:sp>
        <p:nvSpPr>
          <p:cNvPr id="7" name="Title 1">
            <a:extLst>
              <a:ext uri="{FF2B5EF4-FFF2-40B4-BE49-F238E27FC236}">
                <a16:creationId xmlns:a16="http://schemas.microsoft.com/office/drawing/2014/main" id="{47E4AB90-2CB6-0646-B56C-4B58E33EC909}"/>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a:t>Heading</a:t>
            </a:r>
          </a:p>
        </p:txBody>
      </p:sp>
      <p:cxnSp>
        <p:nvCxnSpPr>
          <p:cNvPr id="12" name="Straight Connector 11">
            <a:extLst>
              <a:ext uri="{FF2B5EF4-FFF2-40B4-BE49-F238E27FC236}">
                <a16:creationId xmlns:a16="http://schemas.microsoft.com/office/drawing/2014/main" id="{18E2133D-2149-6B45-BEAB-A2D5E225B5AD}"/>
              </a:ext>
            </a:extLst>
          </p:cNvPr>
          <p:cNvCxnSpPr>
            <a:cxnSpLocks/>
          </p:cNvCxnSpPr>
          <p:nvPr userDrawn="1"/>
        </p:nvCxnSpPr>
        <p:spPr>
          <a:xfrm>
            <a:off x="408789" y="6336000"/>
            <a:ext cx="11399211"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BB79D01-2A70-DAF1-6A65-BC0424C2FEEC}"/>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3653892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Breaker Heading1-Blue-DarkBlue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7092F3-915E-341D-8AD1-B8E398E9BFA4}"/>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Chart&#10;&#10;Description automatically generated with medium confidence">
            <a:extLst>
              <a:ext uri="{FF2B5EF4-FFF2-40B4-BE49-F238E27FC236}">
                <a16:creationId xmlns:a16="http://schemas.microsoft.com/office/drawing/2014/main" id="{0AF6C2AD-0E53-2A94-6EDF-C2BC1C35E66B}"/>
              </a:ext>
            </a:extLst>
          </p:cNvPr>
          <p:cNvPicPr>
            <a:picLocks noChangeAspect="1"/>
          </p:cNvPicPr>
          <p:nvPr userDrawn="1"/>
        </p:nvPicPr>
        <p:blipFill>
          <a:blip r:embed="rId2"/>
          <a:stretch>
            <a:fillRect/>
          </a:stretch>
        </p:blipFill>
        <p:spPr>
          <a:xfrm>
            <a:off x="-216747" y="-121920"/>
            <a:ext cx="12408747" cy="697992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612000" y="3903218"/>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612000" y="1917290"/>
            <a:ext cx="5685561" cy="156632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1157340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Breaker Heading1-Blue-DarkBlueA">
    <p:spTree>
      <p:nvGrpSpPr>
        <p:cNvPr id="1" name=""/>
        <p:cNvGrpSpPr/>
        <p:nvPr/>
      </p:nvGrpSpPr>
      <p:grpSpPr>
        <a:xfrm>
          <a:off x="0" y="0"/>
          <a:ext cx="0" cy="0"/>
          <a:chOff x="0" y="0"/>
          <a:chExt cx="0" cy="0"/>
        </a:xfrm>
      </p:grpSpPr>
      <p:pic>
        <p:nvPicPr>
          <p:cNvPr id="3" name="Picture 2" descr="A picture containing text&#10;&#10;Description automatically generated">
            <a:extLst>
              <a:ext uri="{FF2B5EF4-FFF2-40B4-BE49-F238E27FC236}">
                <a16:creationId xmlns:a16="http://schemas.microsoft.com/office/drawing/2014/main" id="{C30C3909-1482-1013-E118-A2CE0A1DD3D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6">
            <a:extLst>
              <a:ext uri="{FF2B5EF4-FFF2-40B4-BE49-F238E27FC236}">
                <a16:creationId xmlns:a16="http://schemas.microsoft.com/office/drawing/2014/main" id="{810A3391-0472-724C-8E32-AA7421F01EEF}"/>
              </a:ext>
            </a:extLst>
          </p:cNvPr>
          <p:cNvSpPr>
            <a:spLocks noGrp="1"/>
          </p:cNvSpPr>
          <p:nvPr>
            <p:ph type="body" sz="quarter" idx="13" hasCustomPrompt="1"/>
          </p:nvPr>
        </p:nvSpPr>
        <p:spPr>
          <a:xfrm>
            <a:off x="882932" y="3564000"/>
            <a:ext cx="3890150" cy="896938"/>
          </a:xfrm>
          <a:prstGeom prst="rect">
            <a:avLst/>
          </a:prstGeom>
        </p:spPr>
        <p:txBody>
          <a:bodyPr lIns="0" tIns="0" rIns="0" bIns="0"/>
          <a:lstStyle>
            <a:lvl1pPr marL="0" indent="0">
              <a:buNone/>
              <a:defRPr>
                <a:solidFill>
                  <a:schemeClr val="tx1"/>
                </a:solidFill>
              </a:defRPr>
            </a:lvl1pPr>
            <a:lvl2pPr marL="357188" indent="0">
              <a:buNone/>
              <a:defRPr/>
            </a:lvl2pPr>
            <a:lvl3pPr marL="714375" indent="0">
              <a:buNone/>
              <a:defRPr/>
            </a:lvl3pPr>
            <a:lvl4pPr marL="1081087" indent="0">
              <a:buNone/>
              <a:defRPr/>
            </a:lvl4pPr>
            <a:lvl5pPr marL="1438275" indent="0">
              <a:buNone/>
              <a:defRPr/>
            </a:lvl5pPr>
          </a:lstStyle>
          <a:p>
            <a:pPr lvl="0"/>
            <a:r>
              <a:rPr lang="en-GB"/>
              <a:t>Section subhead</a:t>
            </a:r>
          </a:p>
        </p:txBody>
      </p:sp>
      <p:sp>
        <p:nvSpPr>
          <p:cNvPr id="8" name="Text Placeholder 7">
            <a:extLst>
              <a:ext uri="{FF2B5EF4-FFF2-40B4-BE49-F238E27FC236}">
                <a16:creationId xmlns:a16="http://schemas.microsoft.com/office/drawing/2014/main" id="{1686C9C2-DC55-7944-8ED5-BCEF416D53FB}"/>
              </a:ext>
            </a:extLst>
          </p:cNvPr>
          <p:cNvSpPr>
            <a:spLocks noGrp="1"/>
          </p:cNvSpPr>
          <p:nvPr>
            <p:ph type="body" sz="quarter" idx="14" hasCustomPrompt="1"/>
          </p:nvPr>
        </p:nvSpPr>
        <p:spPr>
          <a:xfrm>
            <a:off x="882932" y="2520000"/>
            <a:ext cx="6948488" cy="963612"/>
          </a:xfrm>
          <a:prstGeom prst="rect">
            <a:avLst/>
          </a:prstGeom>
        </p:spPr>
        <p:txBody>
          <a:bodyPr lIns="0" tIns="0" rIns="0" bIns="0">
            <a:noAutofit/>
          </a:bodyPr>
          <a:lstStyle>
            <a:lvl1pPr marL="0" indent="0">
              <a:buNone/>
              <a:defRPr sz="6000" b="1">
                <a:solidFill>
                  <a:schemeClr val="tx1"/>
                </a:solidFill>
              </a:defRPr>
            </a:lvl1pPr>
            <a:lvl2pPr marL="357188" indent="0">
              <a:buNone/>
              <a:defRPr>
                <a:solidFill>
                  <a:schemeClr val="tx1"/>
                </a:solidFill>
              </a:defRPr>
            </a:lvl2pPr>
            <a:lvl3pPr marL="714375" indent="0">
              <a:buNone/>
              <a:defRPr>
                <a:solidFill>
                  <a:schemeClr val="tx1"/>
                </a:solidFill>
              </a:defRPr>
            </a:lvl3pPr>
            <a:lvl4pPr marL="1081087" indent="0">
              <a:buNone/>
              <a:defRPr>
                <a:solidFill>
                  <a:schemeClr val="tx1"/>
                </a:solidFill>
              </a:defRPr>
            </a:lvl4pPr>
            <a:lvl5pPr marL="1438275" indent="0">
              <a:buNone/>
              <a:defRPr>
                <a:solidFill>
                  <a:schemeClr val="tx1"/>
                </a:solidFill>
              </a:defRPr>
            </a:lvl5pPr>
          </a:lstStyle>
          <a:p>
            <a:pPr lvl="0"/>
            <a:r>
              <a:rPr lang="en-GB"/>
              <a:t>Breaker heading</a:t>
            </a:r>
          </a:p>
        </p:txBody>
      </p:sp>
      <p:sp>
        <p:nvSpPr>
          <p:cNvPr id="10" name="Rectangle 9">
            <a:extLst>
              <a:ext uri="{FF2B5EF4-FFF2-40B4-BE49-F238E27FC236}">
                <a16:creationId xmlns:a16="http://schemas.microsoft.com/office/drawing/2014/main" id="{8262997B-3AAD-0D48-95DC-60BECBF9FEF6}"/>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tx1"/>
                </a:solidFill>
              </a:rPr>
              <a:t>‹#›</a:t>
            </a:fld>
            <a:endParaRPr lang="en-GB" sz="1200">
              <a:solidFill>
                <a:schemeClr val="tx1"/>
              </a:solidFill>
            </a:endParaRPr>
          </a:p>
        </p:txBody>
      </p:sp>
    </p:spTree>
    <p:extLst>
      <p:ext uri="{BB962C8B-B14F-4D97-AF65-F5344CB8AC3E}">
        <p14:creationId xmlns:p14="http://schemas.microsoft.com/office/powerpoint/2010/main" val="312952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Data 1">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3763076-72CB-117E-F240-98C1D1050D3E}"/>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432000" y="310075"/>
            <a:ext cx="11404154" cy="426721"/>
          </a:xfrm>
          <a:prstGeom prst="rect">
            <a:avLst/>
          </a:prstGeom>
        </p:spPr>
        <p:txBody>
          <a:bodyPr lIns="0" tIns="0" rIns="0" bIns="0" anchor="t">
            <a:normAutofit/>
          </a:bodyPr>
          <a:lstStyle>
            <a:lvl1pPr>
              <a:defRPr sz="2400" b="1">
                <a:solidFill>
                  <a:schemeClr val="tx1"/>
                </a:solidFill>
              </a:defRPr>
            </a:lvl1pPr>
          </a:lstStyle>
          <a:p>
            <a:r>
              <a:rPr lang="en-GB"/>
              <a:t>Heading</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FF8B4B32-B7B7-DB40-9D0C-2D4D8414C6EC}"/>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t>‹#›</a:t>
            </a:fld>
            <a:endParaRPr lang="en-GB" sz="1200">
              <a:solidFill>
                <a:schemeClr val="accent6"/>
              </a:solidFill>
            </a:endParaRPr>
          </a:p>
        </p:txBody>
      </p:sp>
      <p:sp>
        <p:nvSpPr>
          <p:cNvPr id="4" name="TextBox 3">
            <a:extLst>
              <a:ext uri="{FF2B5EF4-FFF2-40B4-BE49-F238E27FC236}">
                <a16:creationId xmlns:a16="http://schemas.microsoft.com/office/drawing/2014/main" id="{97C3715D-C90E-7C4B-B312-C707773A39DD}"/>
              </a:ext>
            </a:extLst>
          </p:cNvPr>
          <p:cNvSpPr txBox="1"/>
          <p:nvPr userDrawn="1"/>
        </p:nvSpPr>
        <p:spPr>
          <a:xfrm>
            <a:off x="2232561" y="3170712"/>
            <a:ext cx="0" cy="0"/>
          </a:xfrm>
          <a:prstGeom prst="rect">
            <a:avLst/>
          </a:prstGeom>
          <a:noFill/>
        </p:spPr>
        <p:txBody>
          <a:bodyPr wrap="none" lIns="0" tIns="0" rIns="0" bIns="0" rtlCol="0">
            <a:noAutofit/>
          </a:bodyPr>
          <a:lstStyle/>
          <a:p>
            <a:endParaRPr lang="en-GB" sz="1200" b="1">
              <a:solidFill>
                <a:schemeClr val="accent1"/>
              </a:solidFill>
            </a:endParaRPr>
          </a:p>
        </p:txBody>
      </p:sp>
      <p:cxnSp>
        <p:nvCxnSpPr>
          <p:cNvPr id="12" name="Straight Connector 11">
            <a:extLst>
              <a:ext uri="{FF2B5EF4-FFF2-40B4-BE49-F238E27FC236}">
                <a16:creationId xmlns:a16="http://schemas.microsoft.com/office/drawing/2014/main" id="{137E920E-FCD4-834F-9787-A19C03BDF9A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055424E-84DC-71BA-CBB2-BE0007D93CE1}"/>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
        <p:nvSpPr>
          <p:cNvPr id="3" name="Text Placeholder 7">
            <a:extLst>
              <a:ext uri="{FF2B5EF4-FFF2-40B4-BE49-F238E27FC236}">
                <a16:creationId xmlns:a16="http://schemas.microsoft.com/office/drawing/2014/main" id="{FB2922A9-9C8F-43B1-7D0A-0C7761EE45F2}"/>
              </a:ext>
            </a:extLst>
          </p:cNvPr>
          <p:cNvSpPr>
            <a:spLocks noGrp="1"/>
          </p:cNvSpPr>
          <p:nvPr>
            <p:ph type="body" sz="quarter" idx="13" hasCustomPrompt="1"/>
          </p:nvPr>
        </p:nvSpPr>
        <p:spPr>
          <a:xfrm>
            <a:off x="432001" y="7672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18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a:t>Subhead if needed</a:t>
            </a:r>
          </a:p>
        </p:txBody>
      </p:sp>
    </p:spTree>
    <p:extLst>
      <p:ext uri="{BB962C8B-B14F-4D97-AF65-F5344CB8AC3E}">
        <p14:creationId xmlns:p14="http://schemas.microsoft.com/office/powerpoint/2010/main" val="240598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Front title slide">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C74A26B3-AA54-E4E3-F815-2DD0B5B502BC}"/>
              </a:ext>
            </a:extLst>
          </p:cNvPr>
          <p:cNvSpPr/>
          <p:nvPr userDrawn="1"/>
        </p:nvSpPr>
        <p:spPr>
          <a:xfrm>
            <a:off x="-14636" y="-34893"/>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1" name="Picture 30" descr="A picture containing icon&#10;&#10;Description automatically generated">
            <a:extLst>
              <a:ext uri="{FF2B5EF4-FFF2-40B4-BE49-F238E27FC236}">
                <a16:creationId xmlns:a16="http://schemas.microsoft.com/office/drawing/2014/main" id="{598E9D71-498A-0294-DB92-FA8A45963CAF}"/>
              </a:ext>
            </a:extLst>
          </p:cNvPr>
          <p:cNvPicPr>
            <a:picLocks noChangeAspect="1"/>
          </p:cNvPicPr>
          <p:nvPr userDrawn="1"/>
        </p:nvPicPr>
        <p:blipFill>
          <a:blip r:embed="rId2"/>
          <a:stretch>
            <a:fillRect/>
          </a:stretch>
        </p:blipFill>
        <p:spPr>
          <a:xfrm>
            <a:off x="2330720" y="-508517"/>
            <a:ext cx="11319578" cy="8005665"/>
          </a:xfrm>
          <a:prstGeom prst="rect">
            <a:avLst/>
          </a:prstGeom>
        </p:spPr>
      </p:pic>
      <p:sp>
        <p:nvSpPr>
          <p:cNvPr id="2" name="Title 1">
            <a:extLst>
              <a:ext uri="{FF2B5EF4-FFF2-40B4-BE49-F238E27FC236}">
                <a16:creationId xmlns:a16="http://schemas.microsoft.com/office/drawing/2014/main" id="{7CD054BE-B63C-B248-A010-D04767679CD8}"/>
              </a:ext>
            </a:extLst>
          </p:cNvPr>
          <p:cNvSpPr>
            <a:spLocks noGrp="1"/>
          </p:cNvSpPr>
          <p:nvPr>
            <p:ph type="ctrTitle" hasCustomPrompt="1"/>
          </p:nvPr>
        </p:nvSpPr>
        <p:spPr>
          <a:xfrm>
            <a:off x="432000" y="1002268"/>
            <a:ext cx="4643853" cy="2507695"/>
          </a:xfrm>
          <a:prstGeom prst="rect">
            <a:avLst/>
          </a:prstGeom>
        </p:spPr>
        <p:txBody>
          <a:bodyPr lIns="0" tIns="0" rIns="0" bIns="0" anchor="b">
            <a:noAutofit/>
          </a:bodyPr>
          <a:lstStyle>
            <a:lvl1pPr algn="l">
              <a:defRPr sz="5400" b="1" spc="-30" baseline="0">
                <a:solidFill>
                  <a:schemeClr val="tx1"/>
                </a:solidFill>
              </a:defRPr>
            </a:lvl1pPr>
          </a:lstStyle>
          <a:p>
            <a:r>
              <a:rPr lang="en-GB"/>
              <a:t>Presentation title</a:t>
            </a:r>
          </a:p>
        </p:txBody>
      </p:sp>
      <p:sp>
        <p:nvSpPr>
          <p:cNvPr id="3" name="Subtitle 2">
            <a:extLst>
              <a:ext uri="{FF2B5EF4-FFF2-40B4-BE49-F238E27FC236}">
                <a16:creationId xmlns:a16="http://schemas.microsoft.com/office/drawing/2014/main" id="{AEB3AB80-4EA2-FC4A-9654-92EF4DFF45D6}"/>
              </a:ext>
            </a:extLst>
          </p:cNvPr>
          <p:cNvSpPr>
            <a:spLocks noGrp="1"/>
          </p:cNvSpPr>
          <p:nvPr>
            <p:ph type="subTitle" idx="1"/>
          </p:nvPr>
        </p:nvSpPr>
        <p:spPr>
          <a:xfrm>
            <a:off x="432000" y="3600000"/>
            <a:ext cx="7973051" cy="1024967"/>
          </a:xfrm>
          <a:prstGeom prst="rect">
            <a:avLst/>
          </a:prstGeom>
        </p:spPr>
        <p:txBody>
          <a:bodyPr lIns="0" tIns="0" rIns="0" bIns="0">
            <a:normAutofit/>
          </a:bodyPr>
          <a:lstStyle>
            <a:lvl1pPr marL="0" indent="0" algn="l">
              <a:buNone/>
              <a:defRPr sz="28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DA80857E-40D1-074A-8CBC-E3E38E695791}"/>
              </a:ext>
            </a:extLst>
          </p:cNvPr>
          <p:cNvSpPr>
            <a:spLocks noGrp="1"/>
          </p:cNvSpPr>
          <p:nvPr>
            <p:ph type="sldNum" sz="quarter" idx="12"/>
          </p:nvPr>
        </p:nvSpPr>
        <p:spPr>
          <a:xfrm>
            <a:off x="8610600" y="6356350"/>
            <a:ext cx="3002280" cy="365125"/>
          </a:xfrm>
          <a:prstGeom prst="rect">
            <a:avLst/>
          </a:prstGeom>
        </p:spPr>
        <p:txBody>
          <a:bodyPr/>
          <a:lstStyle/>
          <a:p>
            <a:fld id="{B8B67EA4-DCE3-FB49-A794-A4595EF638BC}" type="slidenum">
              <a:rPr lang="en-GB" smtClean="0"/>
              <a:t>‹#›</a:t>
            </a:fld>
            <a:endParaRPr lang="en-GB"/>
          </a:p>
        </p:txBody>
      </p:sp>
      <p:sp>
        <p:nvSpPr>
          <p:cNvPr id="12" name="TextBox 11">
            <a:extLst>
              <a:ext uri="{FF2B5EF4-FFF2-40B4-BE49-F238E27FC236}">
                <a16:creationId xmlns:a16="http://schemas.microsoft.com/office/drawing/2014/main" id="{391DEB39-6B31-D948-AF21-75D8DF423B1B}"/>
              </a:ext>
            </a:extLst>
          </p:cNvPr>
          <p:cNvSpPr txBox="1"/>
          <p:nvPr userDrawn="1"/>
        </p:nvSpPr>
        <p:spPr>
          <a:xfrm>
            <a:off x="3225114" y="601774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1" name="Text Placeholder 10">
            <a:extLst>
              <a:ext uri="{FF2B5EF4-FFF2-40B4-BE49-F238E27FC236}">
                <a16:creationId xmlns:a16="http://schemas.microsoft.com/office/drawing/2014/main" id="{78E63D1E-5669-124C-90CA-03B13A7D7AE0}"/>
              </a:ext>
            </a:extLst>
          </p:cNvPr>
          <p:cNvSpPr>
            <a:spLocks noGrp="1"/>
          </p:cNvSpPr>
          <p:nvPr>
            <p:ph type="body" sz="quarter" idx="13"/>
          </p:nvPr>
        </p:nvSpPr>
        <p:spPr>
          <a:xfrm>
            <a:off x="432000" y="5760000"/>
            <a:ext cx="6259513" cy="488950"/>
          </a:xfrm>
          <a:prstGeom prst="rect">
            <a:avLst/>
          </a:prstGeom>
        </p:spPr>
        <p:txBody>
          <a:bodyPr lIns="0" tIns="0" rIns="0" bIns="0">
            <a:normAutofit/>
          </a:bodyPr>
          <a:lstStyle>
            <a:lvl1pPr marL="0" indent="0">
              <a:lnSpc>
                <a:spcPct val="100000"/>
              </a:lnSpc>
              <a:spcBef>
                <a:spcPts val="0"/>
              </a:spcBef>
              <a:buNone/>
              <a:defRPr sz="2400">
                <a:solidFill>
                  <a:schemeClr val="accent6"/>
                </a:solidFill>
              </a:defRPr>
            </a:lvl1pPr>
            <a:lvl2pPr marL="357188" indent="0">
              <a:buNone/>
              <a:defRPr>
                <a:solidFill>
                  <a:schemeClr val="accent2"/>
                </a:solidFill>
              </a:defRPr>
            </a:lvl2pPr>
            <a:lvl3pPr marL="714375" indent="0">
              <a:buNone/>
              <a:defRPr>
                <a:solidFill>
                  <a:schemeClr val="accent2"/>
                </a:solidFill>
              </a:defRPr>
            </a:lvl3pPr>
            <a:lvl4pPr marL="1081087" indent="0">
              <a:buNone/>
              <a:defRPr>
                <a:solidFill>
                  <a:schemeClr val="accent2"/>
                </a:solidFill>
              </a:defRPr>
            </a:lvl4pPr>
            <a:lvl5pPr marL="1438275" indent="0">
              <a:buNone/>
              <a:defRPr>
                <a:solidFill>
                  <a:schemeClr val="accent2"/>
                </a:solidFill>
              </a:defRPr>
            </a:lvl5pPr>
          </a:lstStyle>
          <a:p>
            <a:pPr lvl="0"/>
            <a:r>
              <a:rPr lang="en-GB"/>
              <a:t>Click to edit Master text styles</a:t>
            </a:r>
          </a:p>
        </p:txBody>
      </p:sp>
      <p:sp>
        <p:nvSpPr>
          <p:cNvPr id="4" name="TextBox 3">
            <a:extLst>
              <a:ext uri="{FF2B5EF4-FFF2-40B4-BE49-F238E27FC236}">
                <a16:creationId xmlns:a16="http://schemas.microsoft.com/office/drawing/2014/main" id="{4DF2A1D7-0D87-D844-942F-FEAD20579184}"/>
              </a:ext>
            </a:extLst>
          </p:cNvPr>
          <p:cNvSpPr txBox="1"/>
          <p:nvPr userDrawn="1"/>
        </p:nvSpPr>
        <p:spPr>
          <a:xfrm>
            <a:off x="9233452" y="5486400"/>
            <a:ext cx="184731" cy="369332"/>
          </a:xfrm>
          <a:prstGeom prst="rect">
            <a:avLst/>
          </a:prstGeom>
          <a:noFill/>
        </p:spPr>
        <p:txBody>
          <a:bodyPr wrap="none" rtlCol="0">
            <a:spAutoFit/>
          </a:bodyPr>
          <a:lstStyle/>
          <a:p>
            <a:endParaRPr lang="en-US"/>
          </a:p>
        </p:txBody>
      </p:sp>
      <p:pic>
        <p:nvPicPr>
          <p:cNvPr id="9" name="Picture 8" descr="Logo&#10;&#10;Description automatically generated">
            <a:extLst>
              <a:ext uri="{FF2B5EF4-FFF2-40B4-BE49-F238E27FC236}">
                <a16:creationId xmlns:a16="http://schemas.microsoft.com/office/drawing/2014/main" id="{28D04FEF-6120-D9DF-6018-2393FD137B8B}"/>
              </a:ext>
            </a:extLst>
          </p:cNvPr>
          <p:cNvPicPr>
            <a:picLocks noChangeAspect="1"/>
          </p:cNvPicPr>
          <p:nvPr userDrawn="1"/>
        </p:nvPicPr>
        <p:blipFill>
          <a:blip r:embed="rId3"/>
          <a:stretch>
            <a:fillRect/>
          </a:stretch>
        </p:blipFill>
        <p:spPr>
          <a:xfrm>
            <a:off x="10551045" y="364425"/>
            <a:ext cx="1208955" cy="979789"/>
          </a:xfrm>
          <a:prstGeom prst="rect">
            <a:avLst/>
          </a:prstGeom>
        </p:spPr>
      </p:pic>
    </p:spTree>
    <p:extLst>
      <p:ext uri="{BB962C8B-B14F-4D97-AF65-F5344CB8AC3E}">
        <p14:creationId xmlns:p14="http://schemas.microsoft.com/office/powerpoint/2010/main" val="2504164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18/06/2026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18/06/2026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18/06/2026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18/06/2026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18/06/2026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18/06/2026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18/06/2026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10"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18/06/2026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CE947E-1F3C-4CE2-B205-42ACABCDF3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4187EB-CD8C-4429-80A8-057E397FF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78BCC8-525B-41FD-8646-596B1960C6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574AD-8404-48D7-8DB8-BCC9125C3396}" type="datetimeFigureOut">
              <a:rPr lang="en-GB" smtClean="0"/>
              <a:t>18/06/2026</a:t>
            </a:fld>
            <a:endParaRPr lang="en-GB"/>
          </a:p>
        </p:txBody>
      </p:sp>
      <p:sp>
        <p:nvSpPr>
          <p:cNvPr id="5" name="Footer Placeholder 4">
            <a:extLst>
              <a:ext uri="{FF2B5EF4-FFF2-40B4-BE49-F238E27FC236}">
                <a16:creationId xmlns:a16="http://schemas.microsoft.com/office/drawing/2014/main" id="{882564A6-47BB-43DB-A152-9E1555760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E33BD63-EE18-4132-8F91-68A0A2C0D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67EA4-DCE3-FB49-A794-A4595EF638BC}" type="slidenum">
              <a:rPr lang="en-GB" smtClean="0"/>
              <a:t>‹#›</a:t>
            </a:fld>
            <a:endParaRPr lang="en-GB"/>
          </a:p>
        </p:txBody>
      </p:sp>
    </p:spTree>
    <p:extLst>
      <p:ext uri="{BB962C8B-B14F-4D97-AF65-F5344CB8AC3E}">
        <p14:creationId xmlns:p14="http://schemas.microsoft.com/office/powerpoint/2010/main" val="1489007814"/>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hyperlink" Target="https://gbr01.safelinks.protection.outlook.com/?url=https%3A%2F%2Fwww.youtube.com%2Fwatch%3Fv%3DSxzU9utQFP8&amp;data=05%7C02%7Cahillyer-thake%40nhs.net%7C2bfd44e2cb524695137b08dec084475e%7C37c354b285b047f5b22207b48d774ee3%7C0%7C0%7C639159871700793430%7CUnknown%7CTWFpbGZsb3d8eyJFbXB0eU1hcGkiOnRydWUsIlYiOiIwLjAuMDAwMCIsIlAiOiJXaW4zMiIsIkFOIjoiTWFpbCIsIldUIjoyfQ%3D%3D%7C0%7C%7C%7C&amp;sdata=FRJhMQ7xoT8Oy5rPHiZdrke06NrM%2Fkifin42hyLzMyA%3D&amp;reserved=0" TargetMode="External"/><Relationship Id="rId3" Type="http://schemas.openxmlformats.org/officeDocument/2006/relationships/hyperlink" Target="https://learninghub.nhs.uk/Resource/80044/Item" TargetMode="External"/><Relationship Id="rId7" Type="http://schemas.openxmlformats.org/officeDocument/2006/relationships/hyperlink" Target="https://gbr01.safelinks.protection.outlook.com/?url=https%3A%2F%2Fwww.youtube.com%2Fwatch%3Fv%3Dl87l6PW-06A&amp;data=05%7C02%7Cahillyer-thake%40nhs.net%7C2bfd44e2cb524695137b08dec084475e%7C37c354b285b047f5b22207b48d774ee3%7C0%7C0%7C639159871700769223%7CUnknown%7CTWFpbGZsb3d8eyJFbXB0eU1hcGkiOnRydWUsIlYiOiIwLjAuMDAwMCIsIlAiOiJXaW4zMiIsIkFOIjoiTWFpbCIsIldUIjoyfQ%3D%3D%7C0%7C%7C%7C&amp;sdata=D3MJzx2%2FuPalwv78CKNa%2B%2BvSZxTUH5viweXUnHP%2F7%2FM%3D&amp;reserved=0" TargetMode="External"/><Relationship Id="rId2" Type="http://schemas.openxmlformats.org/officeDocument/2006/relationships/notesSlide" Target="../notesSlides/notesSlide2.xml"/><Relationship Id="rId1" Type="http://schemas.openxmlformats.org/officeDocument/2006/relationships/slideLayout" Target="../slideLayouts/slideLayout16.xml"/><Relationship Id="rId6" Type="http://schemas.openxmlformats.org/officeDocument/2006/relationships/hyperlink" Target="https://www.england.nhs.uk/long-read/sexual-safety-charter-assurance-framework/" TargetMode="External"/><Relationship Id="rId5" Type="http://schemas.openxmlformats.org/officeDocument/2006/relationships/hyperlink" Target="https://www.england.nhs.uk/long-read/an-update-on-actions-to-prevent-sexual-misconduct-in-the-nhs/" TargetMode="External"/><Relationship Id="rId10" Type="http://schemas.openxmlformats.org/officeDocument/2006/relationships/hyperlink" Target="https://learninghub.nhs.uk/Resource/51232/Item" TargetMode="External"/><Relationship Id="rId4" Type="http://schemas.openxmlformats.org/officeDocument/2006/relationships/hyperlink" Target="https://www.england.nhs.uk/publication/sexual-safety-in-healthcare-organisational-charter/" TargetMode="External"/><Relationship Id="rId9" Type="http://schemas.openxmlformats.org/officeDocument/2006/relationships/hyperlink" Target="https://learninghub.nhs.uk/Resource/57103/Item"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hyperlink" Target="https://www.gov.uk/guidance/making-barring-referrals-to-the-dbs#legal-duty-to-refer-the-two-conditions-that-must-be-met" TargetMode="External"/><Relationship Id="rId2" Type="http://schemas.openxmlformats.org/officeDocument/2006/relationships/hyperlink" Target="https://www.england.nhs.uk/publication/an-update-on-actions-to-prevent-sexual-misconduct-in-the-nhs/" TargetMode="External"/><Relationship Id="rId1" Type="http://schemas.openxmlformats.org/officeDocument/2006/relationships/slideLayout" Target="../slideLayouts/slideLayout17.xml"/><Relationship Id="rId4" Type="http://schemas.openxmlformats.org/officeDocument/2006/relationships/hyperlink" Target="https://www.gov.uk/guidance/the-dbs-regional-outreach-servic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99A9-ADAE-F54A-B49E-F294E7BCE9E8}"/>
              </a:ext>
            </a:extLst>
          </p:cNvPr>
          <p:cNvSpPr>
            <a:spLocks noGrp="1"/>
          </p:cNvSpPr>
          <p:nvPr>
            <p:ph type="ctrTitle"/>
          </p:nvPr>
        </p:nvSpPr>
        <p:spPr>
          <a:xfrm>
            <a:off x="237067" y="1075097"/>
            <a:ext cx="5403112" cy="2507695"/>
          </a:xfrm>
        </p:spPr>
        <p:txBody>
          <a:bodyPr/>
          <a:lstStyle/>
          <a:p>
            <a:r>
              <a:rPr lang="en-GB" sz="4800" dirty="0"/>
              <a:t>Improving sexual safety in the NHS </a:t>
            </a:r>
            <a:br>
              <a:rPr lang="en-GB" sz="4400" dirty="0"/>
            </a:br>
            <a:endParaRPr lang="en-GB" sz="4400" dirty="0"/>
          </a:p>
        </p:txBody>
      </p:sp>
      <p:sp>
        <p:nvSpPr>
          <p:cNvPr id="3" name="Subtitle 2">
            <a:extLst>
              <a:ext uri="{FF2B5EF4-FFF2-40B4-BE49-F238E27FC236}">
                <a16:creationId xmlns:a16="http://schemas.microsoft.com/office/drawing/2014/main" id="{2AB96998-8BA0-CF4D-B57F-DEBCAD1141C5}"/>
              </a:ext>
            </a:extLst>
          </p:cNvPr>
          <p:cNvSpPr>
            <a:spLocks noGrp="1"/>
          </p:cNvSpPr>
          <p:nvPr>
            <p:ph type="subTitle" idx="1"/>
          </p:nvPr>
        </p:nvSpPr>
        <p:spPr>
          <a:xfrm>
            <a:off x="237067" y="4701473"/>
            <a:ext cx="4820455" cy="1706100"/>
          </a:xfrm>
        </p:spPr>
        <p:txBody>
          <a:bodyPr vert="horz" lIns="0" tIns="0" rIns="0" bIns="0" rtlCol="0" anchor="t">
            <a:normAutofit/>
          </a:bodyPr>
          <a:lstStyle/>
          <a:p>
            <a:r>
              <a:rPr lang="en-GB" sz="1800" b="1" dirty="0">
                <a:solidFill>
                  <a:srgbClr val="002060"/>
                </a:solidFill>
                <a:latin typeface="Arial"/>
                <a:cs typeface="Arial"/>
              </a:rPr>
              <a:t>Anneliese Hillyer-Thake </a:t>
            </a:r>
          </a:p>
          <a:p>
            <a:endParaRPr lang="en-GB" sz="1800" b="1" dirty="0">
              <a:solidFill>
                <a:srgbClr val="002060"/>
              </a:solidFill>
              <a:latin typeface="Arial"/>
              <a:cs typeface="Arial"/>
            </a:endParaRPr>
          </a:p>
          <a:p>
            <a:r>
              <a:rPr lang="en-GB" sz="1800" b="1" dirty="0">
                <a:solidFill>
                  <a:srgbClr val="002060"/>
                </a:solidFill>
                <a:latin typeface="Arial"/>
                <a:cs typeface="Arial"/>
              </a:rPr>
              <a:t>Assistant Director for Nursing Quality and Safeguarding </a:t>
            </a:r>
          </a:p>
          <a:p>
            <a:r>
              <a:rPr lang="en-GB" sz="1800" b="1" dirty="0">
                <a:solidFill>
                  <a:srgbClr val="002060"/>
                </a:solidFill>
                <a:latin typeface="Arial"/>
                <a:cs typeface="Arial"/>
              </a:rPr>
              <a:t>NHS England East of England </a:t>
            </a:r>
          </a:p>
        </p:txBody>
      </p:sp>
    </p:spTree>
    <p:extLst>
      <p:ext uri="{BB962C8B-B14F-4D97-AF65-F5344CB8AC3E}">
        <p14:creationId xmlns:p14="http://schemas.microsoft.com/office/powerpoint/2010/main" val="383023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894D1-7E51-17AC-B971-D1FBF2063E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EE038-B964-D03C-7CDB-F9546711B2C5}"/>
              </a:ext>
            </a:extLst>
          </p:cNvPr>
          <p:cNvSpPr>
            <a:spLocks noGrp="1"/>
          </p:cNvSpPr>
          <p:nvPr>
            <p:ph type="title"/>
          </p:nvPr>
        </p:nvSpPr>
        <p:spPr>
          <a:xfrm>
            <a:off x="298835" y="257276"/>
            <a:ext cx="11404154" cy="426721"/>
          </a:xfrm>
        </p:spPr>
        <p:txBody>
          <a:bodyPr>
            <a:noAutofit/>
          </a:bodyPr>
          <a:lstStyle/>
          <a:p>
            <a:r>
              <a:rPr lang="en-GB" sz="3200" dirty="0">
                <a:solidFill>
                  <a:srgbClr val="002060"/>
                </a:solidFill>
                <a:latin typeface="Arial"/>
                <a:cs typeface="Arial"/>
              </a:rPr>
              <a:t>Resources </a:t>
            </a:r>
            <a:endParaRPr lang="en-GB" sz="3200" dirty="0">
              <a:solidFill>
                <a:srgbClr val="002060"/>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D9E7867-B010-5D40-BD98-9BD75A6B7B22}"/>
              </a:ext>
            </a:extLst>
          </p:cNvPr>
          <p:cNvSpPr txBox="1"/>
          <p:nvPr/>
        </p:nvSpPr>
        <p:spPr>
          <a:xfrm>
            <a:off x="298835" y="1332981"/>
            <a:ext cx="11722836" cy="4524315"/>
          </a:xfrm>
          <a:prstGeom prst="rect">
            <a:avLst/>
          </a:prstGeom>
          <a:noFill/>
        </p:spPr>
        <p:txBody>
          <a:bodyPr wrap="square" lIns="91440" tIns="45720" rIns="91440" bIns="45720" anchor="t">
            <a:spAutoFit/>
          </a:bodyPr>
          <a:lstStyle/>
          <a:p>
            <a:pPr>
              <a:spcAft>
                <a:spcPts val="1200"/>
              </a:spcAft>
              <a:defRPr/>
            </a:pPr>
            <a:endParaRPr lang="en-GB" sz="1600" dirty="0">
              <a:solidFill>
                <a:srgbClr val="005EB8"/>
              </a:solidFill>
              <a:hlinkClick r:id="rId3">
                <a:extLst>
                  <a:ext uri="{A12FA001-AC4F-418D-AE19-62706E023703}">
                    <ahyp:hlinkClr xmlns:ahyp="http://schemas.microsoft.com/office/drawing/2018/hyperlinkcolor" val="tx"/>
                  </a:ext>
                </a:extLst>
              </a:hlinkClick>
            </a:endParaRPr>
          </a:p>
          <a:p>
            <a:pPr marL="285750" indent="-285750">
              <a:spcAft>
                <a:spcPts val="1200"/>
              </a:spcAft>
              <a:buFont typeface="Arial" panose="020B0604020202020204" pitchFamily="34" charset="0"/>
              <a:buChar char="•"/>
              <a:defRPr/>
            </a:pPr>
            <a:r>
              <a:rPr lang="en-GB" sz="2400" dirty="0">
                <a:hlinkClick r:id="rId4"/>
              </a:rPr>
              <a:t>NHS England » Sexual safety in healthcare – organisational charter</a:t>
            </a:r>
            <a:endParaRPr lang="en-GB" sz="2400" b="1" dirty="0">
              <a:cs typeface="Arial" panose="020B0604020202020204" pitchFamily="34" charset="0"/>
            </a:endParaRPr>
          </a:p>
          <a:p>
            <a:pPr marL="285750" indent="-285750">
              <a:spcAft>
                <a:spcPts val="1200"/>
              </a:spcAft>
              <a:buFont typeface="Arial" panose="020B0604020202020204" pitchFamily="34" charset="0"/>
              <a:buChar char="•"/>
              <a:defRPr/>
            </a:pPr>
            <a:r>
              <a:rPr lang="en-GB" sz="2400" dirty="0">
                <a:hlinkClick r:id="rId5"/>
              </a:rPr>
              <a:t>NHS England » An update on actions to prevent sexual misconduct in the NHS</a:t>
            </a:r>
            <a:endParaRPr lang="en-GB" sz="2400" b="1" dirty="0">
              <a:cs typeface="Arial" panose="020B0604020202020204" pitchFamily="34" charset="0"/>
              <a:hlinkClick r:id="rId5"/>
            </a:endParaRPr>
          </a:p>
          <a:p>
            <a:pPr marL="285750" indent="-285750">
              <a:spcAft>
                <a:spcPts val="1200"/>
              </a:spcAft>
              <a:buFont typeface="Arial" panose="020B0604020202020204" pitchFamily="34" charset="0"/>
              <a:buChar char="•"/>
              <a:defRPr/>
            </a:pPr>
            <a:r>
              <a:rPr lang="en-GB" sz="2400" dirty="0">
                <a:hlinkClick r:id="rId6"/>
              </a:rPr>
              <a:t>NHS England » Sexual safety charter assurance framework</a:t>
            </a:r>
            <a:endParaRPr lang="en-GB" sz="2400" dirty="0"/>
          </a:p>
          <a:p>
            <a:pPr marL="285750" indent="-285750">
              <a:spcAft>
                <a:spcPts val="1200"/>
              </a:spcAft>
              <a:buFont typeface="Arial" panose="020B0604020202020204" pitchFamily="34" charset="0"/>
              <a:buChar char="•"/>
              <a:defRPr/>
            </a:pPr>
            <a:r>
              <a:rPr lang="en-GB" sz="2400" u="sng" dirty="0">
                <a:hlinkClick r:id="rId7"/>
              </a:rPr>
              <a:t>NHS | Lets start talking about sexual safety</a:t>
            </a:r>
            <a:endParaRPr lang="en-GB" sz="2400" dirty="0"/>
          </a:p>
          <a:p>
            <a:pPr marL="285750" indent="-285750">
              <a:spcAft>
                <a:spcPts val="1200"/>
              </a:spcAft>
              <a:buFont typeface="Arial" panose="020B0604020202020204" pitchFamily="34" charset="0"/>
              <a:buChar char="•"/>
              <a:defRPr/>
            </a:pPr>
            <a:r>
              <a:rPr lang="en-GB" sz="2400" u="sng" dirty="0">
                <a:hlinkClick r:id="rId8"/>
              </a:rPr>
              <a:t>NHS sexual safety - active bystander animation</a:t>
            </a:r>
            <a:endParaRPr lang="en-GB" sz="2400" dirty="0"/>
          </a:p>
          <a:p>
            <a:pPr marL="285750" indent="-285750">
              <a:spcAft>
                <a:spcPts val="1200"/>
              </a:spcAft>
              <a:buFont typeface="Arial" panose="020B0604020202020204" pitchFamily="34" charset="0"/>
              <a:buChar char="•"/>
              <a:defRPr/>
            </a:pPr>
            <a:r>
              <a:rPr lang="en-GB" sz="2400" b="1" dirty="0">
                <a:cs typeface="Arial" panose="020B0604020202020204" pitchFamily="34" charset="0"/>
              </a:rPr>
              <a:t>Breaking the Silence - </a:t>
            </a:r>
            <a:r>
              <a:rPr lang="en-GB" sz="2400" dirty="0">
                <a:solidFill>
                  <a:srgbClr val="005EB8"/>
                </a:solidFill>
                <a:hlinkClick r:id="rId3">
                  <a:extLst>
                    <a:ext uri="{A12FA001-AC4F-418D-AE19-62706E023703}">
                      <ahyp:hlinkClr xmlns:ahyp="http://schemas.microsoft.com/office/drawing/2018/hyperlinkcolor" val="tx"/>
                    </a:ext>
                  </a:extLst>
                </a:hlinkClick>
              </a:rPr>
              <a:t>Resource details</a:t>
            </a:r>
            <a:r>
              <a:rPr lang="en-GB" sz="2400" dirty="0">
                <a:solidFill>
                  <a:srgbClr val="005EB8"/>
                </a:solidFill>
              </a:rPr>
              <a:t> </a:t>
            </a:r>
            <a:endParaRPr lang="en-GB" sz="2400" b="1" dirty="0">
              <a:cs typeface="Arial" panose="020B0604020202020204" pitchFamily="34" charset="0"/>
            </a:endParaRPr>
          </a:p>
          <a:p>
            <a:pPr marL="285750" indent="-285750">
              <a:spcAft>
                <a:spcPts val="1200"/>
              </a:spcAft>
              <a:buFont typeface="Arial" panose="020B0604020202020204" pitchFamily="34" charset="0"/>
              <a:buChar char="•"/>
              <a:defRPr/>
            </a:pPr>
            <a:r>
              <a:rPr lang="en-GB" sz="2400" b="1" dirty="0">
                <a:cs typeface="Arial" panose="020B0604020202020204" pitchFamily="34" charset="0"/>
              </a:rPr>
              <a:t>Understanding sexual misconduct in the workplace - </a:t>
            </a:r>
            <a:r>
              <a:rPr lang="en-GB" sz="2400" dirty="0">
                <a:hlinkClick r:id="rId9"/>
              </a:rPr>
              <a:t>Resource details</a:t>
            </a:r>
            <a:endParaRPr lang="en-GB" sz="2400" b="1" dirty="0">
              <a:cs typeface="Arial" panose="020B0604020202020204" pitchFamily="34" charset="0"/>
            </a:endParaRPr>
          </a:p>
          <a:p>
            <a:pPr marL="285750" indent="-285750">
              <a:spcAft>
                <a:spcPts val="1200"/>
              </a:spcAft>
              <a:buFont typeface="Arial" panose="020B0604020202020204" pitchFamily="34" charset="0"/>
              <a:buChar char="•"/>
              <a:defRPr/>
            </a:pPr>
            <a:r>
              <a:rPr lang="en-GB" sz="2400" b="1" dirty="0">
                <a:cs typeface="Arial" panose="020B0604020202020204" pitchFamily="34" charset="0"/>
              </a:rPr>
              <a:t>NHS England Sexual Safety in Healthcare Charter -  </a:t>
            </a:r>
            <a:r>
              <a:rPr lang="en-GB" sz="2400" dirty="0">
                <a:hlinkClick r:id="rId10"/>
              </a:rPr>
              <a:t>Resource details</a:t>
            </a:r>
            <a:endParaRPr lang="en-US" sz="2400" dirty="0">
              <a:cs typeface="Arial" panose="020B0604020202020204" pitchFamily="34" charset="0"/>
            </a:endParaRPr>
          </a:p>
        </p:txBody>
      </p:sp>
    </p:spTree>
    <p:extLst>
      <p:ext uri="{BB962C8B-B14F-4D97-AF65-F5344CB8AC3E}">
        <p14:creationId xmlns:p14="http://schemas.microsoft.com/office/powerpoint/2010/main" val="3002695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D2343-747A-54A5-B503-5B6F531149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B28422-9D4B-7C5B-F8CF-DB66ED0DE9C2}"/>
              </a:ext>
            </a:extLst>
          </p:cNvPr>
          <p:cNvSpPr>
            <a:spLocks noGrp="1"/>
          </p:cNvSpPr>
          <p:nvPr>
            <p:ph type="ctrTitle"/>
          </p:nvPr>
        </p:nvSpPr>
        <p:spPr>
          <a:xfrm>
            <a:off x="329415" y="803430"/>
            <a:ext cx="5633723" cy="1882564"/>
          </a:xfrm>
        </p:spPr>
        <p:txBody>
          <a:bodyPr/>
          <a:lstStyle/>
          <a:p>
            <a:r>
              <a:rPr lang="fr-FR" sz="4400">
                <a:solidFill>
                  <a:schemeClr val="bg2"/>
                </a:solidFill>
              </a:rPr>
              <a:t>Q&amp;A Session</a:t>
            </a:r>
          </a:p>
        </p:txBody>
      </p:sp>
      <p:sp>
        <p:nvSpPr>
          <p:cNvPr id="3" name="Title 1">
            <a:extLst>
              <a:ext uri="{FF2B5EF4-FFF2-40B4-BE49-F238E27FC236}">
                <a16:creationId xmlns:a16="http://schemas.microsoft.com/office/drawing/2014/main" id="{8EBAFF82-7C8F-5363-9212-79D91AB55062}"/>
              </a:ext>
            </a:extLst>
          </p:cNvPr>
          <p:cNvSpPr txBox="1">
            <a:spLocks/>
          </p:cNvSpPr>
          <p:nvPr/>
        </p:nvSpPr>
        <p:spPr>
          <a:xfrm>
            <a:off x="329415" y="3374989"/>
            <a:ext cx="4941832" cy="500251"/>
          </a:xfrm>
          <a:prstGeom prst="rect">
            <a:avLst/>
          </a:prstGeom>
        </p:spPr>
        <p:txBody>
          <a:bodyPr vert="horz" lIns="0" tIns="0" rIns="0" bIns="0" rtlCol="0" anchor="b">
            <a:noAutofit/>
          </a:bodyPr>
          <a:lstStyle>
            <a:lvl1pPr algn="l" defTabSz="914400" rtl="0" eaLnBrk="1" latinLnBrk="0" hangingPunct="1">
              <a:lnSpc>
                <a:spcPct val="90000"/>
              </a:lnSpc>
              <a:spcBef>
                <a:spcPct val="0"/>
              </a:spcBef>
              <a:buNone/>
              <a:defRPr sz="5400" b="1" kern="1200" spc="-3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GB" sz="1800" b="0" i="0" u="none" strike="noStrike" kern="1200" cap="none" spc="-30" normalizeH="0" baseline="0" noProof="0">
              <a:ln>
                <a:noFill/>
              </a:ln>
              <a:solidFill>
                <a:srgbClr val="231F20"/>
              </a:solidFill>
              <a:effectLst/>
              <a:uLnTx/>
              <a:uFillTx/>
              <a:latin typeface="Arial" panose="020B0604020202020204"/>
              <a:ea typeface="+mj-ea"/>
              <a:cs typeface="+mj-cs"/>
            </a:endParaRPr>
          </a:p>
        </p:txBody>
      </p:sp>
    </p:spTree>
    <p:extLst>
      <p:ext uri="{BB962C8B-B14F-4D97-AF65-F5344CB8AC3E}">
        <p14:creationId xmlns:p14="http://schemas.microsoft.com/office/powerpoint/2010/main" val="1115435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4D29E5F-C83C-CC5F-F01E-A49E611404F2}"/>
              </a:ext>
            </a:extLst>
          </p:cNvPr>
          <p:cNvSpPr txBox="1"/>
          <p:nvPr/>
        </p:nvSpPr>
        <p:spPr>
          <a:xfrm>
            <a:off x="394700" y="2221219"/>
            <a:ext cx="11797300" cy="3339595"/>
          </a:xfrm>
          <a:prstGeom prst="rect">
            <a:avLst/>
          </a:prstGeom>
        </p:spPr>
        <p:txBody>
          <a:bodyPr vert="horz" lIns="0" tIns="0" rIns="0" bIns="0" numCol="2" spcCol="432000" rtlCol="0">
            <a:normAutofit/>
          </a:bodyPr>
          <a:lstStyle/>
          <a:p>
            <a:pPr>
              <a:spcAft>
                <a:spcPts val="600"/>
              </a:spcAft>
              <a:buClr>
                <a:schemeClr val="tx1"/>
              </a:buClr>
              <a:buFont typeface="Arial" panose="020B0604020202020204" pitchFamily="34" charset="0"/>
            </a:pPr>
            <a:r>
              <a:rPr lang="en-GB" sz="2200" b="0" dirty="0">
                <a:solidFill>
                  <a:schemeClr val="accent6"/>
                </a:solidFill>
              </a:rPr>
              <a:t>The staff survey shows that 3.7% of NHS staff have experienced unwanted behaviour of a sexual nature from other members of staff in a prior 12-month period </a:t>
            </a:r>
          </a:p>
          <a:p>
            <a:pPr>
              <a:spcAft>
                <a:spcPts val="600"/>
              </a:spcAft>
              <a:buClr>
                <a:schemeClr val="tx1"/>
              </a:buClr>
              <a:buFont typeface="Arial" panose="020B0604020202020204" pitchFamily="34" charset="0"/>
            </a:pPr>
            <a:r>
              <a:rPr lang="en-GB" sz="2200" b="0" dirty="0">
                <a:solidFill>
                  <a:schemeClr val="accent6"/>
                </a:solidFill>
              </a:rPr>
              <a:t>Similarly, 4% of learners witnessed inappropriate sexual behaviours by other staff in their placement (NETS survey), but 9% of learners did not report inappropriate sexual behaviours they witnessed</a:t>
            </a:r>
          </a:p>
          <a:p>
            <a:pPr>
              <a:spcAft>
                <a:spcPts val="600"/>
              </a:spcAft>
              <a:buClr>
                <a:schemeClr val="tx1"/>
              </a:buClr>
              <a:buFont typeface="Arial" panose="020B0604020202020204" pitchFamily="34" charset="0"/>
            </a:pPr>
            <a:r>
              <a:rPr lang="en-GB" sz="2200" b="0" dirty="0">
                <a:solidFill>
                  <a:schemeClr val="accent6"/>
                </a:solidFill>
              </a:rPr>
              <a:t>NHS Resolution data shows a fifth of cases that they handle involve sexual misconduct concerns; up from 14% of cases ten years ago.</a:t>
            </a:r>
          </a:p>
          <a:p>
            <a:pPr>
              <a:spcAft>
                <a:spcPts val="600"/>
              </a:spcAft>
              <a:buClr>
                <a:schemeClr val="tx1"/>
              </a:buClr>
              <a:buFont typeface="Arial" panose="020B0604020202020204" pitchFamily="34" charset="0"/>
            </a:pPr>
            <a:endParaRPr lang="en-GB" sz="2200" b="0" dirty="0">
              <a:solidFill>
                <a:schemeClr val="accent6"/>
              </a:solidFill>
            </a:endParaRPr>
          </a:p>
        </p:txBody>
      </p:sp>
      <p:sp>
        <p:nvSpPr>
          <p:cNvPr id="3" name="Text Placeholder 2">
            <a:extLst>
              <a:ext uri="{FF2B5EF4-FFF2-40B4-BE49-F238E27FC236}">
                <a16:creationId xmlns:a16="http://schemas.microsoft.com/office/drawing/2014/main" id="{B2200DF9-AD92-B0DA-E88D-552952EC4D52}"/>
              </a:ext>
            </a:extLst>
          </p:cNvPr>
          <p:cNvSpPr>
            <a:spLocks noGrp="1"/>
          </p:cNvSpPr>
          <p:nvPr>
            <p:ph type="body" sz="quarter" idx="13"/>
          </p:nvPr>
        </p:nvSpPr>
        <p:spPr>
          <a:xfrm>
            <a:off x="432000" y="1297186"/>
            <a:ext cx="11050700" cy="462017"/>
          </a:xfrm>
        </p:spPr>
        <p:txBody>
          <a:bodyPr vert="horz" lIns="0" tIns="0" rIns="0" bIns="0" numCol="2" rtlCol="0" anchor="t">
            <a:normAutofit/>
          </a:bodyPr>
          <a:lstStyle/>
          <a:p>
            <a:pPr>
              <a:spcAft>
                <a:spcPts val="600"/>
              </a:spcAft>
            </a:pPr>
            <a:r>
              <a:rPr lang="en-GB" b="1" kern="1200">
                <a:latin typeface="+mn-lt"/>
                <a:ea typeface="+mn-ea"/>
                <a:cs typeface="+mn-cs"/>
              </a:rPr>
              <a:t>Key points</a:t>
            </a:r>
          </a:p>
        </p:txBody>
      </p:sp>
      <p:sp>
        <p:nvSpPr>
          <p:cNvPr id="2" name="Title 1">
            <a:extLst>
              <a:ext uri="{FF2B5EF4-FFF2-40B4-BE49-F238E27FC236}">
                <a16:creationId xmlns:a16="http://schemas.microsoft.com/office/drawing/2014/main" id="{E92C43B3-6424-2EAA-6BBD-4E487484F4CA}"/>
              </a:ext>
            </a:extLst>
          </p:cNvPr>
          <p:cNvSpPr>
            <a:spLocks noGrp="1"/>
          </p:cNvSpPr>
          <p:nvPr>
            <p:ph type="title"/>
          </p:nvPr>
        </p:nvSpPr>
        <p:spPr>
          <a:xfrm>
            <a:off x="394700" y="360438"/>
            <a:ext cx="11404154" cy="865186"/>
          </a:xfrm>
        </p:spPr>
        <p:txBody>
          <a:bodyPr vert="horz" lIns="0" tIns="0" rIns="0" bIns="0" rtlCol="0" anchor="ctr">
            <a:normAutofit/>
          </a:bodyPr>
          <a:lstStyle/>
          <a:p>
            <a:r>
              <a:rPr lang="en-GB" b="1" kern="1200" dirty="0">
                <a:latin typeface="+mj-lt"/>
                <a:ea typeface="+mj-ea"/>
                <a:cs typeface="+mj-cs"/>
              </a:rPr>
              <a:t>Sexual safety in the NHS in numbers</a:t>
            </a:r>
          </a:p>
        </p:txBody>
      </p:sp>
    </p:spTree>
    <p:extLst>
      <p:ext uri="{BB962C8B-B14F-4D97-AF65-F5344CB8AC3E}">
        <p14:creationId xmlns:p14="http://schemas.microsoft.com/office/powerpoint/2010/main" val="266673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80EA5-476B-BD58-A9C3-E435E165B4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46E916-9259-8B4E-10E0-23E11EB66512}"/>
              </a:ext>
            </a:extLst>
          </p:cNvPr>
          <p:cNvSpPr>
            <a:spLocks noGrp="1"/>
          </p:cNvSpPr>
          <p:nvPr>
            <p:ph type="title"/>
          </p:nvPr>
        </p:nvSpPr>
        <p:spPr>
          <a:xfrm>
            <a:off x="394700" y="360438"/>
            <a:ext cx="11404154" cy="865186"/>
          </a:xfrm>
        </p:spPr>
        <p:txBody>
          <a:bodyPr vert="horz" lIns="0" tIns="0" rIns="0" bIns="0" rtlCol="0" anchor="ctr">
            <a:normAutofit/>
          </a:bodyPr>
          <a:lstStyle/>
          <a:p>
            <a:r>
              <a:rPr lang="en-GB" b="1" kern="1200" dirty="0">
                <a:latin typeface="+mj-lt"/>
                <a:ea typeface="+mj-ea"/>
                <a:cs typeface="+mj-cs"/>
              </a:rPr>
              <a:t>Sexual safety in the EoE</a:t>
            </a:r>
          </a:p>
        </p:txBody>
      </p:sp>
      <p:graphicFrame>
        <p:nvGraphicFramePr>
          <p:cNvPr id="5" name="Table 4">
            <a:extLst>
              <a:ext uri="{FF2B5EF4-FFF2-40B4-BE49-F238E27FC236}">
                <a16:creationId xmlns:a16="http://schemas.microsoft.com/office/drawing/2014/main" id="{56A2A245-892F-2A01-2903-4B20858CAE14}"/>
              </a:ext>
            </a:extLst>
          </p:cNvPr>
          <p:cNvGraphicFramePr>
            <a:graphicFrameLocks noGrp="1"/>
          </p:cNvGraphicFramePr>
          <p:nvPr>
            <p:extLst>
              <p:ext uri="{D42A27DB-BD31-4B8C-83A1-F6EECF244321}">
                <p14:modId xmlns:p14="http://schemas.microsoft.com/office/powerpoint/2010/main" val="1931618222"/>
              </p:ext>
            </p:extLst>
          </p:nvPr>
        </p:nvGraphicFramePr>
        <p:xfrm>
          <a:off x="393146" y="1098328"/>
          <a:ext cx="10601169" cy="524193"/>
        </p:xfrm>
        <a:graphic>
          <a:graphicData uri="http://schemas.openxmlformats.org/drawingml/2006/table">
            <a:tbl>
              <a:tblPr firstRow="1" firstCol="1" bandRow="1">
                <a:tableStyleId>{5C22544A-7EE6-4342-B048-85BDC9FD1C3A}</a:tableStyleId>
              </a:tblPr>
              <a:tblGrid>
                <a:gridCol w="4275673">
                  <a:extLst>
                    <a:ext uri="{9D8B030D-6E8A-4147-A177-3AD203B41FA5}">
                      <a16:colId xmlns:a16="http://schemas.microsoft.com/office/drawing/2014/main" val="3925350472"/>
                    </a:ext>
                  </a:extLst>
                </a:gridCol>
                <a:gridCol w="2366682">
                  <a:extLst>
                    <a:ext uri="{9D8B030D-6E8A-4147-A177-3AD203B41FA5}">
                      <a16:colId xmlns:a16="http://schemas.microsoft.com/office/drawing/2014/main" val="2693261769"/>
                    </a:ext>
                  </a:extLst>
                </a:gridCol>
                <a:gridCol w="2312894">
                  <a:extLst>
                    <a:ext uri="{9D8B030D-6E8A-4147-A177-3AD203B41FA5}">
                      <a16:colId xmlns:a16="http://schemas.microsoft.com/office/drawing/2014/main" val="1117515652"/>
                    </a:ext>
                  </a:extLst>
                </a:gridCol>
                <a:gridCol w="1645920">
                  <a:extLst>
                    <a:ext uri="{9D8B030D-6E8A-4147-A177-3AD203B41FA5}">
                      <a16:colId xmlns:a16="http://schemas.microsoft.com/office/drawing/2014/main" val="3654290542"/>
                    </a:ext>
                  </a:extLst>
                </a:gridCol>
              </a:tblGrid>
              <a:tr h="176349">
                <a:tc>
                  <a:txBody>
                    <a:bodyPr/>
                    <a:lstStyle/>
                    <a:p>
                      <a:pPr algn="l">
                        <a:lnSpc>
                          <a:spcPct val="115000"/>
                        </a:lnSpc>
                        <a:spcAft>
                          <a:spcPts val="800"/>
                        </a:spcAft>
                        <a:buNone/>
                      </a:pPr>
                      <a:r>
                        <a:rPr lang="en-GB" sz="1200" kern="0">
                          <a:solidFill>
                            <a:schemeClr val="bg1"/>
                          </a:solidFill>
                          <a:effectLst/>
                        </a:rPr>
                        <a:t>Region</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247650" marT="0" marB="0" anchor="ctr"/>
                </a:tc>
                <a:tc>
                  <a:txBody>
                    <a:bodyPr/>
                    <a:lstStyle/>
                    <a:p>
                      <a:pPr algn="l">
                        <a:lnSpc>
                          <a:spcPct val="115000"/>
                        </a:lnSpc>
                        <a:spcAft>
                          <a:spcPts val="800"/>
                        </a:spcAft>
                        <a:buNone/>
                      </a:pPr>
                      <a:r>
                        <a:rPr lang="en-GB" sz="1000" kern="0">
                          <a:solidFill>
                            <a:schemeClr val="bg1"/>
                          </a:solidFill>
                          <a:effectLst/>
                        </a:rPr>
                        <a:t>2023</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247650" marT="0" marB="0" anchor="ctr"/>
                </a:tc>
                <a:tc>
                  <a:txBody>
                    <a:bodyPr/>
                    <a:lstStyle/>
                    <a:p>
                      <a:pPr algn="l">
                        <a:lnSpc>
                          <a:spcPct val="115000"/>
                        </a:lnSpc>
                        <a:spcAft>
                          <a:spcPts val="800"/>
                        </a:spcAft>
                        <a:buNone/>
                      </a:pPr>
                      <a:r>
                        <a:rPr lang="en-GB" sz="1000" kern="0">
                          <a:solidFill>
                            <a:schemeClr val="bg1"/>
                          </a:solidFill>
                          <a:effectLst/>
                        </a:rPr>
                        <a:t>2024</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247650" marT="0" marB="0" anchor="ctr"/>
                </a:tc>
                <a:tc>
                  <a:txBody>
                    <a:bodyPr/>
                    <a:lstStyle/>
                    <a:p>
                      <a:pPr algn="l">
                        <a:lnSpc>
                          <a:spcPct val="115000"/>
                        </a:lnSpc>
                        <a:spcAft>
                          <a:spcPts val="800"/>
                        </a:spcAft>
                        <a:buNone/>
                      </a:pPr>
                      <a:r>
                        <a:rPr lang="en-GB" sz="1000" kern="0" dirty="0">
                          <a:solidFill>
                            <a:schemeClr val="bg1"/>
                          </a:solidFill>
                          <a:effectLst/>
                        </a:rPr>
                        <a:t>2025</a:t>
                      </a:r>
                      <a:endParaRPr lang="en-GB"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247650" marT="0" marB="0" anchor="ctr"/>
                </a:tc>
                <a:extLst>
                  <a:ext uri="{0D108BD9-81ED-4DB2-BD59-A6C34878D82A}">
                    <a16:rowId xmlns:a16="http://schemas.microsoft.com/office/drawing/2014/main" val="3954553423"/>
                  </a:ext>
                </a:extLst>
              </a:tr>
              <a:tr h="227965">
                <a:tc>
                  <a:txBody>
                    <a:bodyPr/>
                    <a:lstStyle/>
                    <a:p>
                      <a:pPr algn="l">
                        <a:lnSpc>
                          <a:spcPct val="115000"/>
                        </a:lnSpc>
                        <a:spcAft>
                          <a:spcPts val="800"/>
                        </a:spcAft>
                        <a:buNone/>
                      </a:pPr>
                      <a:r>
                        <a:rPr lang="en-GB" sz="1050" kern="0" dirty="0">
                          <a:solidFill>
                            <a:schemeClr val="bg1"/>
                          </a:solidFill>
                          <a:effectLst/>
                        </a:rPr>
                        <a:t>East of England</a:t>
                      </a:r>
                      <a:endParaRPr lang="en-GB"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gn="l">
                        <a:lnSpc>
                          <a:spcPct val="115000"/>
                        </a:lnSpc>
                        <a:spcAft>
                          <a:spcPts val="800"/>
                        </a:spcAft>
                        <a:buNone/>
                      </a:pPr>
                      <a:r>
                        <a:rPr lang="en-GB" sz="1050" kern="0">
                          <a:solidFill>
                            <a:schemeClr val="tx1"/>
                          </a:solidFill>
                          <a:effectLst/>
                        </a:rPr>
                        <a:t>8.90%</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gn="l">
                        <a:lnSpc>
                          <a:spcPct val="115000"/>
                        </a:lnSpc>
                        <a:spcAft>
                          <a:spcPts val="800"/>
                        </a:spcAft>
                        <a:buNone/>
                      </a:pPr>
                      <a:r>
                        <a:rPr lang="en-GB" sz="1050" kern="0">
                          <a:solidFill>
                            <a:schemeClr val="tx1"/>
                          </a:solidFill>
                          <a:effectLst/>
                        </a:rPr>
                        <a:t>8.73%</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gn="l">
                        <a:lnSpc>
                          <a:spcPct val="115000"/>
                        </a:lnSpc>
                        <a:spcAft>
                          <a:spcPts val="800"/>
                        </a:spcAft>
                        <a:buNone/>
                      </a:pPr>
                      <a:r>
                        <a:rPr lang="en-GB" sz="1050" kern="0" dirty="0">
                          <a:solidFill>
                            <a:schemeClr val="tx1"/>
                          </a:solidFill>
                          <a:effectLst/>
                        </a:rPr>
                        <a:t>9.44%</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extLst>
                  <a:ext uri="{0D108BD9-81ED-4DB2-BD59-A6C34878D82A}">
                    <a16:rowId xmlns:a16="http://schemas.microsoft.com/office/drawing/2014/main" val="2455872480"/>
                  </a:ext>
                </a:extLst>
              </a:tr>
            </a:tbl>
          </a:graphicData>
        </a:graphic>
      </p:graphicFrame>
      <p:graphicFrame>
        <p:nvGraphicFramePr>
          <p:cNvPr id="6" name="Table 5">
            <a:extLst>
              <a:ext uri="{FF2B5EF4-FFF2-40B4-BE49-F238E27FC236}">
                <a16:creationId xmlns:a16="http://schemas.microsoft.com/office/drawing/2014/main" id="{34FB3725-C1C8-B90C-2DF8-F945D952C41A}"/>
              </a:ext>
            </a:extLst>
          </p:cNvPr>
          <p:cNvGraphicFramePr>
            <a:graphicFrameLocks noGrp="1"/>
          </p:cNvGraphicFramePr>
          <p:nvPr>
            <p:extLst>
              <p:ext uri="{D42A27DB-BD31-4B8C-83A1-F6EECF244321}">
                <p14:modId xmlns:p14="http://schemas.microsoft.com/office/powerpoint/2010/main" val="3442506504"/>
              </p:ext>
            </p:extLst>
          </p:nvPr>
        </p:nvGraphicFramePr>
        <p:xfrm>
          <a:off x="393146" y="1701828"/>
          <a:ext cx="10717948" cy="754507"/>
        </p:xfrm>
        <a:graphic>
          <a:graphicData uri="http://schemas.openxmlformats.org/drawingml/2006/table">
            <a:tbl>
              <a:tblPr firstRow="1" firstCol="1" bandRow="1">
                <a:tableStyleId>{5C22544A-7EE6-4342-B048-85BDC9FD1C3A}</a:tableStyleId>
              </a:tblPr>
              <a:tblGrid>
                <a:gridCol w="1487703">
                  <a:extLst>
                    <a:ext uri="{9D8B030D-6E8A-4147-A177-3AD203B41FA5}">
                      <a16:colId xmlns:a16="http://schemas.microsoft.com/office/drawing/2014/main" val="73856225"/>
                    </a:ext>
                  </a:extLst>
                </a:gridCol>
                <a:gridCol w="5402561">
                  <a:extLst>
                    <a:ext uri="{9D8B030D-6E8A-4147-A177-3AD203B41FA5}">
                      <a16:colId xmlns:a16="http://schemas.microsoft.com/office/drawing/2014/main" val="2035162130"/>
                    </a:ext>
                  </a:extLst>
                </a:gridCol>
                <a:gridCol w="1816944">
                  <a:extLst>
                    <a:ext uri="{9D8B030D-6E8A-4147-A177-3AD203B41FA5}">
                      <a16:colId xmlns:a16="http://schemas.microsoft.com/office/drawing/2014/main" val="2743548335"/>
                    </a:ext>
                  </a:extLst>
                </a:gridCol>
                <a:gridCol w="1263647">
                  <a:extLst>
                    <a:ext uri="{9D8B030D-6E8A-4147-A177-3AD203B41FA5}">
                      <a16:colId xmlns:a16="http://schemas.microsoft.com/office/drawing/2014/main" val="3329109423"/>
                    </a:ext>
                  </a:extLst>
                </a:gridCol>
                <a:gridCol w="747093">
                  <a:extLst>
                    <a:ext uri="{9D8B030D-6E8A-4147-A177-3AD203B41FA5}">
                      <a16:colId xmlns:a16="http://schemas.microsoft.com/office/drawing/2014/main" val="3354789060"/>
                    </a:ext>
                  </a:extLst>
                </a:gridCol>
              </a:tblGrid>
              <a:tr h="0">
                <a:tc>
                  <a:txBody>
                    <a:bodyPr/>
                    <a:lstStyle/>
                    <a:p>
                      <a:pPr>
                        <a:lnSpc>
                          <a:spcPct val="115000"/>
                        </a:lnSpc>
                        <a:spcAft>
                          <a:spcPts val="800"/>
                        </a:spcAft>
                        <a:buNone/>
                      </a:pPr>
                      <a:r>
                        <a:rPr lang="en-GB" sz="1050" ker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East of England</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gridSpan="4">
                  <a:txBody>
                    <a:bodyPr/>
                    <a:lstStyle/>
                    <a:p>
                      <a:endParaRPr lang="en-GB" dirty="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61734679"/>
                  </a:ext>
                </a:extLst>
              </a:tr>
              <a:tr h="0">
                <a:tc>
                  <a:txBody>
                    <a:bodyPr/>
                    <a:lstStyle/>
                    <a:p>
                      <a:pPr>
                        <a:lnSpc>
                          <a:spcPct val="115000"/>
                        </a:lnSpc>
                        <a:spcAft>
                          <a:spcPts val="800"/>
                        </a:spcAft>
                        <a:buNone/>
                      </a:pPr>
                      <a:r>
                        <a:rPr lang="en-GB" sz="105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East of England</a:t>
                      </a:r>
                      <a:endParaRPr lang="en-GB"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200" kern="0">
                          <a:effectLst/>
                        </a:rPr>
                        <a:t>Occupation group (summary)</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95250" marR="247650" marT="95250" marB="95250" anchor="ctr"/>
                </a:tc>
                <a:tc>
                  <a:txBody>
                    <a:bodyPr/>
                    <a:lstStyle/>
                    <a:p>
                      <a:pPr>
                        <a:lnSpc>
                          <a:spcPct val="115000"/>
                        </a:lnSpc>
                        <a:spcAft>
                          <a:spcPts val="800"/>
                        </a:spcAft>
                        <a:buNone/>
                      </a:pPr>
                      <a:r>
                        <a:rPr lang="en-GB" sz="1200" kern="0">
                          <a:effectLst/>
                        </a:rPr>
                        <a:t>2023</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95250" marR="247650" marT="95250" marB="95250" anchor="ctr"/>
                </a:tc>
                <a:tc>
                  <a:txBody>
                    <a:bodyPr/>
                    <a:lstStyle/>
                    <a:p>
                      <a:pPr>
                        <a:lnSpc>
                          <a:spcPct val="115000"/>
                        </a:lnSpc>
                        <a:spcAft>
                          <a:spcPts val="800"/>
                        </a:spcAft>
                        <a:buNone/>
                      </a:pPr>
                      <a:r>
                        <a:rPr lang="en-GB" sz="1200" kern="0">
                          <a:effectLst/>
                        </a:rPr>
                        <a:t>2024</a:t>
                      </a:r>
                      <a:endParaRPr lang="en-GB" sz="1200" kern="100">
                        <a:effectLst/>
                        <a:latin typeface="Aptos" panose="020B0004020202020204" pitchFamily="34" charset="0"/>
                        <a:ea typeface="Aptos" panose="020B0004020202020204" pitchFamily="34" charset="0"/>
                        <a:cs typeface="Times New Roman" panose="02020603050405020304" pitchFamily="18" charset="0"/>
                      </a:endParaRPr>
                    </a:p>
                  </a:txBody>
                  <a:tcPr marL="95250" marR="247650" marT="95250" marB="95250" anchor="ctr"/>
                </a:tc>
                <a:tc>
                  <a:txBody>
                    <a:bodyPr/>
                    <a:lstStyle/>
                    <a:p>
                      <a:pPr>
                        <a:lnSpc>
                          <a:spcPct val="115000"/>
                        </a:lnSpc>
                        <a:spcAft>
                          <a:spcPts val="800"/>
                        </a:spcAft>
                        <a:buNone/>
                      </a:pPr>
                      <a:r>
                        <a:rPr lang="en-GB" sz="1200" kern="0" dirty="0">
                          <a:effectLst/>
                        </a:rPr>
                        <a:t>2025</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95250" marR="247650" marT="95250" marB="95250" anchor="ctr"/>
                </a:tc>
                <a:extLst>
                  <a:ext uri="{0D108BD9-81ED-4DB2-BD59-A6C34878D82A}">
                    <a16:rowId xmlns:a16="http://schemas.microsoft.com/office/drawing/2014/main" val="3272387058"/>
                  </a:ext>
                </a:extLst>
              </a:tr>
            </a:tbl>
          </a:graphicData>
        </a:graphic>
      </p:graphicFrame>
      <p:graphicFrame>
        <p:nvGraphicFramePr>
          <p:cNvPr id="7" name="Table 6">
            <a:extLst>
              <a:ext uri="{FF2B5EF4-FFF2-40B4-BE49-F238E27FC236}">
                <a16:creationId xmlns:a16="http://schemas.microsoft.com/office/drawing/2014/main" id="{38CD9948-8EF6-AE9A-A3B1-62C888A2A543}"/>
              </a:ext>
            </a:extLst>
          </p:cNvPr>
          <p:cNvGraphicFramePr>
            <a:graphicFrameLocks noGrp="1"/>
          </p:cNvGraphicFramePr>
          <p:nvPr>
            <p:extLst>
              <p:ext uri="{D42A27DB-BD31-4B8C-83A1-F6EECF244321}">
                <p14:modId xmlns:p14="http://schemas.microsoft.com/office/powerpoint/2010/main" val="340134629"/>
              </p:ext>
            </p:extLst>
          </p:nvPr>
        </p:nvGraphicFramePr>
        <p:xfrm>
          <a:off x="393146" y="2456335"/>
          <a:ext cx="10717949" cy="2607568"/>
        </p:xfrm>
        <a:graphic>
          <a:graphicData uri="http://schemas.openxmlformats.org/drawingml/2006/table">
            <a:tbl>
              <a:tblPr firstRow="1" firstCol="1" bandRow="1">
                <a:tableStyleId>{5C22544A-7EE6-4342-B048-85BDC9FD1C3A}</a:tableStyleId>
              </a:tblPr>
              <a:tblGrid>
                <a:gridCol w="1467927">
                  <a:extLst>
                    <a:ext uri="{9D8B030D-6E8A-4147-A177-3AD203B41FA5}">
                      <a16:colId xmlns:a16="http://schemas.microsoft.com/office/drawing/2014/main" val="488947081"/>
                    </a:ext>
                  </a:extLst>
                </a:gridCol>
                <a:gridCol w="5421854">
                  <a:extLst>
                    <a:ext uri="{9D8B030D-6E8A-4147-A177-3AD203B41FA5}">
                      <a16:colId xmlns:a16="http://schemas.microsoft.com/office/drawing/2014/main" val="3924941274"/>
                    </a:ext>
                  </a:extLst>
                </a:gridCol>
                <a:gridCol w="1828800">
                  <a:extLst>
                    <a:ext uri="{9D8B030D-6E8A-4147-A177-3AD203B41FA5}">
                      <a16:colId xmlns:a16="http://schemas.microsoft.com/office/drawing/2014/main" val="2846347464"/>
                    </a:ext>
                  </a:extLst>
                </a:gridCol>
                <a:gridCol w="1247887">
                  <a:extLst>
                    <a:ext uri="{9D8B030D-6E8A-4147-A177-3AD203B41FA5}">
                      <a16:colId xmlns:a16="http://schemas.microsoft.com/office/drawing/2014/main" val="695859643"/>
                    </a:ext>
                  </a:extLst>
                </a:gridCol>
                <a:gridCol w="751481">
                  <a:extLst>
                    <a:ext uri="{9D8B030D-6E8A-4147-A177-3AD203B41FA5}">
                      <a16:colId xmlns:a16="http://schemas.microsoft.com/office/drawing/2014/main" val="4051360574"/>
                    </a:ext>
                  </a:extLst>
                </a:gridCol>
              </a:tblGrid>
              <a:tr h="0">
                <a:tc>
                  <a:txBody>
                    <a:bodyPr/>
                    <a:lstStyle/>
                    <a:p>
                      <a:pPr>
                        <a:lnSpc>
                          <a:spcPct val="115000"/>
                        </a:lnSpc>
                        <a:spcAft>
                          <a:spcPts val="800"/>
                        </a:spcAft>
                        <a:buNone/>
                      </a:pPr>
                      <a:r>
                        <a:rPr lang="en-GB" sz="1050" kern="0">
                          <a:solidFill>
                            <a:schemeClr val="bg1"/>
                          </a:solidFill>
                          <a:effectLst/>
                        </a:rPr>
                        <a:t>East of England</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dirty="0">
                          <a:solidFill>
                            <a:schemeClr val="tx1"/>
                          </a:solidFill>
                          <a:effectLst/>
                        </a:rPr>
                        <a:t>Allied Health Professionals / Healthcare Scientists / Scientific &amp; Technical</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solidFill>
                      <a:schemeClr val="tx2">
                        <a:lumMod val="90000"/>
                      </a:schemeClr>
                    </a:solidFill>
                  </a:tcPr>
                </a:tc>
                <a:tc>
                  <a:txBody>
                    <a:bodyPr/>
                    <a:lstStyle/>
                    <a:p>
                      <a:pPr>
                        <a:lnSpc>
                          <a:spcPct val="115000"/>
                        </a:lnSpc>
                        <a:spcAft>
                          <a:spcPts val="800"/>
                        </a:spcAft>
                        <a:buNone/>
                      </a:pPr>
                      <a:r>
                        <a:rPr lang="en-GB" sz="1050" kern="0">
                          <a:solidFill>
                            <a:schemeClr val="tx1"/>
                          </a:solidFill>
                          <a:effectLst/>
                        </a:rPr>
                        <a:t>9.57%</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solidFill>
                      <a:schemeClr val="tx2">
                        <a:lumMod val="90000"/>
                      </a:schemeClr>
                    </a:solidFill>
                  </a:tcPr>
                </a:tc>
                <a:tc>
                  <a:txBody>
                    <a:bodyPr/>
                    <a:lstStyle/>
                    <a:p>
                      <a:pPr>
                        <a:lnSpc>
                          <a:spcPct val="115000"/>
                        </a:lnSpc>
                        <a:spcAft>
                          <a:spcPts val="800"/>
                        </a:spcAft>
                        <a:buNone/>
                      </a:pPr>
                      <a:r>
                        <a:rPr lang="en-GB" sz="1050" kern="0">
                          <a:solidFill>
                            <a:schemeClr val="tx1"/>
                          </a:solidFill>
                          <a:effectLst/>
                        </a:rPr>
                        <a:t>10.22%</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solidFill>
                      <a:schemeClr val="tx2">
                        <a:lumMod val="90000"/>
                      </a:schemeClr>
                    </a:solidFill>
                  </a:tcPr>
                </a:tc>
                <a:tc>
                  <a:txBody>
                    <a:bodyPr/>
                    <a:lstStyle/>
                    <a:p>
                      <a:pPr>
                        <a:lnSpc>
                          <a:spcPct val="115000"/>
                        </a:lnSpc>
                        <a:spcAft>
                          <a:spcPts val="800"/>
                        </a:spcAft>
                        <a:buNone/>
                      </a:pPr>
                      <a:r>
                        <a:rPr lang="en-GB" sz="1050" kern="0" dirty="0">
                          <a:solidFill>
                            <a:schemeClr val="tx1"/>
                          </a:solidFill>
                          <a:effectLst/>
                        </a:rPr>
                        <a:t>10.47%</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solidFill>
                      <a:schemeClr val="tx2">
                        <a:lumMod val="90000"/>
                      </a:schemeClr>
                    </a:solidFill>
                  </a:tcPr>
                </a:tc>
                <a:extLst>
                  <a:ext uri="{0D108BD9-81ED-4DB2-BD59-A6C34878D82A}">
                    <a16:rowId xmlns:a16="http://schemas.microsoft.com/office/drawing/2014/main" val="298704253"/>
                  </a:ext>
                </a:extLst>
              </a:tr>
              <a:tr h="0">
                <a:tc>
                  <a:txBody>
                    <a:bodyPr/>
                    <a:lstStyle/>
                    <a:p>
                      <a:pPr>
                        <a:lnSpc>
                          <a:spcPct val="115000"/>
                        </a:lnSpc>
                        <a:spcAft>
                          <a:spcPts val="800"/>
                        </a:spcAft>
                        <a:buNone/>
                      </a:pPr>
                      <a:r>
                        <a:rPr lang="en-GB" sz="1050" kern="0">
                          <a:solidFill>
                            <a:schemeClr val="bg1"/>
                          </a:solidFill>
                          <a:effectLst/>
                        </a:rPr>
                        <a:t>East of England</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Medical &amp; Dental</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8.11%</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7.63%</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7.89%</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extLst>
                  <a:ext uri="{0D108BD9-81ED-4DB2-BD59-A6C34878D82A}">
                    <a16:rowId xmlns:a16="http://schemas.microsoft.com/office/drawing/2014/main" val="764972645"/>
                  </a:ext>
                </a:extLst>
              </a:tr>
              <a:tr h="0">
                <a:tc>
                  <a:txBody>
                    <a:bodyPr/>
                    <a:lstStyle/>
                    <a:p>
                      <a:pPr>
                        <a:lnSpc>
                          <a:spcPct val="115000"/>
                        </a:lnSpc>
                        <a:spcAft>
                          <a:spcPts val="800"/>
                        </a:spcAft>
                        <a:buNone/>
                      </a:pPr>
                      <a:r>
                        <a:rPr lang="en-GB" sz="1050" kern="0">
                          <a:solidFill>
                            <a:schemeClr val="bg1"/>
                          </a:solidFill>
                          <a:effectLst/>
                        </a:rPr>
                        <a:t>East of England</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Ambulance (operational)</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27.27%</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28.34%</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31.35%</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extLst>
                  <a:ext uri="{0D108BD9-81ED-4DB2-BD59-A6C34878D82A}">
                    <a16:rowId xmlns:a16="http://schemas.microsoft.com/office/drawing/2014/main" val="2215758456"/>
                  </a:ext>
                </a:extLst>
              </a:tr>
              <a:tr h="0">
                <a:tc>
                  <a:txBody>
                    <a:bodyPr/>
                    <a:lstStyle/>
                    <a:p>
                      <a:pPr>
                        <a:lnSpc>
                          <a:spcPct val="115000"/>
                        </a:lnSpc>
                        <a:spcAft>
                          <a:spcPts val="800"/>
                        </a:spcAft>
                        <a:buNone/>
                      </a:pPr>
                      <a:r>
                        <a:rPr lang="en-GB" sz="1050" kern="0">
                          <a:solidFill>
                            <a:schemeClr val="bg1"/>
                          </a:solidFill>
                          <a:effectLst/>
                        </a:rPr>
                        <a:t>East of England</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dirty="0">
                          <a:solidFill>
                            <a:schemeClr val="tx1"/>
                          </a:solidFill>
                          <a:effectLst/>
                        </a:rPr>
                        <a:t>Registered Nurses &amp; Midwives</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10.94%</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10.49%</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11.16%</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extLst>
                  <a:ext uri="{0D108BD9-81ED-4DB2-BD59-A6C34878D82A}">
                    <a16:rowId xmlns:a16="http://schemas.microsoft.com/office/drawing/2014/main" val="1021747159"/>
                  </a:ext>
                </a:extLst>
              </a:tr>
              <a:tr h="0">
                <a:tc>
                  <a:txBody>
                    <a:bodyPr/>
                    <a:lstStyle/>
                    <a:p>
                      <a:pPr>
                        <a:lnSpc>
                          <a:spcPct val="115000"/>
                        </a:lnSpc>
                        <a:spcAft>
                          <a:spcPts val="800"/>
                        </a:spcAft>
                        <a:buNone/>
                      </a:pPr>
                      <a:r>
                        <a:rPr lang="en-GB" sz="1050" kern="0">
                          <a:solidFill>
                            <a:schemeClr val="bg1"/>
                          </a:solidFill>
                          <a:effectLst/>
                        </a:rPr>
                        <a:t>East of England</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Nursing &amp; Healthcare Assistants</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19.48%</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16.98%</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18.30%</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extLst>
                  <a:ext uri="{0D108BD9-81ED-4DB2-BD59-A6C34878D82A}">
                    <a16:rowId xmlns:a16="http://schemas.microsoft.com/office/drawing/2014/main" val="1167576230"/>
                  </a:ext>
                </a:extLst>
              </a:tr>
              <a:tr h="0">
                <a:tc>
                  <a:txBody>
                    <a:bodyPr/>
                    <a:lstStyle/>
                    <a:p>
                      <a:pPr>
                        <a:lnSpc>
                          <a:spcPct val="115000"/>
                        </a:lnSpc>
                        <a:spcAft>
                          <a:spcPts val="800"/>
                        </a:spcAft>
                        <a:buNone/>
                      </a:pPr>
                      <a:r>
                        <a:rPr lang="en-GB" sz="1050" kern="0">
                          <a:solidFill>
                            <a:schemeClr val="bg1"/>
                          </a:solidFill>
                          <a:effectLst/>
                        </a:rPr>
                        <a:t>East of England</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dirty="0">
                          <a:solidFill>
                            <a:schemeClr val="tx1"/>
                          </a:solidFill>
                          <a:effectLst/>
                        </a:rPr>
                        <a:t>Social care</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7.66%</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8.99%</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dirty="0">
                          <a:solidFill>
                            <a:schemeClr val="tx1"/>
                          </a:solidFill>
                          <a:effectLst/>
                        </a:rPr>
                        <a:t>10.73%</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extLst>
                  <a:ext uri="{0D108BD9-81ED-4DB2-BD59-A6C34878D82A}">
                    <a16:rowId xmlns:a16="http://schemas.microsoft.com/office/drawing/2014/main" val="19550506"/>
                  </a:ext>
                </a:extLst>
              </a:tr>
              <a:tr h="0">
                <a:tc>
                  <a:txBody>
                    <a:bodyPr/>
                    <a:lstStyle/>
                    <a:p>
                      <a:pPr>
                        <a:lnSpc>
                          <a:spcPct val="115000"/>
                        </a:lnSpc>
                        <a:spcAft>
                          <a:spcPts val="800"/>
                        </a:spcAft>
                        <a:buNone/>
                      </a:pPr>
                      <a:r>
                        <a:rPr lang="en-GB" sz="1050" kern="0">
                          <a:solidFill>
                            <a:schemeClr val="bg1"/>
                          </a:solidFill>
                          <a:effectLst/>
                        </a:rPr>
                        <a:t>East of England</a:t>
                      </a:r>
                      <a:endParaRPr lang="en-GB" sz="12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Wider Healthcare Team</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1.87%</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1.83%</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1.93%</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extLst>
                  <a:ext uri="{0D108BD9-81ED-4DB2-BD59-A6C34878D82A}">
                    <a16:rowId xmlns:a16="http://schemas.microsoft.com/office/drawing/2014/main" val="2363817225"/>
                  </a:ext>
                </a:extLst>
              </a:tr>
              <a:tr h="0">
                <a:tc>
                  <a:txBody>
                    <a:bodyPr/>
                    <a:lstStyle/>
                    <a:p>
                      <a:pPr>
                        <a:lnSpc>
                          <a:spcPct val="115000"/>
                        </a:lnSpc>
                        <a:spcAft>
                          <a:spcPts val="800"/>
                        </a:spcAft>
                        <a:buNone/>
                      </a:pPr>
                      <a:r>
                        <a:rPr lang="en-GB" sz="1050" kern="0" dirty="0">
                          <a:solidFill>
                            <a:schemeClr val="bg1"/>
                          </a:solidFill>
                          <a:effectLst/>
                        </a:rPr>
                        <a:t>East of England</a:t>
                      </a:r>
                      <a:endParaRPr lang="en-GB"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Other</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3.89%</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a:solidFill>
                            <a:schemeClr val="tx1"/>
                          </a:solidFill>
                          <a:effectLst/>
                        </a:rPr>
                        <a:t>2.86%</a:t>
                      </a:r>
                      <a:endParaRPr lang="en-GB" sz="12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tc>
                  <a:txBody>
                    <a:bodyPr/>
                    <a:lstStyle/>
                    <a:p>
                      <a:pPr>
                        <a:lnSpc>
                          <a:spcPct val="115000"/>
                        </a:lnSpc>
                        <a:spcAft>
                          <a:spcPts val="800"/>
                        </a:spcAft>
                        <a:buNone/>
                      </a:pPr>
                      <a:r>
                        <a:rPr lang="en-GB" sz="1050" kern="0" dirty="0">
                          <a:solidFill>
                            <a:schemeClr val="tx1"/>
                          </a:solidFill>
                          <a:effectLst/>
                        </a:rPr>
                        <a:t>2.99%</a:t>
                      </a:r>
                      <a:endParaRPr lang="en-GB" sz="1200" kern="10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5250" marR="95250" marT="76200" marB="76200" anchor="ctr"/>
                </a:tc>
                <a:extLst>
                  <a:ext uri="{0D108BD9-81ED-4DB2-BD59-A6C34878D82A}">
                    <a16:rowId xmlns:a16="http://schemas.microsoft.com/office/drawing/2014/main" val="1223322100"/>
                  </a:ext>
                </a:extLst>
              </a:tr>
            </a:tbl>
          </a:graphicData>
        </a:graphic>
      </p:graphicFrame>
    </p:spTree>
    <p:extLst>
      <p:ext uri="{BB962C8B-B14F-4D97-AF65-F5344CB8AC3E}">
        <p14:creationId xmlns:p14="http://schemas.microsoft.com/office/powerpoint/2010/main" val="1003410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38575-B33E-96D2-EAD3-39B6EE4EF2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4A6386-5D20-DCFC-128B-8EB7D9DBCBCD}"/>
              </a:ext>
            </a:extLst>
          </p:cNvPr>
          <p:cNvSpPr>
            <a:spLocks noGrp="1"/>
          </p:cNvSpPr>
          <p:nvPr>
            <p:ph type="title"/>
          </p:nvPr>
        </p:nvSpPr>
        <p:spPr>
          <a:xfrm>
            <a:off x="201706" y="115481"/>
            <a:ext cx="11404154" cy="700240"/>
          </a:xfrm>
        </p:spPr>
        <p:txBody>
          <a:bodyPr vert="horz" lIns="0" tIns="0" rIns="0" bIns="0" rtlCol="0" anchor="ctr">
            <a:normAutofit/>
          </a:bodyPr>
          <a:lstStyle/>
          <a:p>
            <a:pPr fontAlgn="base"/>
            <a:r>
              <a:rPr lang="en-GB" dirty="0"/>
              <a:t>What is sexual misconduct </a:t>
            </a:r>
          </a:p>
        </p:txBody>
      </p:sp>
      <p:sp>
        <p:nvSpPr>
          <p:cNvPr id="6" name="TextBox 5">
            <a:extLst>
              <a:ext uri="{FF2B5EF4-FFF2-40B4-BE49-F238E27FC236}">
                <a16:creationId xmlns:a16="http://schemas.microsoft.com/office/drawing/2014/main" id="{25556B10-6AD4-8959-E928-99004B59EBAD}"/>
              </a:ext>
            </a:extLst>
          </p:cNvPr>
          <p:cNvSpPr txBox="1"/>
          <p:nvPr/>
        </p:nvSpPr>
        <p:spPr>
          <a:xfrm>
            <a:off x="201706" y="941845"/>
            <a:ext cx="11990294" cy="5262979"/>
          </a:xfrm>
          <a:prstGeom prst="rect">
            <a:avLst/>
          </a:prstGeom>
          <a:noFill/>
        </p:spPr>
        <p:txBody>
          <a:bodyPr wrap="square">
            <a:spAutoFit/>
          </a:bodyPr>
          <a:lstStyle/>
          <a:p>
            <a:pPr marL="285750" indent="-285750" fontAlgn="base">
              <a:buFont typeface="Arial" panose="020B0604020202020204" pitchFamily="34" charset="0"/>
              <a:buChar char="•"/>
            </a:pPr>
            <a:r>
              <a:rPr lang="en-GB" sz="1600" b="1" dirty="0"/>
              <a:t>sexual violence/sexual assault</a:t>
            </a:r>
            <a:r>
              <a:rPr lang="en-GB" sz="1600" dirty="0"/>
              <a:t> verbal harassment to forced penetration and an array of types of coercion from social pressure and intimidation to physical force or other sexual offences, such as groping and/or forced kissing, which may be criminal offences.</a:t>
            </a:r>
          </a:p>
          <a:p>
            <a:pPr marL="285750" indent="-285750" fontAlgn="base">
              <a:buFont typeface="Arial" panose="020B0604020202020204" pitchFamily="34" charset="0"/>
              <a:buChar char="•"/>
            </a:pPr>
            <a:r>
              <a:rPr lang="en-GB" sz="1600" b="1" dirty="0"/>
              <a:t>sexual harassment</a:t>
            </a:r>
            <a:r>
              <a:rPr lang="en-GB" sz="1600" dirty="0"/>
              <a:t> is defined in the Equality Act 2010, section 26(2) and (3). It includes conduct by person A of a sexual nature that has the effect of violating person B’s dignity or creating an intimidating, hostile, degrading or offensive environment for B, even if A did not intend this. Some examples of sexual harassment include (this list is not exhaustive):</a:t>
            </a:r>
          </a:p>
          <a:p>
            <a:pPr marL="742950" lvl="1" indent="-285750" fontAlgn="base">
              <a:buFont typeface="Arial" panose="020B0604020202020204" pitchFamily="34" charset="0"/>
              <a:buChar char="•"/>
            </a:pPr>
            <a:r>
              <a:rPr lang="en-GB" sz="1600" dirty="0"/>
              <a:t>gesturing or making sexual remarks about someone’s body, clothing or appearance</a:t>
            </a:r>
          </a:p>
          <a:p>
            <a:pPr marL="742950" lvl="1" indent="-285750" fontAlgn="base">
              <a:buFont typeface="Arial" panose="020B0604020202020204" pitchFamily="34" charset="0"/>
              <a:buChar char="•"/>
            </a:pPr>
            <a:r>
              <a:rPr lang="en-GB" sz="1600" dirty="0"/>
              <a:t>asking questions about someone’s sex life</a:t>
            </a:r>
          </a:p>
          <a:p>
            <a:pPr marL="742950" lvl="1" indent="-285750" fontAlgn="base">
              <a:buFont typeface="Arial" panose="020B0604020202020204" pitchFamily="34" charset="0"/>
              <a:buChar char="•"/>
            </a:pPr>
            <a:r>
              <a:rPr lang="en-GB" sz="1600" dirty="0"/>
              <a:t>telling sexually offensive jokes</a:t>
            </a:r>
          </a:p>
          <a:p>
            <a:pPr marL="742950" lvl="1" indent="-285750" fontAlgn="base">
              <a:buFont typeface="Arial" panose="020B0604020202020204" pitchFamily="34" charset="0"/>
              <a:buChar char="•"/>
            </a:pPr>
            <a:r>
              <a:rPr lang="en-GB" sz="1600" dirty="0"/>
              <a:t>stalking</a:t>
            </a:r>
          </a:p>
          <a:p>
            <a:pPr marL="742950" lvl="1" indent="-285750" fontAlgn="base">
              <a:buFont typeface="Arial" panose="020B0604020202020204" pitchFamily="34" charset="0"/>
              <a:buChar char="•"/>
            </a:pPr>
            <a:r>
              <a:rPr lang="en-GB" sz="1600" dirty="0"/>
              <a:t>voyeurism</a:t>
            </a:r>
          </a:p>
          <a:p>
            <a:pPr marL="742950" lvl="1" indent="-285750" fontAlgn="base">
              <a:buFont typeface="Arial" panose="020B0604020202020204" pitchFamily="34" charset="0"/>
              <a:buChar char="•"/>
            </a:pPr>
            <a:r>
              <a:rPr lang="en-GB" sz="1600" dirty="0"/>
              <a:t>making sexual comments or jokes about someone’s sexual orientation or gender reassignment</a:t>
            </a:r>
          </a:p>
          <a:p>
            <a:pPr marL="742950" lvl="1" indent="-285750" fontAlgn="base">
              <a:buFont typeface="Arial" panose="020B0604020202020204" pitchFamily="34" charset="0"/>
              <a:buChar char="•"/>
            </a:pPr>
            <a:r>
              <a:rPr lang="en-GB" sz="1600" dirty="0"/>
              <a:t>displaying or sharing pornographic or sexual images, or other sexual content</a:t>
            </a:r>
          </a:p>
          <a:p>
            <a:pPr marL="742950" lvl="1" indent="-285750" fontAlgn="base">
              <a:buFont typeface="Arial" panose="020B0604020202020204" pitchFamily="34" charset="0"/>
              <a:buChar char="•"/>
            </a:pPr>
            <a:r>
              <a:rPr lang="en-GB" sz="1600" dirty="0"/>
              <a:t>touching someone against their will</a:t>
            </a:r>
          </a:p>
          <a:p>
            <a:pPr marL="285750" indent="-285750" fontAlgn="base">
              <a:buFont typeface="Arial" panose="020B0604020202020204" pitchFamily="34" charset="0"/>
              <a:buChar char="•"/>
            </a:pPr>
            <a:r>
              <a:rPr lang="en-GB" sz="1600" dirty="0"/>
              <a:t>Sexual harassment can happen to anyone </a:t>
            </a:r>
          </a:p>
          <a:p>
            <a:pPr marL="285750" indent="-285750" fontAlgn="base">
              <a:buFont typeface="Arial" panose="020B0604020202020204" pitchFamily="34" charset="0"/>
              <a:buChar char="•"/>
            </a:pPr>
            <a:r>
              <a:rPr lang="en-GB" sz="1600" dirty="0"/>
              <a:t>What some people might consider as joking, ‘banter’ or part of their workplace culture is still sexual misconduct if:</a:t>
            </a:r>
          </a:p>
          <a:p>
            <a:pPr marL="742950" lvl="1" indent="-285750" fontAlgn="base">
              <a:buFont typeface="Arial" panose="020B0604020202020204" pitchFamily="34" charset="0"/>
              <a:buChar char="•"/>
            </a:pPr>
            <a:r>
              <a:rPr lang="en-GB" sz="1600" dirty="0"/>
              <a:t>the behaviour is of a sexual nature</a:t>
            </a:r>
          </a:p>
          <a:p>
            <a:pPr marL="742950" lvl="1" indent="-285750" fontAlgn="base">
              <a:buFont typeface="Arial" panose="020B0604020202020204" pitchFamily="34" charset="0"/>
              <a:buChar char="•"/>
            </a:pPr>
            <a:r>
              <a:rPr lang="en-GB" sz="1600" dirty="0"/>
              <a:t>it is uninvited and/or it’s unwanted</a:t>
            </a:r>
          </a:p>
          <a:p>
            <a:pPr marL="742950" lvl="1" indent="-285750" fontAlgn="base">
              <a:buFont typeface="Arial" panose="020B0604020202020204" pitchFamily="34" charset="0"/>
              <a:buChar char="•"/>
            </a:pPr>
            <a:r>
              <a:rPr lang="en-GB" sz="1600" dirty="0"/>
              <a:t>it violates someone’s dignity or creates an intimidating, hostile, degrading, humiliating or offensive environment for them</a:t>
            </a:r>
          </a:p>
          <a:p>
            <a:pPr marL="285750" indent="-285750" fontAlgn="base">
              <a:buFont typeface="Arial" panose="020B0604020202020204" pitchFamily="34" charset="0"/>
              <a:buChar char="•"/>
            </a:pPr>
            <a:r>
              <a:rPr lang="en-GB" sz="1600" dirty="0"/>
              <a:t>If you are unsure what constitutes sexual misconduct, but you feel you have experienced or witnessed something you think may be in the scope of this policy, you are encouraged to report it as potential sexual misconduct.</a:t>
            </a:r>
          </a:p>
        </p:txBody>
      </p:sp>
    </p:spTree>
    <p:extLst>
      <p:ext uri="{BB962C8B-B14F-4D97-AF65-F5344CB8AC3E}">
        <p14:creationId xmlns:p14="http://schemas.microsoft.com/office/powerpoint/2010/main" val="76271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2EF23-AC08-36E0-76B2-3748455422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64241E-EE68-1EE2-28E8-5CECE6C3D236}"/>
              </a:ext>
            </a:extLst>
          </p:cNvPr>
          <p:cNvSpPr>
            <a:spLocks noGrp="1"/>
          </p:cNvSpPr>
          <p:nvPr>
            <p:ph type="title"/>
          </p:nvPr>
        </p:nvSpPr>
        <p:spPr>
          <a:xfrm>
            <a:off x="201706" y="115481"/>
            <a:ext cx="11404154" cy="865186"/>
          </a:xfrm>
        </p:spPr>
        <p:txBody>
          <a:bodyPr vert="horz" lIns="0" tIns="0" rIns="0" bIns="0" rtlCol="0" anchor="ctr">
            <a:normAutofit/>
          </a:bodyPr>
          <a:lstStyle/>
          <a:p>
            <a:pPr fontAlgn="base"/>
            <a:r>
              <a:rPr lang="en-GB" dirty="0"/>
              <a:t>Sexual safety in healthcare – organisational charter</a:t>
            </a:r>
          </a:p>
        </p:txBody>
      </p:sp>
      <p:sp>
        <p:nvSpPr>
          <p:cNvPr id="6" name="TextBox 5">
            <a:extLst>
              <a:ext uri="{FF2B5EF4-FFF2-40B4-BE49-F238E27FC236}">
                <a16:creationId xmlns:a16="http://schemas.microsoft.com/office/drawing/2014/main" id="{081C5BAD-B63C-4DBD-849A-72BF38A13273}"/>
              </a:ext>
            </a:extLst>
          </p:cNvPr>
          <p:cNvSpPr txBox="1"/>
          <p:nvPr/>
        </p:nvSpPr>
        <p:spPr>
          <a:xfrm>
            <a:off x="201706" y="815721"/>
            <a:ext cx="11990294" cy="5516895"/>
          </a:xfrm>
          <a:prstGeom prst="rect">
            <a:avLst/>
          </a:prstGeom>
          <a:noFill/>
        </p:spPr>
        <p:txBody>
          <a:bodyPr wrap="square">
            <a:spAutoFit/>
          </a:bodyPr>
          <a:lstStyle/>
          <a:p>
            <a:pPr marL="400050" indent="-400050" algn="l" fontAlgn="base">
              <a:spcAft>
                <a:spcPts val="1125"/>
              </a:spcAft>
              <a:buFont typeface="+mj-lt"/>
              <a:buAutoNum type="arabicPeriod"/>
            </a:pPr>
            <a:r>
              <a:rPr lang="en-GB" b="0" i="0" dirty="0">
                <a:solidFill>
                  <a:srgbClr val="202A30"/>
                </a:solidFill>
                <a:effectLst/>
                <a:latin typeface="-apple-system"/>
              </a:rPr>
              <a:t>We will actively work to eradicate sexual harassment and abuse in the workplace.</a:t>
            </a:r>
          </a:p>
          <a:p>
            <a:pPr marL="400050" indent="-400050" algn="l" fontAlgn="base">
              <a:spcAft>
                <a:spcPts val="1125"/>
              </a:spcAft>
              <a:buFont typeface="+mj-lt"/>
              <a:buAutoNum type="arabicPeriod"/>
            </a:pPr>
            <a:r>
              <a:rPr lang="en-GB" b="0" i="0" dirty="0">
                <a:solidFill>
                  <a:srgbClr val="202A30"/>
                </a:solidFill>
                <a:effectLst/>
                <a:latin typeface="-apple-system"/>
              </a:rPr>
              <a:t>We will promote a culture that fosters openness and transparency, and does not tolerate unwanted, harmful and/or inappropriate sexual behaviours.</a:t>
            </a:r>
          </a:p>
          <a:p>
            <a:pPr marL="400050" indent="-400050" algn="l" fontAlgn="base">
              <a:spcAft>
                <a:spcPts val="1125"/>
              </a:spcAft>
              <a:buFont typeface="+mj-lt"/>
              <a:buAutoNum type="arabicPeriod"/>
            </a:pPr>
            <a:r>
              <a:rPr lang="en-GB" b="0" i="0" dirty="0">
                <a:solidFill>
                  <a:srgbClr val="202A30"/>
                </a:solidFill>
                <a:effectLst/>
                <a:latin typeface="-apple-system"/>
              </a:rPr>
              <a:t>We will take an intersectional approach to the sexual safety of our workforce, recognising certain groups will experience sexual harassment and abuse at a disproportionate rate.</a:t>
            </a:r>
          </a:p>
          <a:p>
            <a:pPr marL="400050" indent="-400050" algn="l" fontAlgn="base">
              <a:spcAft>
                <a:spcPts val="1125"/>
              </a:spcAft>
              <a:buFont typeface="+mj-lt"/>
              <a:buAutoNum type="arabicPeriod"/>
            </a:pPr>
            <a:r>
              <a:rPr lang="en-GB" b="0" i="0" dirty="0">
                <a:solidFill>
                  <a:srgbClr val="202A30"/>
                </a:solidFill>
                <a:effectLst/>
                <a:latin typeface="-apple-system"/>
              </a:rPr>
              <a:t>We will provide appropriate support for those in our workforce who experience unwanted, inappropriate and/or harmful sexual behaviours.</a:t>
            </a:r>
          </a:p>
          <a:p>
            <a:pPr marL="400050" indent="-400050" algn="l" fontAlgn="base">
              <a:spcAft>
                <a:spcPts val="1125"/>
              </a:spcAft>
              <a:buFont typeface="+mj-lt"/>
              <a:buAutoNum type="arabicPeriod"/>
            </a:pPr>
            <a:r>
              <a:rPr lang="en-GB" b="0" i="0" dirty="0">
                <a:solidFill>
                  <a:srgbClr val="202A30"/>
                </a:solidFill>
                <a:effectLst/>
                <a:latin typeface="-apple-system"/>
              </a:rPr>
              <a:t>We will clearly communicate standards of behaviour. This includes expected action for those who witness inappropriate, unwanted and/or harmful sexual behaviour.</a:t>
            </a:r>
          </a:p>
          <a:p>
            <a:pPr marL="400050" indent="-400050" algn="l" fontAlgn="base">
              <a:spcAft>
                <a:spcPts val="1125"/>
              </a:spcAft>
              <a:buFont typeface="+mj-lt"/>
              <a:buAutoNum type="arabicPeriod"/>
            </a:pPr>
            <a:r>
              <a:rPr lang="en-GB" b="0" i="0" dirty="0">
                <a:solidFill>
                  <a:srgbClr val="202A30"/>
                </a:solidFill>
                <a:effectLst/>
                <a:latin typeface="-apple-system"/>
              </a:rPr>
              <a:t>We will ensure appropriate, specific, and clear policies are in place. They will include appropriate and timely action against alleged perpetrators.</a:t>
            </a:r>
          </a:p>
          <a:p>
            <a:pPr marL="400050" indent="-400050" algn="l" fontAlgn="base">
              <a:spcAft>
                <a:spcPts val="1125"/>
              </a:spcAft>
              <a:buFont typeface="+mj-lt"/>
              <a:buAutoNum type="arabicPeriod"/>
            </a:pPr>
            <a:r>
              <a:rPr lang="en-GB" b="0" i="0" dirty="0">
                <a:solidFill>
                  <a:srgbClr val="202A30"/>
                </a:solidFill>
                <a:effectLst/>
                <a:latin typeface="-apple-system"/>
              </a:rPr>
              <a:t>We will ensure appropriate, specific, and clear training is in place.</a:t>
            </a:r>
          </a:p>
          <a:p>
            <a:pPr marL="400050" indent="-400050" algn="l" fontAlgn="base">
              <a:spcAft>
                <a:spcPts val="1125"/>
              </a:spcAft>
              <a:buFont typeface="+mj-lt"/>
              <a:buAutoNum type="arabicPeriod"/>
            </a:pPr>
            <a:r>
              <a:rPr lang="en-GB" b="0" i="0" dirty="0">
                <a:solidFill>
                  <a:srgbClr val="202A30"/>
                </a:solidFill>
                <a:effectLst/>
                <a:latin typeface="-apple-system"/>
              </a:rPr>
              <a:t>We will ensure appropriate reporting mechanisms are in place for those experiencing these behaviours.</a:t>
            </a:r>
          </a:p>
          <a:p>
            <a:pPr marL="400050" indent="-400050" algn="l" fontAlgn="base">
              <a:spcAft>
                <a:spcPts val="1125"/>
              </a:spcAft>
              <a:buFont typeface="+mj-lt"/>
              <a:buAutoNum type="arabicPeriod"/>
            </a:pPr>
            <a:r>
              <a:rPr lang="en-GB" b="0" i="0" dirty="0">
                <a:solidFill>
                  <a:srgbClr val="202A30"/>
                </a:solidFill>
                <a:effectLst/>
                <a:latin typeface="-apple-system"/>
              </a:rPr>
              <a:t>We will take all reports seriously and appropriate and timely action will be taken in all cases.</a:t>
            </a:r>
          </a:p>
          <a:p>
            <a:pPr marL="400050" indent="-400050" algn="l" fontAlgn="base">
              <a:spcAft>
                <a:spcPts val="1125"/>
              </a:spcAft>
              <a:buFont typeface="+mj-lt"/>
              <a:buAutoNum type="arabicPeriod"/>
            </a:pPr>
            <a:r>
              <a:rPr lang="en-GB" b="0" i="0" dirty="0">
                <a:solidFill>
                  <a:srgbClr val="202A30"/>
                </a:solidFill>
                <a:effectLst/>
                <a:latin typeface="-apple-system"/>
              </a:rPr>
              <a:t>We will capture and share data on prevalence and staff experience transparently.</a:t>
            </a:r>
          </a:p>
        </p:txBody>
      </p:sp>
    </p:spTree>
    <p:extLst>
      <p:ext uri="{BB962C8B-B14F-4D97-AF65-F5344CB8AC3E}">
        <p14:creationId xmlns:p14="http://schemas.microsoft.com/office/powerpoint/2010/main" val="2473941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D95D4-BA86-9102-C54F-7E05BE0D69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0C6ED9-4008-2766-FDC0-39703B8F9718}"/>
              </a:ext>
            </a:extLst>
          </p:cNvPr>
          <p:cNvSpPr>
            <a:spLocks noGrp="1"/>
          </p:cNvSpPr>
          <p:nvPr>
            <p:ph type="title"/>
          </p:nvPr>
        </p:nvSpPr>
        <p:spPr>
          <a:xfrm>
            <a:off x="394700" y="360438"/>
            <a:ext cx="11404154" cy="865186"/>
          </a:xfrm>
        </p:spPr>
        <p:txBody>
          <a:bodyPr vert="horz" lIns="0" tIns="0" rIns="0" bIns="0" rtlCol="0" anchor="ctr">
            <a:normAutofit/>
          </a:bodyPr>
          <a:lstStyle/>
          <a:p>
            <a:pPr fontAlgn="base"/>
            <a:r>
              <a:rPr lang="en-GB" dirty="0"/>
              <a:t>Sexual safety in healthcare – organisational update</a:t>
            </a:r>
          </a:p>
        </p:txBody>
      </p:sp>
      <p:sp>
        <p:nvSpPr>
          <p:cNvPr id="6" name="TextBox 5">
            <a:extLst>
              <a:ext uri="{FF2B5EF4-FFF2-40B4-BE49-F238E27FC236}">
                <a16:creationId xmlns:a16="http://schemas.microsoft.com/office/drawing/2014/main" id="{A2A5EBCD-C44D-3B4F-ACDA-0279529AFFA9}"/>
              </a:ext>
            </a:extLst>
          </p:cNvPr>
          <p:cNvSpPr txBox="1"/>
          <p:nvPr/>
        </p:nvSpPr>
        <p:spPr>
          <a:xfrm>
            <a:off x="201706" y="1351748"/>
            <a:ext cx="11990294" cy="3785652"/>
          </a:xfrm>
          <a:prstGeom prst="rect">
            <a:avLst/>
          </a:prstGeom>
          <a:noFill/>
        </p:spPr>
        <p:txBody>
          <a:bodyPr wrap="square">
            <a:spAutoFit/>
          </a:bodyPr>
          <a:lstStyle/>
          <a:p>
            <a:pPr marL="342900" indent="-342900" fontAlgn="base">
              <a:buFont typeface="Arial" panose="020B0604020202020204" pitchFamily="34" charset="0"/>
              <a:buChar char="•"/>
            </a:pPr>
            <a:r>
              <a:rPr lang="en-GB" sz="2400" dirty="0"/>
              <a:t>Investigation training</a:t>
            </a:r>
          </a:p>
          <a:p>
            <a:pPr marL="342900" indent="-342900" fontAlgn="base">
              <a:buFont typeface="Arial" panose="020B0604020202020204" pitchFamily="34" charset="0"/>
              <a:buChar char="•"/>
            </a:pPr>
            <a:r>
              <a:rPr lang="en-GB" sz="2400" dirty="0"/>
              <a:t>Specialist investigators</a:t>
            </a:r>
          </a:p>
          <a:p>
            <a:pPr marL="342900" indent="-342900" fontAlgn="base">
              <a:buFont typeface="Arial" panose="020B0604020202020204" pitchFamily="34" charset="0"/>
              <a:buChar char="•"/>
            </a:pPr>
            <a:r>
              <a:rPr lang="en-GB" sz="2400" dirty="0"/>
              <a:t>Chaperoning Providers are required to review their chaperoning policies to ensure </a:t>
            </a:r>
            <a:r>
              <a:rPr lang="en-GB" sz="2400" u="sng" dirty="0">
                <a:hlinkClick r:id="rId2"/>
              </a:rPr>
              <a:t>that the principles in annex A are adequately reflected</a:t>
            </a:r>
            <a:r>
              <a:rPr lang="en-GB" sz="2400" dirty="0"/>
              <a:t>. </a:t>
            </a:r>
          </a:p>
          <a:p>
            <a:pPr marL="342900" indent="-342900" fontAlgn="base">
              <a:buFont typeface="Arial" panose="020B0604020202020204" pitchFamily="34" charset="0"/>
              <a:buChar char="•"/>
            </a:pPr>
            <a:r>
              <a:rPr lang="en-GB" sz="2400" dirty="0"/>
              <a:t>Review groups</a:t>
            </a:r>
          </a:p>
          <a:p>
            <a:pPr marL="342900" indent="-342900" fontAlgn="base">
              <a:buFont typeface="Arial" panose="020B0604020202020204" pitchFamily="34" charset="0"/>
              <a:buChar char="•"/>
            </a:pPr>
            <a:r>
              <a:rPr lang="en-GB" sz="2400" dirty="0"/>
              <a:t>Clarification on investigations involving resident doctors</a:t>
            </a:r>
          </a:p>
          <a:p>
            <a:pPr marL="342900" indent="-342900" fontAlgn="base">
              <a:buFont typeface="Arial" panose="020B0604020202020204" pitchFamily="34" charset="0"/>
              <a:buChar char="•"/>
            </a:pPr>
            <a:r>
              <a:rPr lang="en-GB" sz="2400" dirty="0"/>
              <a:t>Referrals to the Disclosure and Barring Service (DBS) The </a:t>
            </a:r>
            <a:r>
              <a:rPr lang="en-GB" sz="2400" u="sng" dirty="0">
                <a:hlinkClick r:id="rId3"/>
              </a:rPr>
              <a:t>Making barring referrals to DBS</a:t>
            </a:r>
            <a:r>
              <a:rPr lang="en-GB" sz="2400" dirty="0"/>
              <a:t> guidance explains the legal requirement to refer. Organisations can contact their </a:t>
            </a:r>
            <a:r>
              <a:rPr lang="en-GB" sz="2400" u="sng" dirty="0">
                <a:hlinkClick r:id="rId4"/>
              </a:rPr>
              <a:t>DBS regional outreach advisor</a:t>
            </a:r>
            <a:r>
              <a:rPr lang="en-GB" sz="2400" dirty="0"/>
              <a:t> </a:t>
            </a:r>
          </a:p>
          <a:p>
            <a:pPr marL="342900" indent="-342900" fontAlgn="base">
              <a:buFont typeface="Arial" panose="020B0604020202020204" pitchFamily="34" charset="0"/>
              <a:buChar char="•"/>
            </a:pPr>
            <a:r>
              <a:rPr lang="en-GB" sz="2400" dirty="0"/>
              <a:t>Sharing information where there is an active police investigation</a:t>
            </a:r>
          </a:p>
        </p:txBody>
      </p:sp>
    </p:spTree>
    <p:extLst>
      <p:ext uri="{BB962C8B-B14F-4D97-AF65-F5344CB8AC3E}">
        <p14:creationId xmlns:p14="http://schemas.microsoft.com/office/powerpoint/2010/main" val="278019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C14DF-6C28-6F31-0306-020228FCF3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ADA7E3-F202-1808-8D3F-6235D0CAC53E}"/>
              </a:ext>
            </a:extLst>
          </p:cNvPr>
          <p:cNvSpPr>
            <a:spLocks noGrp="1"/>
          </p:cNvSpPr>
          <p:nvPr>
            <p:ph type="title"/>
          </p:nvPr>
        </p:nvSpPr>
        <p:spPr>
          <a:xfrm>
            <a:off x="201706" y="115481"/>
            <a:ext cx="11404154" cy="700240"/>
          </a:xfrm>
        </p:spPr>
        <p:txBody>
          <a:bodyPr vert="horz" lIns="0" tIns="0" rIns="0" bIns="0" rtlCol="0" anchor="ctr">
            <a:normAutofit/>
          </a:bodyPr>
          <a:lstStyle/>
          <a:p>
            <a:pPr fontAlgn="base"/>
            <a:r>
              <a:rPr lang="en-GB" dirty="0"/>
              <a:t>The law on harassment</a:t>
            </a:r>
          </a:p>
        </p:txBody>
      </p:sp>
      <p:sp>
        <p:nvSpPr>
          <p:cNvPr id="6" name="TextBox 5">
            <a:extLst>
              <a:ext uri="{FF2B5EF4-FFF2-40B4-BE49-F238E27FC236}">
                <a16:creationId xmlns:a16="http://schemas.microsoft.com/office/drawing/2014/main" id="{DE4E776B-83F0-D375-1E1D-5C4BD666CDC2}"/>
              </a:ext>
            </a:extLst>
          </p:cNvPr>
          <p:cNvSpPr txBox="1"/>
          <p:nvPr/>
        </p:nvSpPr>
        <p:spPr>
          <a:xfrm>
            <a:off x="201706" y="815721"/>
            <a:ext cx="11876687" cy="5262979"/>
          </a:xfrm>
          <a:prstGeom prst="rect">
            <a:avLst/>
          </a:prstGeom>
          <a:noFill/>
        </p:spPr>
        <p:txBody>
          <a:bodyPr wrap="square">
            <a:spAutoFit/>
          </a:bodyPr>
          <a:lstStyle/>
          <a:p>
            <a:pPr marL="285750" indent="-285750" fontAlgn="base">
              <a:buFont typeface="Arial" panose="020B0604020202020204" pitchFamily="34" charset="0"/>
              <a:buChar char="•"/>
            </a:pPr>
            <a:r>
              <a:rPr lang="en-GB" sz="2400" dirty="0"/>
              <a:t>Equality Act 2010 / Worker Protection (Amendment of Equality Act 2010) Act 2023</a:t>
            </a:r>
          </a:p>
          <a:p>
            <a:pPr fontAlgn="base"/>
            <a:r>
              <a:rPr lang="en-GB" dirty="0"/>
              <a:t>The Equality Act 2010 also covers other types of harassment. This includes:</a:t>
            </a:r>
          </a:p>
          <a:p>
            <a:pPr marL="285750" indent="-285750" fontAlgn="base">
              <a:buFont typeface="Arial" panose="020B0604020202020204" pitchFamily="34" charset="0"/>
              <a:buChar char="•"/>
            </a:pPr>
            <a:r>
              <a:rPr lang="en-GB" dirty="0"/>
              <a:t>harassment related to certain 'protected characteristics' – for example sex, sexual orientation and gender reassignment</a:t>
            </a:r>
          </a:p>
          <a:p>
            <a:pPr fontAlgn="base"/>
            <a:r>
              <a:rPr lang="en-GB" dirty="0"/>
              <a:t>less favourable treatment because of how someone responded to previous sexual harassment</a:t>
            </a:r>
          </a:p>
          <a:p>
            <a:pPr fontAlgn="base"/>
            <a:endParaRPr lang="en-GB" sz="2400" dirty="0"/>
          </a:p>
          <a:p>
            <a:pPr marL="285750" indent="-285750" fontAlgn="base">
              <a:buFont typeface="Arial" panose="020B0604020202020204" pitchFamily="34" charset="0"/>
              <a:buChar char="•"/>
            </a:pPr>
            <a:r>
              <a:rPr lang="en-GB" sz="2400" dirty="0"/>
              <a:t>Employment Rights Act 2025</a:t>
            </a:r>
          </a:p>
          <a:p>
            <a:pPr fontAlgn="base"/>
            <a:r>
              <a:rPr lang="en-GB" sz="1600" dirty="0"/>
              <a:t>From 6 April 2026, sexual harassment is a 'qualifying disclosure' under whistleblowing law. This means that by law, whistleblowers who make a disclosure about sexual harassment are protected from:</a:t>
            </a:r>
          </a:p>
          <a:p>
            <a:pPr marL="285750" indent="-285750" fontAlgn="base">
              <a:buFont typeface="Arial" panose="020B0604020202020204" pitchFamily="34" charset="0"/>
              <a:buChar char="•"/>
            </a:pPr>
            <a:r>
              <a:rPr lang="en-GB" sz="1600" dirty="0"/>
              <a:t>unfair dismissal – if someone with the legal status of employee is dismissed for whistleblowing</a:t>
            </a:r>
          </a:p>
          <a:p>
            <a:pPr marL="285750" indent="-285750" fontAlgn="base">
              <a:buFont typeface="Arial" panose="020B0604020202020204" pitchFamily="34" charset="0"/>
              <a:buChar char="•"/>
            </a:pPr>
            <a:r>
              <a:rPr lang="en-GB" sz="1600" dirty="0"/>
              <a:t>detriment</a:t>
            </a:r>
          </a:p>
          <a:p>
            <a:pPr fontAlgn="base"/>
            <a:endParaRPr lang="en-GB" sz="1600" dirty="0"/>
          </a:p>
          <a:p>
            <a:pPr fontAlgn="base"/>
            <a:r>
              <a:rPr lang="en-GB" sz="1600" dirty="0"/>
              <a:t>Detriment means someone experiences one or both of the following: being treated worse than before, having their situation made worse. Examples of detriment could be:</a:t>
            </a:r>
          </a:p>
          <a:p>
            <a:pPr marL="285750" indent="-285750" fontAlgn="base">
              <a:buFont typeface="Arial" panose="020B0604020202020204" pitchFamily="34" charset="0"/>
              <a:buChar char="•"/>
            </a:pPr>
            <a:r>
              <a:rPr lang="en-GB" sz="1600" dirty="0"/>
              <a:t>they experience bullying</a:t>
            </a:r>
          </a:p>
          <a:p>
            <a:pPr marL="285750" indent="-285750" fontAlgn="base">
              <a:buFont typeface="Arial" panose="020B0604020202020204" pitchFamily="34" charset="0"/>
              <a:buChar char="•"/>
            </a:pPr>
            <a:r>
              <a:rPr lang="en-GB" sz="1600" dirty="0"/>
              <a:t>they experience harassment</a:t>
            </a:r>
          </a:p>
          <a:p>
            <a:pPr marL="285750" indent="-285750" fontAlgn="base">
              <a:buFont typeface="Arial" panose="020B0604020202020204" pitchFamily="34" charset="0"/>
              <a:buChar char="•"/>
            </a:pPr>
            <a:r>
              <a:rPr lang="en-GB" sz="1600" dirty="0"/>
              <a:t>their employer turns down their training requests without good reason</a:t>
            </a:r>
          </a:p>
          <a:p>
            <a:pPr marL="285750" indent="-285750" fontAlgn="base">
              <a:buFont typeface="Arial" panose="020B0604020202020204" pitchFamily="34" charset="0"/>
              <a:buChar char="•"/>
            </a:pPr>
            <a:r>
              <a:rPr lang="en-GB" sz="1600" dirty="0"/>
              <a:t>they are overlooked for promotions or development opportunities</a:t>
            </a:r>
          </a:p>
          <a:p>
            <a:pPr marL="285750" indent="-285750" fontAlgn="base">
              <a:buFont typeface="Arial" panose="020B0604020202020204" pitchFamily="34" charset="0"/>
              <a:buChar char="•"/>
            </a:pPr>
            <a:r>
              <a:rPr lang="en-GB" sz="1600" dirty="0"/>
              <a:t>their employer reduces their hours without good reason</a:t>
            </a:r>
          </a:p>
        </p:txBody>
      </p:sp>
    </p:spTree>
    <p:extLst>
      <p:ext uri="{BB962C8B-B14F-4D97-AF65-F5344CB8AC3E}">
        <p14:creationId xmlns:p14="http://schemas.microsoft.com/office/powerpoint/2010/main" val="777459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332DE-8DB5-1428-9D49-4D987AFA55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530266-C2B1-5AC0-B328-FC1C13029563}"/>
              </a:ext>
            </a:extLst>
          </p:cNvPr>
          <p:cNvSpPr>
            <a:spLocks noGrp="1"/>
          </p:cNvSpPr>
          <p:nvPr>
            <p:ph type="title"/>
          </p:nvPr>
        </p:nvSpPr>
        <p:spPr>
          <a:xfrm>
            <a:off x="201706" y="115481"/>
            <a:ext cx="11404154" cy="700240"/>
          </a:xfrm>
        </p:spPr>
        <p:txBody>
          <a:bodyPr vert="horz" lIns="0" tIns="0" rIns="0" bIns="0" rtlCol="0" anchor="ctr">
            <a:normAutofit/>
          </a:bodyPr>
          <a:lstStyle/>
          <a:p>
            <a:pPr fontAlgn="base"/>
            <a:r>
              <a:rPr lang="en-GB" dirty="0"/>
              <a:t>What can we do </a:t>
            </a:r>
          </a:p>
        </p:txBody>
      </p:sp>
      <p:sp>
        <p:nvSpPr>
          <p:cNvPr id="6" name="TextBox 5">
            <a:extLst>
              <a:ext uri="{FF2B5EF4-FFF2-40B4-BE49-F238E27FC236}">
                <a16:creationId xmlns:a16="http://schemas.microsoft.com/office/drawing/2014/main" id="{8873B837-0DEA-8FEA-4E2B-C613135A34B8}"/>
              </a:ext>
            </a:extLst>
          </p:cNvPr>
          <p:cNvSpPr txBox="1"/>
          <p:nvPr/>
        </p:nvSpPr>
        <p:spPr>
          <a:xfrm>
            <a:off x="103367" y="1438116"/>
            <a:ext cx="12088633" cy="4524315"/>
          </a:xfrm>
          <a:prstGeom prst="rect">
            <a:avLst/>
          </a:prstGeom>
          <a:noFill/>
        </p:spPr>
        <p:txBody>
          <a:bodyPr wrap="square">
            <a:spAutoFit/>
          </a:bodyPr>
          <a:lstStyle/>
          <a:p>
            <a:pPr marL="285750" indent="-285750" fontAlgn="base">
              <a:buFont typeface="Arial" panose="020B0604020202020204" pitchFamily="34" charset="0"/>
              <a:buChar char="•"/>
            </a:pPr>
            <a:r>
              <a:rPr lang="en-GB" sz="2400" b="1" dirty="0"/>
              <a:t>Get comfortable about talking about sexual misconduct and keeping each other safe </a:t>
            </a:r>
          </a:p>
          <a:p>
            <a:pPr marL="285750" indent="-285750" fontAlgn="base">
              <a:buFont typeface="Arial" panose="020B0604020202020204" pitchFamily="34" charset="0"/>
              <a:buChar char="•"/>
            </a:pPr>
            <a:r>
              <a:rPr lang="en-GB" sz="2400" b="1" dirty="0"/>
              <a:t>Put it on the team meeting agenda make time for a discussion </a:t>
            </a:r>
          </a:p>
          <a:p>
            <a:pPr marL="285750" indent="-285750" fontAlgn="base">
              <a:buFont typeface="Arial" panose="020B0604020202020204" pitchFamily="34" charset="0"/>
              <a:buChar char="•"/>
            </a:pPr>
            <a:r>
              <a:rPr lang="en-GB" sz="2400" b="1" dirty="0"/>
              <a:t>Stay vigilant</a:t>
            </a:r>
          </a:p>
          <a:p>
            <a:pPr marL="285750" indent="-285750" fontAlgn="base">
              <a:buFont typeface="Arial" panose="020B0604020202020204" pitchFamily="34" charset="0"/>
              <a:buChar char="•"/>
            </a:pPr>
            <a:r>
              <a:rPr lang="en-GB" sz="2400" b="1" dirty="0"/>
              <a:t>Challenge bad behaviour  </a:t>
            </a:r>
          </a:p>
          <a:p>
            <a:pPr marL="285750" indent="-285750" fontAlgn="base">
              <a:buFont typeface="Arial" panose="020B0604020202020204" pitchFamily="34" charset="0"/>
              <a:buChar char="•"/>
            </a:pPr>
            <a:r>
              <a:rPr lang="en-GB" sz="2400" b="1" dirty="0"/>
              <a:t>Don’t pass it off as a joke or banter </a:t>
            </a:r>
          </a:p>
          <a:p>
            <a:pPr marL="285750" indent="-285750" fontAlgn="base">
              <a:buFont typeface="Arial" panose="020B0604020202020204" pitchFamily="34" charset="0"/>
              <a:buChar char="•"/>
            </a:pPr>
            <a:r>
              <a:rPr lang="en-GB" sz="2400" b="1" dirty="0"/>
              <a:t>Stay open to actively listen to people who are worried or concerned</a:t>
            </a:r>
          </a:p>
          <a:p>
            <a:pPr marL="285750" indent="-285750" fontAlgn="base">
              <a:buFont typeface="Arial" panose="020B0604020202020204" pitchFamily="34" charset="0"/>
              <a:buChar char="•"/>
            </a:pPr>
            <a:r>
              <a:rPr lang="en-GB" sz="2400" b="1" dirty="0"/>
              <a:t>Think about your teams, their vulnerabilities and ensure effective action is taken </a:t>
            </a:r>
          </a:p>
          <a:p>
            <a:pPr marL="285750" indent="-285750" fontAlgn="base">
              <a:buFont typeface="Arial" panose="020B0604020202020204" pitchFamily="34" charset="0"/>
              <a:buChar char="•"/>
            </a:pPr>
            <a:r>
              <a:rPr lang="en-GB" sz="2400" b="1" dirty="0"/>
              <a:t>Role model behaviour that’s in line with expected NHS conduct, values and behaviours </a:t>
            </a:r>
          </a:p>
          <a:p>
            <a:pPr marL="285750" indent="-285750" fontAlgn="base">
              <a:buFont typeface="Arial" panose="020B0604020202020204" pitchFamily="34" charset="0"/>
              <a:buChar char="•"/>
            </a:pPr>
            <a:r>
              <a:rPr lang="en-GB" sz="2400" b="1" dirty="0"/>
              <a:t>Get support to develop your skills</a:t>
            </a:r>
            <a:endParaRPr lang="en-GB" sz="1600" dirty="0"/>
          </a:p>
        </p:txBody>
      </p:sp>
    </p:spTree>
    <p:extLst>
      <p:ext uri="{BB962C8B-B14F-4D97-AF65-F5344CB8AC3E}">
        <p14:creationId xmlns:p14="http://schemas.microsoft.com/office/powerpoint/2010/main" val="233712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222B6-B0A1-B6D7-71C1-022DA67059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598B7A-28F9-B8BA-34AA-78F1543ECE83}"/>
              </a:ext>
            </a:extLst>
          </p:cNvPr>
          <p:cNvSpPr>
            <a:spLocks noGrp="1"/>
          </p:cNvSpPr>
          <p:nvPr>
            <p:ph type="title"/>
          </p:nvPr>
        </p:nvSpPr>
        <p:spPr>
          <a:xfrm>
            <a:off x="201706" y="115481"/>
            <a:ext cx="11404154" cy="700240"/>
          </a:xfrm>
        </p:spPr>
        <p:txBody>
          <a:bodyPr vert="horz" lIns="0" tIns="0" rIns="0" bIns="0" rtlCol="0" anchor="ctr">
            <a:normAutofit/>
          </a:bodyPr>
          <a:lstStyle/>
          <a:p>
            <a:pPr fontAlgn="base"/>
            <a:r>
              <a:rPr lang="en-GB" dirty="0"/>
              <a:t>What to do </a:t>
            </a:r>
          </a:p>
        </p:txBody>
      </p:sp>
      <p:sp>
        <p:nvSpPr>
          <p:cNvPr id="6" name="TextBox 5">
            <a:extLst>
              <a:ext uri="{FF2B5EF4-FFF2-40B4-BE49-F238E27FC236}">
                <a16:creationId xmlns:a16="http://schemas.microsoft.com/office/drawing/2014/main" id="{CBA7FE9A-2828-A8ED-B47D-47F1CB4175E7}"/>
              </a:ext>
            </a:extLst>
          </p:cNvPr>
          <p:cNvSpPr txBox="1"/>
          <p:nvPr/>
        </p:nvSpPr>
        <p:spPr>
          <a:xfrm>
            <a:off x="201706" y="1477873"/>
            <a:ext cx="11733202" cy="4031873"/>
          </a:xfrm>
          <a:prstGeom prst="rect">
            <a:avLst/>
          </a:prstGeom>
          <a:noFill/>
        </p:spPr>
        <p:txBody>
          <a:bodyPr wrap="square">
            <a:spAutoFit/>
          </a:bodyPr>
          <a:lstStyle/>
          <a:p>
            <a:pPr marL="285750" indent="-285750" fontAlgn="base">
              <a:buFont typeface="Arial" panose="020B0604020202020204" pitchFamily="34" charset="0"/>
              <a:buChar char="•"/>
            </a:pPr>
            <a:r>
              <a:rPr lang="en-GB" sz="2400" b="1" dirty="0"/>
              <a:t>Ensure the employee is safe</a:t>
            </a:r>
            <a:endParaRPr lang="en-GB" sz="2400" dirty="0"/>
          </a:p>
          <a:p>
            <a:pPr marL="285750" indent="-285750">
              <a:buFont typeface="Arial" panose="020B0604020202020204" pitchFamily="34" charset="0"/>
              <a:buChar char="•"/>
            </a:pPr>
            <a:r>
              <a:rPr lang="en-GB" sz="2400" b="1" dirty="0"/>
              <a:t>Signpost colleagues</a:t>
            </a:r>
          </a:p>
          <a:p>
            <a:pPr marL="285750" indent="-285750">
              <a:buFont typeface="Arial" panose="020B0604020202020204" pitchFamily="34" charset="0"/>
              <a:buChar char="•"/>
            </a:pPr>
            <a:r>
              <a:rPr lang="en-GB" sz="2400" b="1" dirty="0"/>
              <a:t>This may be criminal behaviour </a:t>
            </a:r>
          </a:p>
          <a:p>
            <a:pPr marL="285750" indent="-285750">
              <a:buFont typeface="Arial" panose="020B0604020202020204" pitchFamily="34" charset="0"/>
              <a:buChar char="•"/>
            </a:pPr>
            <a:r>
              <a:rPr lang="en-GB" sz="2400" b="1" dirty="0"/>
              <a:t>Understand that being a bystander or witness still means you need to act </a:t>
            </a:r>
          </a:p>
          <a:p>
            <a:pPr marL="285750" indent="-285750">
              <a:buFont typeface="Arial" panose="020B0604020202020204" pitchFamily="34" charset="0"/>
              <a:buChar char="•"/>
            </a:pPr>
            <a:r>
              <a:rPr lang="en-GB" sz="2400" b="1" dirty="0"/>
              <a:t>Report the incident – early reporting is strongly advised </a:t>
            </a:r>
          </a:p>
          <a:p>
            <a:pPr marL="742950" lvl="1" indent="-285750" fontAlgn="base">
              <a:buFont typeface="Arial" panose="020B0604020202020204" pitchFamily="34" charset="0"/>
              <a:buChar char="•"/>
            </a:pPr>
            <a:r>
              <a:rPr lang="en-GB" sz="2400" dirty="0"/>
              <a:t>HR and OD Business Partner </a:t>
            </a:r>
          </a:p>
          <a:p>
            <a:pPr marL="742950" lvl="1" indent="-285750" fontAlgn="base">
              <a:buFont typeface="Arial" panose="020B0604020202020204" pitchFamily="34" charset="0"/>
              <a:buChar char="•"/>
            </a:pPr>
            <a:r>
              <a:rPr lang="en-GB" sz="2400" dirty="0"/>
              <a:t>Online sexual misconduct reporting form </a:t>
            </a:r>
          </a:p>
          <a:p>
            <a:pPr marL="742950" lvl="1" indent="-285750" fontAlgn="base">
              <a:buFont typeface="Arial" panose="020B0604020202020204" pitchFamily="34" charset="0"/>
              <a:buChar char="•"/>
            </a:pPr>
            <a:r>
              <a:rPr lang="en-GB" sz="2400" dirty="0"/>
              <a:t>Freedom To Speak Up (</a:t>
            </a:r>
            <a:r>
              <a:rPr lang="en-GB" sz="2400" dirty="0" err="1"/>
              <a:t>FTSU</a:t>
            </a:r>
            <a:r>
              <a:rPr lang="en-GB" sz="2400" dirty="0"/>
              <a:t>) Guardian</a:t>
            </a:r>
          </a:p>
          <a:p>
            <a:pPr marL="285750" indent="-285750" fontAlgn="base">
              <a:buFont typeface="Arial" panose="020B0604020202020204" pitchFamily="34" charset="0"/>
              <a:buChar char="•"/>
            </a:pPr>
            <a:r>
              <a:rPr lang="en-GB" sz="2400" b="1" dirty="0"/>
              <a:t>Anonymous reporting is OK </a:t>
            </a:r>
          </a:p>
          <a:p>
            <a:pPr marL="285750" indent="-285750" fontAlgn="base">
              <a:buFont typeface="Arial" panose="020B0604020202020204" pitchFamily="34" charset="0"/>
              <a:buChar char="•"/>
            </a:pPr>
            <a:r>
              <a:rPr lang="en-GB" sz="2400" b="1" dirty="0"/>
              <a:t>Report as a witness is critical </a:t>
            </a:r>
          </a:p>
          <a:p>
            <a:pPr fontAlgn="base"/>
            <a:endParaRPr lang="en-GB" sz="1600" dirty="0"/>
          </a:p>
        </p:txBody>
      </p:sp>
    </p:spTree>
    <p:extLst>
      <p:ext uri="{BB962C8B-B14F-4D97-AF65-F5344CB8AC3E}">
        <p14:creationId xmlns:p14="http://schemas.microsoft.com/office/powerpoint/2010/main" val="3830440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NHSD-Refresh-Theme-NOV1120B">
  <a:themeElements>
    <a:clrScheme name="Custom 2">
      <a:dk1>
        <a:srgbClr val="FFFFFF"/>
      </a:dk1>
      <a:lt1>
        <a:srgbClr val="231F20"/>
      </a:lt1>
      <a:dk2>
        <a:srgbClr val="005EB8"/>
      </a:dk2>
      <a:lt2>
        <a:srgbClr val="F4F6F8"/>
      </a:lt2>
      <a:accent1>
        <a:srgbClr val="003087"/>
      </a:accent1>
      <a:accent2>
        <a:srgbClr val="768692"/>
      </a:accent2>
      <a:accent3>
        <a:srgbClr val="C7CED3"/>
      </a:accent3>
      <a:accent4>
        <a:srgbClr val="99DDEB"/>
      </a:accent4>
      <a:accent5>
        <a:srgbClr val="80D2CC"/>
      </a:accent5>
      <a:accent6>
        <a:srgbClr val="425563"/>
      </a:accent6>
      <a:hlink>
        <a:srgbClr val="005EB8"/>
      </a:hlink>
      <a:folHlink>
        <a:srgbClr val="00308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HSD-PPT-Template-Refresh_NOV2020-B" id="{06B772CD-B1AE-2743-BE7F-0BA8B46714EA}" vid="{16F65E12-3586-BC44-90B1-43C17D38503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97301f1-5c93-441d-84dd-64eee62f8945">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TaxCatchAll xmlns="a0c97f64-4ee9-4cdb-91a8-b73967c9bb5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47711D0D81A0B478FD4D03EBC723BE0" ma:contentTypeVersion="15" ma:contentTypeDescription="Create a new document." ma:contentTypeScope="" ma:versionID="7a41ae5bb6b3a30e13113db81fe6fcba">
  <xsd:schema xmlns:xsd="http://www.w3.org/2001/XMLSchema" xmlns:xs="http://www.w3.org/2001/XMLSchema" xmlns:p="http://schemas.microsoft.com/office/2006/metadata/properties" xmlns:ns1="http://schemas.microsoft.com/sharepoint/v3" xmlns:ns2="797301f1-5c93-441d-84dd-64eee62f8945" xmlns:ns3="a0c97f64-4ee9-4cdb-91a8-b73967c9bb5a" targetNamespace="http://schemas.microsoft.com/office/2006/metadata/properties" ma:root="true" ma:fieldsID="7a0368c873b668dbf8fdbb9da3815fb2" ns1:_="" ns2:_="" ns3:_="">
    <xsd:import namespace="http://schemas.microsoft.com/sharepoint/v3"/>
    <xsd:import namespace="797301f1-5c93-441d-84dd-64eee62f8945"/>
    <xsd:import namespace="a0c97f64-4ee9-4cdb-91a8-b73967c9bb5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element ref="ns2:MediaServiceBillingMetadata"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7301f1-5c93-441d-84dd-64eee62f89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0c97f64-4ee9-4cdb-91a8-b73967c9bb5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39546d49-20fd-47ee-82c3-92e10b3b4b0f}" ma:internalName="TaxCatchAll" ma:showField="CatchAllData" ma:web="a0c97f64-4ee9-4cdb-91a8-b73967c9bb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4FC622-F46E-4C62-A90F-2B8A88C41E45}">
  <ds:schemaRefs>
    <ds:schemaRef ds:uri="http://schemas.microsoft.com/sharepoint/v3/contenttype/forms"/>
  </ds:schemaRefs>
</ds:datastoreItem>
</file>

<file path=customXml/itemProps2.xml><?xml version="1.0" encoding="utf-8"?>
<ds:datastoreItem xmlns:ds="http://schemas.openxmlformats.org/officeDocument/2006/customXml" ds:itemID="{15193AED-7E05-47EF-9B92-6F1ECC1F178E}">
  <ds:schemaRefs>
    <ds:schemaRef ds:uri="797301f1-5c93-441d-84dd-64eee62f8945"/>
    <ds:schemaRef ds:uri="a0c97f64-4ee9-4cdb-91a8-b73967c9bb5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3C431B6-791A-4025-975C-F5632EFE93AC}">
  <ds:schemaRefs>
    <ds:schemaRef ds:uri="797301f1-5c93-441d-84dd-64eee62f8945"/>
    <ds:schemaRef ds:uri="a0c97f64-4ee9-4cdb-91a8-b73967c9bb5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1228</Words>
  <Application>Microsoft Office PowerPoint</Application>
  <PresentationFormat>Widescreen</PresentationFormat>
  <Paragraphs>154</Paragraphs>
  <Slides>11</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-apple-system</vt:lpstr>
      <vt:lpstr>Aptos</vt:lpstr>
      <vt:lpstr>Aptos Display</vt:lpstr>
      <vt:lpstr>Arial</vt:lpstr>
      <vt:lpstr>Calibri</vt:lpstr>
      <vt:lpstr>Times New Roman</vt:lpstr>
      <vt:lpstr>office theme</vt:lpstr>
      <vt:lpstr>NHSD-Refresh-Theme-NOV1120B</vt:lpstr>
      <vt:lpstr>Improving sexual safety in the NHS  </vt:lpstr>
      <vt:lpstr>Sexual safety in the NHS in numbers</vt:lpstr>
      <vt:lpstr>Sexual safety in the EoE</vt:lpstr>
      <vt:lpstr>What is sexual misconduct </vt:lpstr>
      <vt:lpstr>Sexual safety in healthcare – organisational charter</vt:lpstr>
      <vt:lpstr>Sexual safety in healthcare – organisational update</vt:lpstr>
      <vt:lpstr>The law on harassment</vt:lpstr>
      <vt:lpstr>What can we do </vt:lpstr>
      <vt:lpstr>What to do </vt:lpstr>
      <vt:lpstr>Resources </vt:lpstr>
      <vt:lpstr>Q&amp;A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Rockett Kayleigh (RWG) West Hertfordshire TR</dc:creator>
  <cp:lastModifiedBy>FARNAN, Chelle (NHS ENGLAND)</cp:lastModifiedBy>
  <cp:revision>5</cp:revision>
  <dcterms:created xsi:type="dcterms:W3CDTF">2025-08-27T14:12:49Z</dcterms:created>
  <dcterms:modified xsi:type="dcterms:W3CDTF">2026-06-18T12:45:29Z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0x010100447711D0D81A0B478FD4D03EBC723BE0</vt:lpwstr>
  </property>
  <property fmtid="{D5CDD505-2E9C-101B-9397-08002B2CF9AE}" pid="3" name="MediaServiceImageTags">
    <vt:lpwstr/>
  </property>
</Properties>
</file>