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Lst>
  <p:notesMasterIdLst>
    <p:notesMasterId r:id="rId20"/>
  </p:notesMasterIdLst>
  <p:sldIdLst>
    <p:sldId id="257" r:id="rId6"/>
    <p:sldId id="259" r:id="rId7"/>
    <p:sldId id="258" r:id="rId8"/>
    <p:sldId id="1903" r:id="rId9"/>
    <p:sldId id="1886" r:id="rId10"/>
    <p:sldId id="1904" r:id="rId11"/>
    <p:sldId id="1892" r:id="rId12"/>
    <p:sldId id="1893" r:id="rId13"/>
    <p:sldId id="1900" r:id="rId14"/>
    <p:sldId id="1901" r:id="rId15"/>
    <p:sldId id="1902" r:id="rId16"/>
    <p:sldId id="1895" r:id="rId17"/>
    <p:sldId id="271" r:id="rId18"/>
    <p:sldId id="26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F545547-4897-4E4D-82BD-6E77D5A1DF2E}" v="4" dt="2026-05-13T15:06:47.0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2" autoAdjust="0"/>
    <p:restoredTop sz="94660"/>
  </p:normalViewPr>
  <p:slideViewPr>
    <p:cSldViewPr snapToGrid="0">
      <p:cViewPr varScale="1">
        <p:scale>
          <a:sx n="92" d="100"/>
          <a:sy n="92" d="100"/>
        </p:scale>
        <p:origin x="16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5/10/relationships/revisionInfo" Target="revisionInfo.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YTON-SCOTT, David" userId="1a54d1e8-9685-43af-9b0b-cb5fa191d29c" providerId="ADAL" clId="{FE4AD0AB-11B1-42A9-8A1B-2BEA1B798106}"/>
    <pc:docChg chg="custSel mod addSld delSld modSld sldOrd modMainMaster">
      <pc:chgData name="LAYTON-SCOTT, David" userId="1a54d1e8-9685-43af-9b0b-cb5fa191d29c" providerId="ADAL" clId="{FE4AD0AB-11B1-42A9-8A1B-2BEA1B798106}" dt="2026-05-13T15:06:59.809" v="1245" actId="2696"/>
      <pc:docMkLst>
        <pc:docMk/>
      </pc:docMkLst>
      <pc:sldChg chg="modSp mod">
        <pc:chgData name="LAYTON-SCOTT, David" userId="1a54d1e8-9685-43af-9b0b-cb5fa191d29c" providerId="ADAL" clId="{FE4AD0AB-11B1-42A9-8A1B-2BEA1B798106}" dt="2026-05-12T09:38:05.449" v="1233" actId="20577"/>
        <pc:sldMkLst>
          <pc:docMk/>
          <pc:sldMk cId="0" sldId="257"/>
        </pc:sldMkLst>
        <pc:spChg chg="mod">
          <ac:chgData name="LAYTON-SCOTT, David" userId="1a54d1e8-9685-43af-9b0b-cb5fa191d29c" providerId="ADAL" clId="{FE4AD0AB-11B1-42A9-8A1B-2BEA1B798106}" dt="2026-05-12T09:38:05.449" v="1233" actId="20577"/>
          <ac:spMkLst>
            <pc:docMk/>
            <pc:sldMk cId="0" sldId="257"/>
            <ac:spMk id="92" creationId="{00000000-0000-0000-0000-000000000000}"/>
          </ac:spMkLst>
        </pc:spChg>
      </pc:sldChg>
      <pc:sldChg chg="add">
        <pc:chgData name="LAYTON-SCOTT, David" userId="1a54d1e8-9685-43af-9b0b-cb5fa191d29c" providerId="ADAL" clId="{FE4AD0AB-11B1-42A9-8A1B-2BEA1B798106}" dt="2026-05-13T15:05:25.513" v="1242"/>
        <pc:sldMkLst>
          <pc:docMk/>
          <pc:sldMk cId="0" sldId="258"/>
        </pc:sldMkLst>
      </pc:sldChg>
      <pc:sldChg chg="add del">
        <pc:chgData name="LAYTON-SCOTT, David" userId="1a54d1e8-9685-43af-9b0b-cb5fa191d29c" providerId="ADAL" clId="{FE4AD0AB-11B1-42A9-8A1B-2BEA1B798106}" dt="2026-05-13T15:04:50.677" v="1240"/>
        <pc:sldMkLst>
          <pc:docMk/>
          <pc:sldMk cId="0" sldId="259"/>
        </pc:sldMkLst>
      </pc:sldChg>
      <pc:sldChg chg="del">
        <pc:chgData name="LAYTON-SCOTT, David" userId="1a54d1e8-9685-43af-9b0b-cb5fa191d29c" providerId="ADAL" clId="{FE4AD0AB-11B1-42A9-8A1B-2BEA1B798106}" dt="2026-05-13T15:06:55.268" v="1244" actId="2696"/>
        <pc:sldMkLst>
          <pc:docMk/>
          <pc:sldMk cId="1888292088" sldId="1897"/>
        </pc:sldMkLst>
      </pc:sldChg>
      <pc:sldChg chg="del">
        <pc:chgData name="LAYTON-SCOTT, David" userId="1a54d1e8-9685-43af-9b0b-cb5fa191d29c" providerId="ADAL" clId="{FE4AD0AB-11B1-42A9-8A1B-2BEA1B798106}" dt="2026-05-13T15:06:59.809" v="1245" actId="2696"/>
        <pc:sldMkLst>
          <pc:docMk/>
          <pc:sldMk cId="212508410" sldId="1898"/>
        </pc:sldMkLst>
      </pc:sldChg>
      <pc:sldChg chg="addSp modSp new mod setBg">
        <pc:chgData name="LAYTON-SCOTT, David" userId="1a54d1e8-9685-43af-9b0b-cb5fa191d29c" providerId="ADAL" clId="{FE4AD0AB-11B1-42A9-8A1B-2BEA1B798106}" dt="2026-05-13T15:02:31.032" v="1238" actId="26606"/>
        <pc:sldMkLst>
          <pc:docMk/>
          <pc:sldMk cId="976575016" sldId="1903"/>
        </pc:sldMkLst>
        <pc:spChg chg="add">
          <ac:chgData name="LAYTON-SCOTT, David" userId="1a54d1e8-9685-43af-9b0b-cb5fa191d29c" providerId="ADAL" clId="{FE4AD0AB-11B1-42A9-8A1B-2BEA1B798106}" dt="2026-05-13T15:02:31.032" v="1238" actId="26606"/>
          <ac:spMkLst>
            <pc:docMk/>
            <pc:sldMk cId="976575016" sldId="1903"/>
            <ac:spMk id="1031" creationId="{2D2B266D-3625-4584-A5C3-7D3F672CFF30}"/>
          </ac:spMkLst>
        </pc:spChg>
        <pc:spChg chg="add">
          <ac:chgData name="LAYTON-SCOTT, David" userId="1a54d1e8-9685-43af-9b0b-cb5fa191d29c" providerId="ADAL" clId="{FE4AD0AB-11B1-42A9-8A1B-2BEA1B798106}" dt="2026-05-13T15:02:31.032" v="1238" actId="26606"/>
          <ac:spMkLst>
            <pc:docMk/>
            <pc:sldMk cId="976575016" sldId="1903"/>
            <ac:spMk id="1033" creationId="{C463B99A-73EE-4FBB-B7C4-F9F9BCC25C65}"/>
          </ac:spMkLst>
        </pc:spChg>
        <pc:spChg chg="add">
          <ac:chgData name="LAYTON-SCOTT, David" userId="1a54d1e8-9685-43af-9b0b-cb5fa191d29c" providerId="ADAL" clId="{FE4AD0AB-11B1-42A9-8A1B-2BEA1B798106}" dt="2026-05-13T15:02:31.032" v="1238" actId="26606"/>
          <ac:spMkLst>
            <pc:docMk/>
            <pc:sldMk cId="976575016" sldId="1903"/>
            <ac:spMk id="1035" creationId="{A5D2A5D1-BA0D-47D3-B051-DA7743C46E28}"/>
          </ac:spMkLst>
        </pc:spChg>
        <pc:picChg chg="add mod">
          <ac:chgData name="LAYTON-SCOTT, David" userId="1a54d1e8-9685-43af-9b0b-cb5fa191d29c" providerId="ADAL" clId="{FE4AD0AB-11B1-42A9-8A1B-2BEA1B798106}" dt="2026-05-13T15:02:31.032" v="1238" actId="26606"/>
          <ac:picMkLst>
            <pc:docMk/>
            <pc:sldMk cId="976575016" sldId="1903"/>
            <ac:picMk id="1026" creationId="{DC4A3345-385E-470C-71C4-D54EF3699918}"/>
          </ac:picMkLst>
        </pc:picChg>
      </pc:sldChg>
      <pc:sldChg chg="new del">
        <pc:chgData name="LAYTON-SCOTT, David" userId="1a54d1e8-9685-43af-9b0b-cb5fa191d29c" providerId="ADAL" clId="{FE4AD0AB-11B1-42A9-8A1B-2BEA1B798106}" dt="2026-05-13T15:04:54.501" v="1241" actId="2696"/>
        <pc:sldMkLst>
          <pc:docMk/>
          <pc:sldMk cId="2996112104" sldId="1904"/>
        </pc:sldMkLst>
      </pc:sldChg>
      <pc:sldChg chg="add">
        <pc:chgData name="LAYTON-SCOTT, David" userId="1a54d1e8-9685-43af-9b0b-cb5fa191d29c" providerId="ADAL" clId="{FE4AD0AB-11B1-42A9-8A1B-2BEA1B798106}" dt="2026-05-13T15:06:47.023" v="1243"/>
        <pc:sldMkLst>
          <pc:docMk/>
          <pc:sldMk cId="3370176475" sldId="1904"/>
        </pc:sldMkLst>
      </pc:sldChg>
      <pc:sldMasterChg chg="addSp mod">
        <pc:chgData name="LAYTON-SCOTT, David" userId="1a54d1e8-9685-43af-9b0b-cb5fa191d29c" providerId="ADAL" clId="{FE4AD0AB-11B1-42A9-8A1B-2BEA1B798106}" dt="2026-05-12T08:43:05.915" v="1218" actId="33475"/>
        <pc:sldMasterMkLst>
          <pc:docMk/>
          <pc:sldMasterMk cId="2659008264" sldId="2147483660"/>
        </pc:sldMasterMkLst>
        <pc:spChg chg="add">
          <ac:chgData name="LAYTON-SCOTT, David" userId="1a54d1e8-9685-43af-9b0b-cb5fa191d29c" providerId="ADAL" clId="{FE4AD0AB-11B1-42A9-8A1B-2BEA1B798106}" dt="2026-05-12T08:43:05.915" v="1218" actId="33475"/>
          <ac:spMkLst>
            <pc:docMk/>
            <pc:sldMasterMk cId="2659008264" sldId="2147483660"/>
            <ac:spMk id="9" creationId="{E2152214-EF44-5BE8-6FD3-0847F5A3BA7C}"/>
          </ac:spMkLst>
        </pc:spChg>
        <pc:spChg chg="add">
          <ac:chgData name="LAYTON-SCOTT, David" userId="1a54d1e8-9685-43af-9b0b-cb5fa191d29c" providerId="ADAL" clId="{FE4AD0AB-11B1-42A9-8A1B-2BEA1B798106}" dt="2026-05-12T08:43:05.915" v="1218" actId="33475"/>
          <ac:spMkLst>
            <pc:docMk/>
            <pc:sldMasterMk cId="2659008264" sldId="2147483660"/>
            <ac:spMk id="10" creationId="{A9710874-DFCB-50D0-E40F-33261726AF71}"/>
          </ac:spMkLst>
        </pc:spChg>
      </pc:sldMasterChg>
      <pc:sldMasterChg chg="addSp mod">
        <pc:chgData name="LAYTON-SCOTT, David" userId="1a54d1e8-9685-43af-9b0b-cb5fa191d29c" providerId="ADAL" clId="{FE4AD0AB-11B1-42A9-8A1B-2BEA1B798106}" dt="2026-05-12T08:43:05.915" v="1218" actId="33475"/>
        <pc:sldMasterMkLst>
          <pc:docMk/>
          <pc:sldMasterMk cId="1169463068" sldId="2147483672"/>
        </pc:sldMasterMkLst>
        <pc:spChg chg="add">
          <ac:chgData name="LAYTON-SCOTT, David" userId="1a54d1e8-9685-43af-9b0b-cb5fa191d29c" providerId="ADAL" clId="{FE4AD0AB-11B1-42A9-8A1B-2BEA1B798106}" dt="2026-05-12T08:43:05.915" v="1218" actId="33475"/>
          <ac:spMkLst>
            <pc:docMk/>
            <pc:sldMasterMk cId="1169463068" sldId="2147483672"/>
            <ac:spMk id="9" creationId="{66A8F6F8-FB63-68B9-BE13-96BDF82864A3}"/>
          </ac:spMkLst>
        </pc:spChg>
        <pc:spChg chg="add">
          <ac:chgData name="LAYTON-SCOTT, David" userId="1a54d1e8-9685-43af-9b0b-cb5fa191d29c" providerId="ADAL" clId="{FE4AD0AB-11B1-42A9-8A1B-2BEA1B798106}" dt="2026-05-12T08:43:05.915" v="1218" actId="33475"/>
          <ac:spMkLst>
            <pc:docMk/>
            <pc:sldMasterMk cId="1169463068" sldId="2147483672"/>
            <ac:spMk id="10" creationId="{19844935-13A7-3088-7382-7E089E625CFD}"/>
          </ac:spMkLst>
        </pc:spChg>
      </pc:sldMasterChg>
      <pc:sldMasterChg chg="addSp mod">
        <pc:chgData name="LAYTON-SCOTT, David" userId="1a54d1e8-9685-43af-9b0b-cb5fa191d29c" providerId="ADAL" clId="{FE4AD0AB-11B1-42A9-8A1B-2BEA1B798106}" dt="2026-05-12T08:43:05.915" v="1218" actId="33475"/>
        <pc:sldMasterMkLst>
          <pc:docMk/>
          <pc:sldMasterMk cId="1932278497" sldId="2147483684"/>
        </pc:sldMasterMkLst>
        <pc:spChg chg="add">
          <ac:chgData name="LAYTON-SCOTT, David" userId="1a54d1e8-9685-43af-9b0b-cb5fa191d29c" providerId="ADAL" clId="{FE4AD0AB-11B1-42A9-8A1B-2BEA1B798106}" dt="2026-05-12T08:43:05.915" v="1218" actId="33475"/>
          <ac:spMkLst>
            <pc:docMk/>
            <pc:sldMasterMk cId="1932278497" sldId="2147483684"/>
            <ac:spMk id="9" creationId="{9C7BCE08-F541-9333-8E15-57F163E2BF23}"/>
          </ac:spMkLst>
        </pc:spChg>
        <pc:spChg chg="add">
          <ac:chgData name="LAYTON-SCOTT, David" userId="1a54d1e8-9685-43af-9b0b-cb5fa191d29c" providerId="ADAL" clId="{FE4AD0AB-11B1-42A9-8A1B-2BEA1B798106}" dt="2026-05-12T08:43:05.915" v="1218" actId="33475"/>
          <ac:spMkLst>
            <pc:docMk/>
            <pc:sldMasterMk cId="1932278497" sldId="2147483684"/>
            <ac:spMk id="10" creationId="{7B1094F5-2CD3-10F1-78AC-14BF1C223EF3}"/>
          </ac:spMkLst>
        </pc:spChg>
      </pc:sldMasterChg>
      <pc:sldMasterChg chg="addSp mod">
        <pc:chgData name="LAYTON-SCOTT, David" userId="1a54d1e8-9685-43af-9b0b-cb5fa191d29c" providerId="ADAL" clId="{FE4AD0AB-11B1-42A9-8A1B-2BEA1B798106}" dt="2026-05-12T08:43:05.915" v="1218" actId="33475"/>
        <pc:sldMasterMkLst>
          <pc:docMk/>
          <pc:sldMasterMk cId="3429043614" sldId="2147483696"/>
        </pc:sldMasterMkLst>
        <pc:spChg chg="add">
          <ac:chgData name="LAYTON-SCOTT, David" userId="1a54d1e8-9685-43af-9b0b-cb5fa191d29c" providerId="ADAL" clId="{FE4AD0AB-11B1-42A9-8A1B-2BEA1B798106}" dt="2026-05-12T08:43:05.915" v="1218" actId="33475"/>
          <ac:spMkLst>
            <pc:docMk/>
            <pc:sldMasterMk cId="3429043614" sldId="2147483696"/>
            <ac:spMk id="9" creationId="{B4C86EBA-FA0F-2ADF-19E2-130B61F25ED4}"/>
          </ac:spMkLst>
        </pc:spChg>
        <pc:spChg chg="add">
          <ac:chgData name="LAYTON-SCOTT, David" userId="1a54d1e8-9685-43af-9b0b-cb5fa191d29c" providerId="ADAL" clId="{FE4AD0AB-11B1-42A9-8A1B-2BEA1B798106}" dt="2026-05-12T08:43:05.915" v="1218" actId="33475"/>
          <ac:spMkLst>
            <pc:docMk/>
            <pc:sldMasterMk cId="3429043614" sldId="2147483696"/>
            <ac:spMk id="10" creationId="{33FDE3E2-4C8E-77BB-9F78-A5F04C08AB31}"/>
          </ac:spMkLst>
        </pc:sp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AF089D-0379-4832-BECB-350113CB8CE8}" type="doc">
      <dgm:prSet loTypeId="urn:microsoft.com/office/officeart/2005/8/layout/vProcess5" loCatId="process" qsTypeId="urn:microsoft.com/office/officeart/2005/8/quickstyle/simple1" qsCatId="simple" csTypeId="urn:microsoft.com/office/officeart/2005/8/colors/accent1_2" csCatId="accent1"/>
      <dgm:spPr/>
      <dgm:t>
        <a:bodyPr/>
        <a:lstStyle/>
        <a:p>
          <a:endParaRPr lang="en-US"/>
        </a:p>
      </dgm:t>
    </dgm:pt>
    <dgm:pt modelId="{AF39DEFE-ED07-48D5-8168-80AC865F7C44}">
      <dgm:prSet/>
      <dgm:spPr/>
      <dgm:t>
        <a:bodyPr/>
        <a:lstStyle/>
        <a:p>
          <a:r>
            <a:rPr lang="en-GB"/>
            <a:t>Why education ?  A younger audience </a:t>
          </a:r>
          <a:endParaRPr lang="en-US"/>
        </a:p>
      </dgm:t>
    </dgm:pt>
    <dgm:pt modelId="{1F19D32D-86CF-44E7-BD7B-0B00750626C0}" type="parTrans" cxnId="{947F1A0D-792F-460E-B31C-5912F2D36185}">
      <dgm:prSet/>
      <dgm:spPr/>
      <dgm:t>
        <a:bodyPr/>
        <a:lstStyle/>
        <a:p>
          <a:endParaRPr lang="en-US"/>
        </a:p>
      </dgm:t>
    </dgm:pt>
    <dgm:pt modelId="{71E4CDD4-942A-43B3-B205-92245126DEB1}" type="sibTrans" cxnId="{947F1A0D-792F-460E-B31C-5912F2D36185}">
      <dgm:prSet/>
      <dgm:spPr/>
      <dgm:t>
        <a:bodyPr/>
        <a:lstStyle/>
        <a:p>
          <a:endParaRPr lang="en-US"/>
        </a:p>
      </dgm:t>
    </dgm:pt>
    <dgm:pt modelId="{9E75C12F-DF42-4F6E-89B4-160ACC9265DD}">
      <dgm:prSet/>
      <dgm:spPr/>
      <dgm:t>
        <a:bodyPr/>
        <a:lstStyle/>
        <a:p>
          <a:r>
            <a:rPr lang="en-GB"/>
            <a:t>It is thought highly likely individuals under the age 18 will be at higher risk of exposure to terrorist ideological propaganda within the online space. A significant proportion of referrals in which online propaganda material was referenced , related to individuals under the age of 18.</a:t>
          </a:r>
          <a:endParaRPr lang="en-US"/>
        </a:p>
      </dgm:t>
    </dgm:pt>
    <dgm:pt modelId="{BAC34DBA-4290-4D3E-97B1-2F7F3A6D4093}" type="parTrans" cxnId="{27B95A69-662B-448E-A19E-0A1809595EDD}">
      <dgm:prSet/>
      <dgm:spPr/>
      <dgm:t>
        <a:bodyPr/>
        <a:lstStyle/>
        <a:p>
          <a:endParaRPr lang="en-US"/>
        </a:p>
      </dgm:t>
    </dgm:pt>
    <dgm:pt modelId="{33476BFA-9B66-4AC9-9424-56C87738F95D}" type="sibTrans" cxnId="{27B95A69-662B-448E-A19E-0A1809595EDD}">
      <dgm:prSet/>
      <dgm:spPr/>
      <dgm:t>
        <a:bodyPr/>
        <a:lstStyle/>
        <a:p>
          <a:endParaRPr lang="en-US"/>
        </a:p>
      </dgm:t>
    </dgm:pt>
    <dgm:pt modelId="{D2D035F6-FDBC-43D5-AE25-7B8CCB541119}">
      <dgm:prSet/>
      <dgm:spPr/>
      <dgm:t>
        <a:bodyPr/>
        <a:lstStyle/>
        <a:p>
          <a:r>
            <a:rPr lang="en-GB"/>
            <a:t>Propaganda material was primarily accessed and stored digitally. Apps such as TikTok have been used for sharing extremist material commonly accessed by a younger audience.</a:t>
          </a:r>
          <a:endParaRPr lang="en-US"/>
        </a:p>
      </dgm:t>
    </dgm:pt>
    <dgm:pt modelId="{AC3E1CA9-B0D4-4A7E-91DB-43180DF9AAB4}" type="parTrans" cxnId="{AE8B6D87-6434-4420-93C6-A1F6CB547D4E}">
      <dgm:prSet/>
      <dgm:spPr/>
      <dgm:t>
        <a:bodyPr/>
        <a:lstStyle/>
        <a:p>
          <a:endParaRPr lang="en-US"/>
        </a:p>
      </dgm:t>
    </dgm:pt>
    <dgm:pt modelId="{2EB0FF0B-279B-405A-BD67-BE7C7E5E37D1}" type="sibTrans" cxnId="{AE8B6D87-6434-4420-93C6-A1F6CB547D4E}">
      <dgm:prSet/>
      <dgm:spPr/>
      <dgm:t>
        <a:bodyPr/>
        <a:lstStyle/>
        <a:p>
          <a:endParaRPr lang="en-US"/>
        </a:p>
      </dgm:t>
    </dgm:pt>
    <dgm:pt modelId="{6BA1AEF4-A87C-4A55-AED2-8FA6DC104A19}" type="pres">
      <dgm:prSet presAssocID="{7BAF089D-0379-4832-BECB-350113CB8CE8}" presName="outerComposite" presStyleCnt="0">
        <dgm:presLayoutVars>
          <dgm:chMax val="5"/>
          <dgm:dir/>
          <dgm:resizeHandles val="exact"/>
        </dgm:presLayoutVars>
      </dgm:prSet>
      <dgm:spPr/>
    </dgm:pt>
    <dgm:pt modelId="{F12CFCAD-3CA0-4A0D-8898-ADE8F055F282}" type="pres">
      <dgm:prSet presAssocID="{7BAF089D-0379-4832-BECB-350113CB8CE8}" presName="dummyMaxCanvas" presStyleCnt="0">
        <dgm:presLayoutVars/>
      </dgm:prSet>
      <dgm:spPr/>
    </dgm:pt>
    <dgm:pt modelId="{4F72E681-575F-4D89-9DD6-46DE233B26A8}" type="pres">
      <dgm:prSet presAssocID="{7BAF089D-0379-4832-BECB-350113CB8CE8}" presName="ThreeNodes_1" presStyleLbl="node1" presStyleIdx="0" presStyleCnt="3">
        <dgm:presLayoutVars>
          <dgm:bulletEnabled val="1"/>
        </dgm:presLayoutVars>
      </dgm:prSet>
      <dgm:spPr/>
    </dgm:pt>
    <dgm:pt modelId="{632DCDBF-708C-42AC-BCF6-EE9EA3DD739B}" type="pres">
      <dgm:prSet presAssocID="{7BAF089D-0379-4832-BECB-350113CB8CE8}" presName="ThreeNodes_2" presStyleLbl="node1" presStyleIdx="1" presStyleCnt="3">
        <dgm:presLayoutVars>
          <dgm:bulletEnabled val="1"/>
        </dgm:presLayoutVars>
      </dgm:prSet>
      <dgm:spPr/>
    </dgm:pt>
    <dgm:pt modelId="{AFB5D571-9274-44CB-AA2F-579FF1225091}" type="pres">
      <dgm:prSet presAssocID="{7BAF089D-0379-4832-BECB-350113CB8CE8}" presName="ThreeNodes_3" presStyleLbl="node1" presStyleIdx="2" presStyleCnt="3">
        <dgm:presLayoutVars>
          <dgm:bulletEnabled val="1"/>
        </dgm:presLayoutVars>
      </dgm:prSet>
      <dgm:spPr/>
    </dgm:pt>
    <dgm:pt modelId="{0EBDDE8D-47AA-4094-BA40-AF0A00988634}" type="pres">
      <dgm:prSet presAssocID="{7BAF089D-0379-4832-BECB-350113CB8CE8}" presName="ThreeConn_1-2" presStyleLbl="fgAccFollowNode1" presStyleIdx="0" presStyleCnt="2">
        <dgm:presLayoutVars>
          <dgm:bulletEnabled val="1"/>
        </dgm:presLayoutVars>
      </dgm:prSet>
      <dgm:spPr/>
    </dgm:pt>
    <dgm:pt modelId="{330EE6FA-71CF-45FE-B2AD-2D8FDAC96262}" type="pres">
      <dgm:prSet presAssocID="{7BAF089D-0379-4832-BECB-350113CB8CE8}" presName="ThreeConn_2-3" presStyleLbl="fgAccFollowNode1" presStyleIdx="1" presStyleCnt="2">
        <dgm:presLayoutVars>
          <dgm:bulletEnabled val="1"/>
        </dgm:presLayoutVars>
      </dgm:prSet>
      <dgm:spPr/>
    </dgm:pt>
    <dgm:pt modelId="{DF203D7C-F4F3-4572-896E-369F447795DF}" type="pres">
      <dgm:prSet presAssocID="{7BAF089D-0379-4832-BECB-350113CB8CE8}" presName="ThreeNodes_1_text" presStyleLbl="node1" presStyleIdx="2" presStyleCnt="3">
        <dgm:presLayoutVars>
          <dgm:bulletEnabled val="1"/>
        </dgm:presLayoutVars>
      </dgm:prSet>
      <dgm:spPr/>
    </dgm:pt>
    <dgm:pt modelId="{69B376BF-9877-4E01-82DE-F1970514F57A}" type="pres">
      <dgm:prSet presAssocID="{7BAF089D-0379-4832-BECB-350113CB8CE8}" presName="ThreeNodes_2_text" presStyleLbl="node1" presStyleIdx="2" presStyleCnt="3">
        <dgm:presLayoutVars>
          <dgm:bulletEnabled val="1"/>
        </dgm:presLayoutVars>
      </dgm:prSet>
      <dgm:spPr/>
    </dgm:pt>
    <dgm:pt modelId="{7FD9CAFB-D0C9-4024-8505-F51A05E0D98E}" type="pres">
      <dgm:prSet presAssocID="{7BAF089D-0379-4832-BECB-350113CB8CE8}" presName="ThreeNodes_3_text" presStyleLbl="node1" presStyleIdx="2" presStyleCnt="3">
        <dgm:presLayoutVars>
          <dgm:bulletEnabled val="1"/>
        </dgm:presLayoutVars>
      </dgm:prSet>
      <dgm:spPr/>
    </dgm:pt>
  </dgm:ptLst>
  <dgm:cxnLst>
    <dgm:cxn modelId="{947F1A0D-792F-460E-B31C-5912F2D36185}" srcId="{7BAF089D-0379-4832-BECB-350113CB8CE8}" destId="{AF39DEFE-ED07-48D5-8168-80AC865F7C44}" srcOrd="0" destOrd="0" parTransId="{1F19D32D-86CF-44E7-BD7B-0B00750626C0}" sibTransId="{71E4CDD4-942A-43B3-B205-92245126DEB1}"/>
    <dgm:cxn modelId="{E4F51539-0FC9-4645-9638-122FE9A1AB7E}" type="presOf" srcId="{9E75C12F-DF42-4F6E-89B4-160ACC9265DD}" destId="{632DCDBF-708C-42AC-BCF6-EE9EA3DD739B}" srcOrd="0" destOrd="0" presId="urn:microsoft.com/office/officeart/2005/8/layout/vProcess5"/>
    <dgm:cxn modelId="{E14FBF43-0E7B-46FB-BC35-D26CF8C895A5}" type="presOf" srcId="{71E4CDD4-942A-43B3-B205-92245126DEB1}" destId="{0EBDDE8D-47AA-4094-BA40-AF0A00988634}" srcOrd="0" destOrd="0" presId="urn:microsoft.com/office/officeart/2005/8/layout/vProcess5"/>
    <dgm:cxn modelId="{27B95A69-662B-448E-A19E-0A1809595EDD}" srcId="{7BAF089D-0379-4832-BECB-350113CB8CE8}" destId="{9E75C12F-DF42-4F6E-89B4-160ACC9265DD}" srcOrd="1" destOrd="0" parTransId="{BAC34DBA-4290-4D3E-97B1-2F7F3A6D4093}" sibTransId="{33476BFA-9B66-4AC9-9424-56C87738F95D}"/>
    <dgm:cxn modelId="{6A0CDD6B-F92C-459E-BBD4-D389C384ECA6}" type="presOf" srcId="{7BAF089D-0379-4832-BECB-350113CB8CE8}" destId="{6BA1AEF4-A87C-4A55-AED2-8FA6DC104A19}" srcOrd="0" destOrd="0" presId="urn:microsoft.com/office/officeart/2005/8/layout/vProcess5"/>
    <dgm:cxn modelId="{B574005A-78DF-43C2-98B0-6E7B923EE255}" type="presOf" srcId="{D2D035F6-FDBC-43D5-AE25-7B8CCB541119}" destId="{AFB5D571-9274-44CB-AA2F-579FF1225091}" srcOrd="0" destOrd="0" presId="urn:microsoft.com/office/officeart/2005/8/layout/vProcess5"/>
    <dgm:cxn modelId="{AE8B6D87-6434-4420-93C6-A1F6CB547D4E}" srcId="{7BAF089D-0379-4832-BECB-350113CB8CE8}" destId="{D2D035F6-FDBC-43D5-AE25-7B8CCB541119}" srcOrd="2" destOrd="0" parTransId="{AC3E1CA9-B0D4-4A7E-91DB-43180DF9AAB4}" sibTransId="{2EB0FF0B-279B-405A-BD67-BE7C7E5E37D1}"/>
    <dgm:cxn modelId="{9E16E48C-BE16-4E39-8E33-84D3F6D239FE}" type="presOf" srcId="{33476BFA-9B66-4AC9-9424-56C87738F95D}" destId="{330EE6FA-71CF-45FE-B2AD-2D8FDAC96262}" srcOrd="0" destOrd="0" presId="urn:microsoft.com/office/officeart/2005/8/layout/vProcess5"/>
    <dgm:cxn modelId="{6350ACC1-D57F-41B7-84BA-77E4D799F522}" type="presOf" srcId="{D2D035F6-FDBC-43D5-AE25-7B8CCB541119}" destId="{7FD9CAFB-D0C9-4024-8505-F51A05E0D98E}" srcOrd="1" destOrd="0" presId="urn:microsoft.com/office/officeart/2005/8/layout/vProcess5"/>
    <dgm:cxn modelId="{85D5CDC4-DE54-4090-A2D8-799E09197883}" type="presOf" srcId="{AF39DEFE-ED07-48D5-8168-80AC865F7C44}" destId="{DF203D7C-F4F3-4572-896E-369F447795DF}" srcOrd="1" destOrd="0" presId="urn:microsoft.com/office/officeart/2005/8/layout/vProcess5"/>
    <dgm:cxn modelId="{C6612ED6-A89A-4282-8ABD-4D7BD3EC5132}" type="presOf" srcId="{AF39DEFE-ED07-48D5-8168-80AC865F7C44}" destId="{4F72E681-575F-4D89-9DD6-46DE233B26A8}" srcOrd="0" destOrd="0" presId="urn:microsoft.com/office/officeart/2005/8/layout/vProcess5"/>
    <dgm:cxn modelId="{A933C0E4-2035-4C41-BF5C-FE8850F5EFF6}" type="presOf" srcId="{9E75C12F-DF42-4F6E-89B4-160ACC9265DD}" destId="{69B376BF-9877-4E01-82DE-F1970514F57A}" srcOrd="1" destOrd="0" presId="urn:microsoft.com/office/officeart/2005/8/layout/vProcess5"/>
    <dgm:cxn modelId="{AE066FF8-B80D-419F-9674-73951B045CC6}" type="presParOf" srcId="{6BA1AEF4-A87C-4A55-AED2-8FA6DC104A19}" destId="{F12CFCAD-3CA0-4A0D-8898-ADE8F055F282}" srcOrd="0" destOrd="0" presId="urn:microsoft.com/office/officeart/2005/8/layout/vProcess5"/>
    <dgm:cxn modelId="{ED41D490-A4D7-49B6-96AA-AC397DC69A30}" type="presParOf" srcId="{6BA1AEF4-A87C-4A55-AED2-8FA6DC104A19}" destId="{4F72E681-575F-4D89-9DD6-46DE233B26A8}" srcOrd="1" destOrd="0" presId="urn:microsoft.com/office/officeart/2005/8/layout/vProcess5"/>
    <dgm:cxn modelId="{297B2BE9-8D85-40DF-9FFD-9A981A7EC160}" type="presParOf" srcId="{6BA1AEF4-A87C-4A55-AED2-8FA6DC104A19}" destId="{632DCDBF-708C-42AC-BCF6-EE9EA3DD739B}" srcOrd="2" destOrd="0" presId="urn:microsoft.com/office/officeart/2005/8/layout/vProcess5"/>
    <dgm:cxn modelId="{FD28BB0D-53AC-459E-A103-1BF8E4CCA8ED}" type="presParOf" srcId="{6BA1AEF4-A87C-4A55-AED2-8FA6DC104A19}" destId="{AFB5D571-9274-44CB-AA2F-579FF1225091}" srcOrd="3" destOrd="0" presId="urn:microsoft.com/office/officeart/2005/8/layout/vProcess5"/>
    <dgm:cxn modelId="{FD21A806-8023-4762-9842-BE6ED25AB35D}" type="presParOf" srcId="{6BA1AEF4-A87C-4A55-AED2-8FA6DC104A19}" destId="{0EBDDE8D-47AA-4094-BA40-AF0A00988634}" srcOrd="4" destOrd="0" presId="urn:microsoft.com/office/officeart/2005/8/layout/vProcess5"/>
    <dgm:cxn modelId="{BDD01A1B-A4AD-444E-8CA2-8CCC72FEAFF9}" type="presParOf" srcId="{6BA1AEF4-A87C-4A55-AED2-8FA6DC104A19}" destId="{330EE6FA-71CF-45FE-B2AD-2D8FDAC96262}" srcOrd="5" destOrd="0" presId="urn:microsoft.com/office/officeart/2005/8/layout/vProcess5"/>
    <dgm:cxn modelId="{D055677E-DE8C-446C-B519-BA1EB108C08D}" type="presParOf" srcId="{6BA1AEF4-A87C-4A55-AED2-8FA6DC104A19}" destId="{DF203D7C-F4F3-4572-896E-369F447795DF}" srcOrd="6" destOrd="0" presId="urn:microsoft.com/office/officeart/2005/8/layout/vProcess5"/>
    <dgm:cxn modelId="{FA3D9E92-770B-4AD4-A984-1DC33C28AACA}" type="presParOf" srcId="{6BA1AEF4-A87C-4A55-AED2-8FA6DC104A19}" destId="{69B376BF-9877-4E01-82DE-F1970514F57A}" srcOrd="7" destOrd="0" presId="urn:microsoft.com/office/officeart/2005/8/layout/vProcess5"/>
    <dgm:cxn modelId="{0B868B21-D010-4DA9-A58D-2A4828667EE0}" type="presParOf" srcId="{6BA1AEF4-A87C-4A55-AED2-8FA6DC104A19}" destId="{7FD9CAFB-D0C9-4024-8505-F51A05E0D98E}"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72E681-575F-4D89-9DD6-46DE233B26A8}">
      <dsp:nvSpPr>
        <dsp:cNvPr id="0" name=""/>
        <dsp:cNvSpPr/>
      </dsp:nvSpPr>
      <dsp:spPr>
        <a:xfrm>
          <a:off x="0" y="0"/>
          <a:ext cx="8448777" cy="115416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kern="1200"/>
            <a:t>Why education ?  A younger audience </a:t>
          </a:r>
          <a:endParaRPr lang="en-US" sz="1700" kern="1200"/>
        </a:p>
      </dsp:txBody>
      <dsp:txXfrm>
        <a:off x="33804" y="33804"/>
        <a:ext cx="7203346" cy="1086554"/>
      </dsp:txXfrm>
    </dsp:sp>
    <dsp:sp modelId="{632DCDBF-708C-42AC-BCF6-EE9EA3DD739B}">
      <dsp:nvSpPr>
        <dsp:cNvPr id="0" name=""/>
        <dsp:cNvSpPr/>
      </dsp:nvSpPr>
      <dsp:spPr>
        <a:xfrm>
          <a:off x="745480" y="1346522"/>
          <a:ext cx="8448777" cy="115416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kern="1200"/>
            <a:t>It is thought highly likely individuals under the age 18 will be at higher risk of exposure to terrorist ideological propaganda within the online space. A significant proportion of referrals in which online propaganda material was referenced , related to individuals under the age of 18.</a:t>
          </a:r>
          <a:endParaRPr lang="en-US" sz="1700" kern="1200"/>
        </a:p>
      </dsp:txBody>
      <dsp:txXfrm>
        <a:off x="779284" y="1380326"/>
        <a:ext cx="6885483" cy="1086554"/>
      </dsp:txXfrm>
    </dsp:sp>
    <dsp:sp modelId="{AFB5D571-9274-44CB-AA2F-579FF1225091}">
      <dsp:nvSpPr>
        <dsp:cNvPr id="0" name=""/>
        <dsp:cNvSpPr/>
      </dsp:nvSpPr>
      <dsp:spPr>
        <a:xfrm>
          <a:off x="1490960" y="2693044"/>
          <a:ext cx="8448777" cy="115416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kern="1200"/>
            <a:t>Propaganda material was primarily accessed and stored digitally. Apps such as TikTok have been used for sharing extremist material commonly accessed by a younger audience.</a:t>
          </a:r>
          <a:endParaRPr lang="en-US" sz="1700" kern="1200"/>
        </a:p>
      </dsp:txBody>
      <dsp:txXfrm>
        <a:off x="1524764" y="2726848"/>
        <a:ext cx="6885483" cy="1086554"/>
      </dsp:txXfrm>
    </dsp:sp>
    <dsp:sp modelId="{0EBDDE8D-47AA-4094-BA40-AF0A00988634}">
      <dsp:nvSpPr>
        <dsp:cNvPr id="0" name=""/>
        <dsp:cNvSpPr/>
      </dsp:nvSpPr>
      <dsp:spPr>
        <a:xfrm>
          <a:off x="7698571" y="875239"/>
          <a:ext cx="750205" cy="750205"/>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a:p>
      </dsp:txBody>
      <dsp:txXfrm>
        <a:off x="7867367" y="875239"/>
        <a:ext cx="412613" cy="564529"/>
      </dsp:txXfrm>
    </dsp:sp>
    <dsp:sp modelId="{330EE6FA-71CF-45FE-B2AD-2D8FDAC96262}">
      <dsp:nvSpPr>
        <dsp:cNvPr id="0" name=""/>
        <dsp:cNvSpPr/>
      </dsp:nvSpPr>
      <dsp:spPr>
        <a:xfrm>
          <a:off x="8444052" y="2214067"/>
          <a:ext cx="750205" cy="750205"/>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a:p>
      </dsp:txBody>
      <dsp:txXfrm>
        <a:off x="8612848" y="2214067"/>
        <a:ext cx="412613" cy="564529"/>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7FFAA8-3511-45C9-8151-0B5E19D37FDC}" type="datetimeFigureOut">
              <a:rPr lang="en-GB" smtClean="0"/>
              <a:t>13/05/2026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3B27F2-1AC6-4ED7-B7EB-A3085F546DD3}" type="slidenum">
              <a:rPr lang="en-GB" smtClean="0"/>
              <a:t>‹#›</a:t>
            </a:fld>
            <a:endParaRPr lang="en-GB"/>
          </a:p>
        </p:txBody>
      </p:sp>
    </p:spTree>
    <p:extLst>
      <p:ext uri="{BB962C8B-B14F-4D97-AF65-F5344CB8AC3E}">
        <p14:creationId xmlns:p14="http://schemas.microsoft.com/office/powerpoint/2010/main" val="724909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8" name="Google Shape;9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1" name="Google Shape;11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panose="020F0502020204030204"/>
                <a:ea typeface="+mn-ea"/>
                <a:cs typeface="+mn-cs"/>
              </a:rPr>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The following couple of slides outline the national risk profile – this is important information for staff to know and understand. You DSL will use this information to inform your risk assessment and drive CPD to ensure staff are more able to spot the signs of radicalisation and have meaningful conversations with leaners including where needed counter narrative</a:t>
            </a:r>
          </a:p>
          <a:p>
            <a:endParaRPr lang="en-US" dirty="0"/>
          </a:p>
          <a:p>
            <a:endParaRPr lang="en-US" dirty="0"/>
          </a:p>
          <a:p>
            <a:r>
              <a:rPr lang="en-US" dirty="0"/>
              <a:t>Online - Popular extremist social media platforms:</a:t>
            </a:r>
          </a:p>
          <a:p>
            <a:r>
              <a:rPr lang="en-US" dirty="0"/>
              <a:t>Gab, </a:t>
            </a:r>
            <a:r>
              <a:rPr lang="en-US" dirty="0" err="1"/>
              <a:t>Vkontakte</a:t>
            </a:r>
            <a:r>
              <a:rPr lang="en-US" dirty="0"/>
              <a:t> (VK), Discord, Chan, </a:t>
            </a:r>
            <a:r>
              <a:rPr lang="en-US" dirty="0" err="1"/>
              <a:t>DLive</a:t>
            </a:r>
            <a:r>
              <a:rPr lang="en-US" dirty="0"/>
              <a:t>, Steam, Twitch, </a:t>
            </a:r>
            <a:r>
              <a:rPr lang="en-US" dirty="0" err="1"/>
              <a:t>Odysee</a:t>
            </a:r>
            <a:r>
              <a:rPr lang="en-US" dirty="0"/>
              <a:t>, Telegram, Parler</a:t>
            </a:r>
          </a:p>
          <a:p>
            <a:endParaRPr lang="en-US" dirty="0"/>
          </a:p>
          <a:p>
            <a:r>
              <a:rPr lang="en-US" dirty="0"/>
              <a:t>Extremist groups are becoming more adept at </a:t>
            </a:r>
            <a:r>
              <a:rPr lang="en-US" dirty="0" err="1"/>
              <a:t>utilising</a:t>
            </a:r>
            <a:r>
              <a:rPr lang="en-US" dirty="0"/>
              <a:t> online platforms including use of encrypted platforms to share information (Telegram), gaming as a hook and recruitment tactic (</a:t>
            </a:r>
            <a:r>
              <a:rPr lang="en-US" dirty="0" err="1"/>
              <a:t>ie</a:t>
            </a:r>
            <a:r>
              <a:rPr lang="en-US" dirty="0"/>
              <a:t> world of war) and AI Bots with associated algorithms to make extremist/terrorist information easily accessible.</a:t>
            </a:r>
          </a:p>
          <a:p>
            <a:endParaRPr lang="en-US" dirty="0"/>
          </a:p>
          <a:p>
            <a:r>
              <a:rPr lang="en-US" dirty="0"/>
              <a:t>This is possibly our single biggest risk as the accessibility of information online and simply the scale of it presents real challenges – making online safety in the curriculum and filtering hugely important.</a:t>
            </a:r>
          </a:p>
          <a:p>
            <a:endParaRPr lang="en-US" dirty="0"/>
          </a:p>
          <a:p>
            <a:r>
              <a:rPr lang="en-US" dirty="0"/>
              <a:t>Case studies</a:t>
            </a:r>
          </a:p>
          <a:p>
            <a:r>
              <a:rPr lang="en-US" dirty="0"/>
              <a:t>Swindon teenager (16yrs time of arrest, 18yrs time of sentence) found guilty of 6 offences relating to possessions and dissemination of terrorist material. The investigation was </a:t>
            </a:r>
            <a:r>
              <a:rPr lang="en-US" dirty="0" err="1"/>
              <a:t>centred</a:t>
            </a:r>
            <a:r>
              <a:rPr lang="en-US" dirty="0"/>
              <a:t> on online chat groups with liked minded individuals sharing and posting extreme right-wing views, content and instructional material. He regularly posted racist and antisemitic material and propaganda and distributed information about how to create weapons and explosives. He was sentenced to 7 years custodial.</a:t>
            </a:r>
          </a:p>
          <a:p>
            <a:endParaRPr lang="en-US" dirty="0"/>
          </a:p>
          <a:p>
            <a:r>
              <a:rPr lang="en-US" dirty="0"/>
              <a:t>Gateshead teenager (17yrs) pleaded guilty to 7 offences (5 under the Terrorism Act). He was using online channels to upload and share bomb making manuals </a:t>
            </a:r>
            <a:r>
              <a:rPr lang="en-US" dirty="0" err="1"/>
              <a:t>inc</a:t>
            </a:r>
            <a:r>
              <a:rPr lang="en-US" dirty="0"/>
              <a:t> how to build a pipe bomb in addition to indecent images of children. He was sentenced to 28months </a:t>
            </a:r>
            <a:r>
              <a:rPr lang="en-US" dirty="0" err="1"/>
              <a:t>inprisonment</a:t>
            </a:r>
            <a:r>
              <a:rPr lang="en-US" dirty="0"/>
              <a:t>. </a:t>
            </a:r>
          </a:p>
          <a:p>
            <a:endParaRPr lang="en-US" dirty="0"/>
          </a:p>
          <a:p>
            <a:endParaRPr lang="en-US" dirty="0"/>
          </a:p>
          <a:p>
            <a:r>
              <a:rPr lang="en-US" dirty="0"/>
              <a:t>S-IT - On 30 October, 66-year-old Andrew Leak attacked the migrant </a:t>
            </a:r>
            <a:r>
              <a:rPr lang="en-US" dirty="0" err="1"/>
              <a:t>centre</a:t>
            </a:r>
            <a:r>
              <a:rPr lang="en-US" dirty="0"/>
              <a:t> at Dover port by throwing three petrol bombs from his vehicle before taking his own life at a nearby petrol station. </a:t>
            </a:r>
          </a:p>
          <a:p>
            <a:r>
              <a:rPr lang="en-US" dirty="0"/>
              <a:t>Leak, a pensioner from Buckinghamshire, had previously served in the armed forces. He is reported to have recently had his benefits cut and appeared to be suffering from both physical and mental health difficulties. Leak appeared to be supportive of a significant number of conspiracy theories relating to anti-immigration, grooming gangs, Covid vaccines and the New World Order.</a:t>
            </a:r>
          </a:p>
          <a:p>
            <a:endParaRPr lang="en-US" dirty="0"/>
          </a:p>
          <a:p>
            <a:r>
              <a:rPr lang="en-US" dirty="0"/>
              <a:t>Finsbury Park mosque attacker – Darren Osbourne we believe was </a:t>
            </a:r>
            <a:r>
              <a:rPr lang="en-US" dirty="0" err="1"/>
              <a:t>radicalised</a:t>
            </a:r>
            <a:r>
              <a:rPr lang="en-US" dirty="0"/>
              <a:t> to commit his attack very quickly using online platforms (suggested 3 weeks). He went on to hire a van and commit the attack (low sophistication weapon)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panose="020F0502020204030204"/>
                <a:ea typeface="+mn-ea"/>
                <a:cs typeface="+mn-cs"/>
              </a:rPr>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a:ea typeface="+mn-ea"/>
                <a:cs typeface="+mn-cs"/>
              </a:rPr>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It is important that as a DSL you understand what is expected of your setting in the Prevent Duty Guidance. To help  you do this, the DFE have published guidance to help. You can see the titles of some of these resources on the slides.</a:t>
            </a:r>
          </a:p>
          <a:p>
            <a:r>
              <a:rPr lang="en-US" dirty="0"/>
              <a:t> </a:t>
            </a:r>
          </a:p>
          <a:p>
            <a:r>
              <a:rPr lang="en-US" dirty="0"/>
              <a:t>As a DSL you need to understand the national risk and threat picture as well as the local risk and threat picture. This will help you undertake actions that are proportionate to your setting. In most areas you will be able to receive the official level Counter terrorism Local Profile (CTLP). CTLPs are documents produced annually by Counter Terrorism (CT) policing annually across all regions &amp; provide a strategic overview of the risk &amp; threat from terrorism-related activity within a specific geographic area. They are important because rapidly evolving terror threats, mean that information around local counter terrorism issues needs to be shared to a wider spectrum of stakeholders - including education-to help mitigate these risks. </a:t>
            </a:r>
          </a:p>
          <a:p>
            <a:r>
              <a:rPr lang="en-US" dirty="0"/>
              <a:t> </a:t>
            </a:r>
          </a:p>
          <a:p>
            <a:r>
              <a:rPr lang="en-US" dirty="0"/>
              <a:t>Each regional Prevent coordinator sends out a newsletter. This includes information on the most recent resources available to support the education sector. Put link in chat at this point.</a:t>
            </a:r>
          </a:p>
          <a:p>
            <a:r>
              <a:rPr lang="en-US" dirty="0"/>
              <a:t> </a:t>
            </a:r>
          </a:p>
          <a:p>
            <a:r>
              <a:rPr lang="en-US" dirty="0"/>
              <a:t>The DFE has also produced risk assessment guidance and templates. (More information later in presentation.)</a:t>
            </a:r>
          </a:p>
          <a:p>
            <a:r>
              <a:rPr lang="en-US" dirty="0"/>
              <a:t> </a:t>
            </a:r>
          </a:p>
          <a:p>
            <a:r>
              <a:rPr lang="en-US" dirty="0"/>
              <a:t>Educate against Hate is a website for educators containing government advice and trusted resources to help safeguard students from radicalisation.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a:ea typeface="+mn-ea"/>
                <a:cs typeface="+mn-cs"/>
              </a:rPr>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8D209-A35F-62B0-D873-987A165A17BB}"/>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079838A9-78BE-1390-7507-7EEC4F97511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25685EE5-797A-9238-E8F7-21DD4B7C0A0E}"/>
              </a:ext>
            </a:extLst>
          </p:cNvPr>
          <p:cNvSpPr>
            <a:spLocks noGrp="1"/>
          </p:cNvSpPr>
          <p:nvPr>
            <p:ph type="dt" sz="half" idx="10"/>
          </p:nvPr>
        </p:nvSpPr>
        <p:spPr/>
        <p:txBody>
          <a:bodyPr/>
          <a:lstStyle/>
          <a:p>
            <a:fld id="{1783D698-335A-4B99-BA82-D15D099C0413}" type="datetimeFigureOut">
              <a:rPr lang="en-GB" smtClean="0"/>
              <a:t>13/05/2026</a:t>
            </a:fld>
            <a:endParaRPr lang="en-GB"/>
          </a:p>
        </p:txBody>
      </p:sp>
      <p:sp>
        <p:nvSpPr>
          <p:cNvPr id="5" name="Footer Placeholder 4">
            <a:extLst>
              <a:ext uri="{FF2B5EF4-FFF2-40B4-BE49-F238E27FC236}">
                <a16:creationId xmlns:a16="http://schemas.microsoft.com/office/drawing/2014/main" id="{5E67F660-2F46-D767-3F79-BB23F8F90D1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832DAB0-71DC-6ACA-C7CD-93F239D8F1D2}"/>
              </a:ext>
            </a:extLst>
          </p:cNvPr>
          <p:cNvSpPr>
            <a:spLocks noGrp="1"/>
          </p:cNvSpPr>
          <p:nvPr>
            <p:ph type="sldNum" sz="quarter" idx="12"/>
          </p:nvPr>
        </p:nvSpPr>
        <p:spPr/>
        <p:txBody>
          <a:bodyPr/>
          <a:lstStyle/>
          <a:p>
            <a:fld id="{661512A8-82EF-49E9-A61C-1D180967A50D}" type="slidenum">
              <a:rPr lang="en-GB" smtClean="0"/>
              <a:t>‹#›</a:t>
            </a:fld>
            <a:endParaRPr lang="en-GB"/>
          </a:p>
        </p:txBody>
      </p:sp>
    </p:spTree>
    <p:extLst>
      <p:ext uri="{BB962C8B-B14F-4D97-AF65-F5344CB8AC3E}">
        <p14:creationId xmlns:p14="http://schemas.microsoft.com/office/powerpoint/2010/main" val="1571953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460D5-15DD-1BF1-8BF1-53DBCC0BE289}"/>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FE8E8F0D-3ABE-A7FE-C3A8-030E4D43F639}"/>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3A473F68-BF6F-AAB2-8A16-ED2252CD2699}"/>
              </a:ext>
            </a:extLst>
          </p:cNvPr>
          <p:cNvSpPr>
            <a:spLocks noGrp="1"/>
          </p:cNvSpPr>
          <p:nvPr>
            <p:ph type="dt" sz="half" idx="10"/>
          </p:nvPr>
        </p:nvSpPr>
        <p:spPr/>
        <p:txBody>
          <a:bodyPr/>
          <a:lstStyle/>
          <a:p>
            <a:fld id="{1783D698-335A-4B99-BA82-D15D099C0413}" type="datetimeFigureOut">
              <a:rPr lang="en-GB" smtClean="0"/>
              <a:t>13/05/2026</a:t>
            </a:fld>
            <a:endParaRPr lang="en-GB"/>
          </a:p>
        </p:txBody>
      </p:sp>
      <p:sp>
        <p:nvSpPr>
          <p:cNvPr id="5" name="Footer Placeholder 4">
            <a:extLst>
              <a:ext uri="{FF2B5EF4-FFF2-40B4-BE49-F238E27FC236}">
                <a16:creationId xmlns:a16="http://schemas.microsoft.com/office/drawing/2014/main" id="{C6669B2C-C3FE-6626-0AD0-C6954BBE40A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50EBE48-89F7-DA6D-6F07-23239C841588}"/>
              </a:ext>
            </a:extLst>
          </p:cNvPr>
          <p:cNvSpPr>
            <a:spLocks noGrp="1"/>
          </p:cNvSpPr>
          <p:nvPr>
            <p:ph type="sldNum" sz="quarter" idx="12"/>
          </p:nvPr>
        </p:nvSpPr>
        <p:spPr/>
        <p:txBody>
          <a:bodyPr/>
          <a:lstStyle/>
          <a:p>
            <a:fld id="{661512A8-82EF-49E9-A61C-1D180967A50D}" type="slidenum">
              <a:rPr lang="en-GB" smtClean="0"/>
              <a:t>‹#›</a:t>
            </a:fld>
            <a:endParaRPr lang="en-GB"/>
          </a:p>
        </p:txBody>
      </p:sp>
    </p:spTree>
    <p:extLst>
      <p:ext uri="{BB962C8B-B14F-4D97-AF65-F5344CB8AC3E}">
        <p14:creationId xmlns:p14="http://schemas.microsoft.com/office/powerpoint/2010/main" val="1651253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9EF76D2-4FFB-2A5A-B5AE-1A7D46D5CE7D}"/>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BC8BFFA9-8875-6B4D-051B-745E02C32426}"/>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09E638F1-3A17-0B71-C66C-C1BBF59C704C}"/>
              </a:ext>
            </a:extLst>
          </p:cNvPr>
          <p:cNvSpPr>
            <a:spLocks noGrp="1"/>
          </p:cNvSpPr>
          <p:nvPr>
            <p:ph type="dt" sz="half" idx="10"/>
          </p:nvPr>
        </p:nvSpPr>
        <p:spPr/>
        <p:txBody>
          <a:bodyPr/>
          <a:lstStyle/>
          <a:p>
            <a:fld id="{1783D698-335A-4B99-BA82-D15D099C0413}" type="datetimeFigureOut">
              <a:rPr lang="en-GB" smtClean="0"/>
              <a:t>13/05/2026</a:t>
            </a:fld>
            <a:endParaRPr lang="en-GB"/>
          </a:p>
        </p:txBody>
      </p:sp>
      <p:sp>
        <p:nvSpPr>
          <p:cNvPr id="5" name="Footer Placeholder 4">
            <a:extLst>
              <a:ext uri="{FF2B5EF4-FFF2-40B4-BE49-F238E27FC236}">
                <a16:creationId xmlns:a16="http://schemas.microsoft.com/office/drawing/2014/main" id="{BDC906D9-7596-9C6D-56A1-F6E269DEF0E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37A0B61-E7A4-588B-D8AD-F042C9146968}"/>
              </a:ext>
            </a:extLst>
          </p:cNvPr>
          <p:cNvSpPr>
            <a:spLocks noGrp="1"/>
          </p:cNvSpPr>
          <p:nvPr>
            <p:ph type="sldNum" sz="quarter" idx="12"/>
          </p:nvPr>
        </p:nvSpPr>
        <p:spPr/>
        <p:txBody>
          <a:bodyPr/>
          <a:lstStyle/>
          <a:p>
            <a:fld id="{661512A8-82EF-49E9-A61C-1D180967A50D}" type="slidenum">
              <a:rPr lang="en-GB" smtClean="0"/>
              <a:t>‹#›</a:t>
            </a:fld>
            <a:endParaRPr lang="en-GB"/>
          </a:p>
        </p:txBody>
      </p:sp>
    </p:spTree>
    <p:extLst>
      <p:ext uri="{BB962C8B-B14F-4D97-AF65-F5344CB8AC3E}">
        <p14:creationId xmlns:p14="http://schemas.microsoft.com/office/powerpoint/2010/main" val="30460332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08071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238087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897570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005765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5/13/2026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43916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5/13/2026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382758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129047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18826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8EF57-916B-8B23-4DCB-6687E320C558}"/>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E065B623-17B0-1961-624F-69CF72E7C55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FB3A5716-7661-6A99-3A8C-F509C2A32252}"/>
              </a:ext>
            </a:extLst>
          </p:cNvPr>
          <p:cNvSpPr>
            <a:spLocks noGrp="1"/>
          </p:cNvSpPr>
          <p:nvPr>
            <p:ph type="dt" sz="half" idx="10"/>
          </p:nvPr>
        </p:nvSpPr>
        <p:spPr/>
        <p:txBody>
          <a:bodyPr/>
          <a:lstStyle/>
          <a:p>
            <a:fld id="{1783D698-335A-4B99-BA82-D15D099C0413}" type="datetimeFigureOut">
              <a:rPr lang="en-GB" smtClean="0"/>
              <a:t>13/05/2026</a:t>
            </a:fld>
            <a:endParaRPr lang="en-GB"/>
          </a:p>
        </p:txBody>
      </p:sp>
      <p:sp>
        <p:nvSpPr>
          <p:cNvPr id="5" name="Footer Placeholder 4">
            <a:extLst>
              <a:ext uri="{FF2B5EF4-FFF2-40B4-BE49-F238E27FC236}">
                <a16:creationId xmlns:a16="http://schemas.microsoft.com/office/drawing/2014/main" id="{3B86357B-FE3C-4FBE-16CB-914C6FBA57A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E3952CB-6FC1-3E8F-BFD8-BB4EB8F35A0A}"/>
              </a:ext>
            </a:extLst>
          </p:cNvPr>
          <p:cNvSpPr>
            <a:spLocks noGrp="1"/>
          </p:cNvSpPr>
          <p:nvPr>
            <p:ph type="sldNum" sz="quarter" idx="12"/>
          </p:nvPr>
        </p:nvSpPr>
        <p:spPr/>
        <p:txBody>
          <a:bodyPr/>
          <a:lstStyle/>
          <a:p>
            <a:fld id="{661512A8-82EF-49E9-A61C-1D180967A50D}" type="slidenum">
              <a:rPr lang="en-GB" smtClean="0"/>
              <a:t>‹#›</a:t>
            </a:fld>
            <a:endParaRPr lang="en-GB"/>
          </a:p>
        </p:txBody>
      </p:sp>
    </p:spTree>
    <p:extLst>
      <p:ext uri="{BB962C8B-B14F-4D97-AF65-F5344CB8AC3E}">
        <p14:creationId xmlns:p14="http://schemas.microsoft.com/office/powerpoint/2010/main" val="23726217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860072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196875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896775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B6626-4554-4846-E7C6-D9AE6465FAB9}"/>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5CE0817B-F280-5F3C-AB71-B55C696975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2117EA52-1E50-E69E-7EAB-155CB87BCE95}"/>
              </a:ext>
            </a:extLst>
          </p:cNvPr>
          <p:cNvSpPr>
            <a:spLocks noGrp="1"/>
          </p:cNvSpPr>
          <p:nvPr>
            <p:ph type="dt" sz="half" idx="10"/>
          </p:nvPr>
        </p:nvSpPr>
        <p:spPr/>
        <p:txBody>
          <a:bodyPr/>
          <a:lstStyle/>
          <a:p>
            <a:fld id="{E4F603AC-DDF2-4849-A735-3D699FFBCFD2}" type="datetimeFigureOut">
              <a:rPr lang="en-GB" smtClean="0"/>
              <a:t>13/05/2026</a:t>
            </a:fld>
            <a:endParaRPr lang="en-GB"/>
          </a:p>
        </p:txBody>
      </p:sp>
      <p:sp>
        <p:nvSpPr>
          <p:cNvPr id="5" name="Footer Placeholder 4">
            <a:extLst>
              <a:ext uri="{FF2B5EF4-FFF2-40B4-BE49-F238E27FC236}">
                <a16:creationId xmlns:a16="http://schemas.microsoft.com/office/drawing/2014/main" id="{C4E460BF-00C1-DEA7-00FC-3D6CD1A4D12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58D0D9C-1455-FF6E-22B8-E092D829C409}"/>
              </a:ext>
            </a:extLst>
          </p:cNvPr>
          <p:cNvSpPr>
            <a:spLocks noGrp="1"/>
          </p:cNvSpPr>
          <p:nvPr>
            <p:ph type="sldNum" sz="quarter" idx="12"/>
          </p:nvPr>
        </p:nvSpPr>
        <p:spPr/>
        <p:txBody>
          <a:bodyPr/>
          <a:lstStyle/>
          <a:p>
            <a:fld id="{4B9A16D7-701E-4679-8831-CBA9F04DA009}" type="slidenum">
              <a:rPr lang="en-GB" smtClean="0"/>
              <a:t>‹#›</a:t>
            </a:fld>
            <a:endParaRPr lang="en-GB"/>
          </a:p>
        </p:txBody>
      </p:sp>
    </p:spTree>
    <p:extLst>
      <p:ext uri="{BB962C8B-B14F-4D97-AF65-F5344CB8AC3E}">
        <p14:creationId xmlns:p14="http://schemas.microsoft.com/office/powerpoint/2010/main" val="27102160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213A8-02F4-609F-3706-D9424F4B911B}"/>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3A3C1262-5EC2-9CCA-8F31-C458D1FD4F7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EB7022C-1C2B-D61F-70D8-17041A51F37C}"/>
              </a:ext>
            </a:extLst>
          </p:cNvPr>
          <p:cNvSpPr>
            <a:spLocks noGrp="1"/>
          </p:cNvSpPr>
          <p:nvPr>
            <p:ph type="dt" sz="half" idx="10"/>
          </p:nvPr>
        </p:nvSpPr>
        <p:spPr/>
        <p:txBody>
          <a:bodyPr/>
          <a:lstStyle/>
          <a:p>
            <a:fld id="{E4F603AC-DDF2-4849-A735-3D699FFBCFD2}" type="datetimeFigureOut">
              <a:rPr lang="en-GB" smtClean="0"/>
              <a:t>13/05/2026</a:t>
            </a:fld>
            <a:endParaRPr lang="en-GB"/>
          </a:p>
        </p:txBody>
      </p:sp>
      <p:sp>
        <p:nvSpPr>
          <p:cNvPr id="5" name="Footer Placeholder 4">
            <a:extLst>
              <a:ext uri="{FF2B5EF4-FFF2-40B4-BE49-F238E27FC236}">
                <a16:creationId xmlns:a16="http://schemas.microsoft.com/office/drawing/2014/main" id="{6FF7137F-0456-DF12-87B3-173C8BE4B85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00E977E-FDDE-4DB7-1B16-F116F2EEF669}"/>
              </a:ext>
            </a:extLst>
          </p:cNvPr>
          <p:cNvSpPr>
            <a:spLocks noGrp="1"/>
          </p:cNvSpPr>
          <p:nvPr>
            <p:ph type="sldNum" sz="quarter" idx="12"/>
          </p:nvPr>
        </p:nvSpPr>
        <p:spPr/>
        <p:txBody>
          <a:bodyPr/>
          <a:lstStyle/>
          <a:p>
            <a:fld id="{4B9A16D7-701E-4679-8831-CBA9F04DA009}" type="slidenum">
              <a:rPr lang="en-GB" smtClean="0"/>
              <a:t>‹#›</a:t>
            </a:fld>
            <a:endParaRPr lang="en-GB"/>
          </a:p>
        </p:txBody>
      </p:sp>
    </p:spTree>
    <p:extLst>
      <p:ext uri="{BB962C8B-B14F-4D97-AF65-F5344CB8AC3E}">
        <p14:creationId xmlns:p14="http://schemas.microsoft.com/office/powerpoint/2010/main" val="10125680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CB562-202B-1C05-0FC8-D1B47BE5D488}"/>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877E40CA-53E7-1A3C-F894-962353AACDE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FF2A06AA-E68C-FE4A-4276-F2CFC3B11D5D}"/>
              </a:ext>
            </a:extLst>
          </p:cNvPr>
          <p:cNvSpPr>
            <a:spLocks noGrp="1"/>
          </p:cNvSpPr>
          <p:nvPr>
            <p:ph type="dt" sz="half" idx="10"/>
          </p:nvPr>
        </p:nvSpPr>
        <p:spPr/>
        <p:txBody>
          <a:bodyPr/>
          <a:lstStyle/>
          <a:p>
            <a:fld id="{E4F603AC-DDF2-4849-A735-3D699FFBCFD2}" type="datetimeFigureOut">
              <a:rPr lang="en-GB" smtClean="0"/>
              <a:t>13/05/2026</a:t>
            </a:fld>
            <a:endParaRPr lang="en-GB"/>
          </a:p>
        </p:txBody>
      </p:sp>
      <p:sp>
        <p:nvSpPr>
          <p:cNvPr id="5" name="Footer Placeholder 4">
            <a:extLst>
              <a:ext uri="{FF2B5EF4-FFF2-40B4-BE49-F238E27FC236}">
                <a16:creationId xmlns:a16="http://schemas.microsoft.com/office/drawing/2014/main" id="{FA44A2AC-2E36-740C-00A7-A3C7428DDDE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1A07599-F524-A646-96A6-D4FCF9F9B02B}"/>
              </a:ext>
            </a:extLst>
          </p:cNvPr>
          <p:cNvSpPr>
            <a:spLocks noGrp="1"/>
          </p:cNvSpPr>
          <p:nvPr>
            <p:ph type="sldNum" sz="quarter" idx="12"/>
          </p:nvPr>
        </p:nvSpPr>
        <p:spPr/>
        <p:txBody>
          <a:bodyPr/>
          <a:lstStyle/>
          <a:p>
            <a:fld id="{4B9A16D7-701E-4679-8831-CBA9F04DA009}" type="slidenum">
              <a:rPr lang="en-GB" smtClean="0"/>
              <a:t>‹#›</a:t>
            </a:fld>
            <a:endParaRPr lang="en-GB"/>
          </a:p>
        </p:txBody>
      </p:sp>
    </p:spTree>
    <p:extLst>
      <p:ext uri="{BB962C8B-B14F-4D97-AF65-F5344CB8AC3E}">
        <p14:creationId xmlns:p14="http://schemas.microsoft.com/office/powerpoint/2010/main" val="27530265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B13F0-65B9-5D04-4BEC-D555A95387E8}"/>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1F4CAC7A-4F20-AB5A-2576-870337B261C9}"/>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FC351386-645B-AF6F-D215-606CC85BE2C6}"/>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6B9DA533-2405-CAF2-CADE-4240EBE185C8}"/>
              </a:ext>
            </a:extLst>
          </p:cNvPr>
          <p:cNvSpPr>
            <a:spLocks noGrp="1"/>
          </p:cNvSpPr>
          <p:nvPr>
            <p:ph type="dt" sz="half" idx="10"/>
          </p:nvPr>
        </p:nvSpPr>
        <p:spPr/>
        <p:txBody>
          <a:bodyPr/>
          <a:lstStyle/>
          <a:p>
            <a:fld id="{E4F603AC-DDF2-4849-A735-3D699FFBCFD2}" type="datetimeFigureOut">
              <a:rPr lang="en-GB" smtClean="0"/>
              <a:t>13/05/2026</a:t>
            </a:fld>
            <a:endParaRPr lang="en-GB"/>
          </a:p>
        </p:txBody>
      </p:sp>
      <p:sp>
        <p:nvSpPr>
          <p:cNvPr id="6" name="Footer Placeholder 5">
            <a:extLst>
              <a:ext uri="{FF2B5EF4-FFF2-40B4-BE49-F238E27FC236}">
                <a16:creationId xmlns:a16="http://schemas.microsoft.com/office/drawing/2014/main" id="{57DE7921-3792-81B9-628D-95806C10D98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9574F5F-D388-C2E2-320C-DD3DFEA3B9B5}"/>
              </a:ext>
            </a:extLst>
          </p:cNvPr>
          <p:cNvSpPr>
            <a:spLocks noGrp="1"/>
          </p:cNvSpPr>
          <p:nvPr>
            <p:ph type="sldNum" sz="quarter" idx="12"/>
          </p:nvPr>
        </p:nvSpPr>
        <p:spPr/>
        <p:txBody>
          <a:bodyPr/>
          <a:lstStyle/>
          <a:p>
            <a:fld id="{4B9A16D7-701E-4679-8831-CBA9F04DA009}" type="slidenum">
              <a:rPr lang="en-GB" smtClean="0"/>
              <a:t>‹#›</a:t>
            </a:fld>
            <a:endParaRPr lang="en-GB"/>
          </a:p>
        </p:txBody>
      </p:sp>
    </p:spTree>
    <p:extLst>
      <p:ext uri="{BB962C8B-B14F-4D97-AF65-F5344CB8AC3E}">
        <p14:creationId xmlns:p14="http://schemas.microsoft.com/office/powerpoint/2010/main" val="6406333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7D61D-C1CB-4723-8019-F89ADFC3ECA3}"/>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1FDF82A8-0E39-C157-3F71-752899A7849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7160E8CA-8187-7C2D-C59F-4D9EAC80CA28}"/>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4F76B103-6C2E-CE84-8E56-F9092C22FBA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ABE75E22-DF27-7290-B767-28E29EF7CAD0}"/>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84A13802-B54A-A725-6C2D-21B42C7B3614}"/>
              </a:ext>
            </a:extLst>
          </p:cNvPr>
          <p:cNvSpPr>
            <a:spLocks noGrp="1"/>
          </p:cNvSpPr>
          <p:nvPr>
            <p:ph type="dt" sz="half" idx="10"/>
          </p:nvPr>
        </p:nvSpPr>
        <p:spPr/>
        <p:txBody>
          <a:bodyPr/>
          <a:lstStyle/>
          <a:p>
            <a:fld id="{E4F603AC-DDF2-4849-A735-3D699FFBCFD2}" type="datetimeFigureOut">
              <a:rPr lang="en-GB" smtClean="0"/>
              <a:t>13/05/2026</a:t>
            </a:fld>
            <a:endParaRPr lang="en-GB"/>
          </a:p>
        </p:txBody>
      </p:sp>
      <p:sp>
        <p:nvSpPr>
          <p:cNvPr id="8" name="Footer Placeholder 7">
            <a:extLst>
              <a:ext uri="{FF2B5EF4-FFF2-40B4-BE49-F238E27FC236}">
                <a16:creationId xmlns:a16="http://schemas.microsoft.com/office/drawing/2014/main" id="{84FCF791-5BE7-5D46-8E02-06ABC22459F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551B835-D68C-DEA2-2EA6-B7B4A290CDDC}"/>
              </a:ext>
            </a:extLst>
          </p:cNvPr>
          <p:cNvSpPr>
            <a:spLocks noGrp="1"/>
          </p:cNvSpPr>
          <p:nvPr>
            <p:ph type="sldNum" sz="quarter" idx="12"/>
          </p:nvPr>
        </p:nvSpPr>
        <p:spPr/>
        <p:txBody>
          <a:bodyPr/>
          <a:lstStyle/>
          <a:p>
            <a:fld id="{4B9A16D7-701E-4679-8831-CBA9F04DA009}" type="slidenum">
              <a:rPr lang="en-GB" smtClean="0"/>
              <a:t>‹#›</a:t>
            </a:fld>
            <a:endParaRPr lang="en-GB"/>
          </a:p>
        </p:txBody>
      </p:sp>
    </p:spTree>
    <p:extLst>
      <p:ext uri="{BB962C8B-B14F-4D97-AF65-F5344CB8AC3E}">
        <p14:creationId xmlns:p14="http://schemas.microsoft.com/office/powerpoint/2010/main" val="24843197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E14AC-6D1C-1ED9-F918-71B8171E8DED}"/>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602D8E19-2863-CA59-86E4-7F968792735E}"/>
              </a:ext>
            </a:extLst>
          </p:cNvPr>
          <p:cNvSpPr>
            <a:spLocks noGrp="1"/>
          </p:cNvSpPr>
          <p:nvPr>
            <p:ph type="dt" sz="half" idx="10"/>
          </p:nvPr>
        </p:nvSpPr>
        <p:spPr/>
        <p:txBody>
          <a:bodyPr/>
          <a:lstStyle/>
          <a:p>
            <a:fld id="{E4F603AC-DDF2-4849-A735-3D699FFBCFD2}" type="datetimeFigureOut">
              <a:rPr lang="en-GB" smtClean="0"/>
              <a:t>13/05/2026</a:t>
            </a:fld>
            <a:endParaRPr lang="en-GB"/>
          </a:p>
        </p:txBody>
      </p:sp>
      <p:sp>
        <p:nvSpPr>
          <p:cNvPr id="4" name="Footer Placeholder 3">
            <a:extLst>
              <a:ext uri="{FF2B5EF4-FFF2-40B4-BE49-F238E27FC236}">
                <a16:creationId xmlns:a16="http://schemas.microsoft.com/office/drawing/2014/main" id="{64A20683-0992-BB0E-4BD5-236A8F33A05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C6D5A1A-1629-9C3B-3422-53677A3FE35E}"/>
              </a:ext>
            </a:extLst>
          </p:cNvPr>
          <p:cNvSpPr>
            <a:spLocks noGrp="1"/>
          </p:cNvSpPr>
          <p:nvPr>
            <p:ph type="sldNum" sz="quarter" idx="12"/>
          </p:nvPr>
        </p:nvSpPr>
        <p:spPr/>
        <p:txBody>
          <a:bodyPr/>
          <a:lstStyle/>
          <a:p>
            <a:fld id="{4B9A16D7-701E-4679-8831-CBA9F04DA009}" type="slidenum">
              <a:rPr lang="en-GB" smtClean="0"/>
              <a:t>‹#›</a:t>
            </a:fld>
            <a:endParaRPr lang="en-GB"/>
          </a:p>
        </p:txBody>
      </p:sp>
    </p:spTree>
    <p:extLst>
      <p:ext uri="{BB962C8B-B14F-4D97-AF65-F5344CB8AC3E}">
        <p14:creationId xmlns:p14="http://schemas.microsoft.com/office/powerpoint/2010/main" val="19446889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C8B550E-89FC-FAF5-7799-1837D668750D}"/>
              </a:ext>
            </a:extLst>
          </p:cNvPr>
          <p:cNvSpPr>
            <a:spLocks noGrp="1"/>
          </p:cNvSpPr>
          <p:nvPr>
            <p:ph type="dt" sz="half" idx="10"/>
          </p:nvPr>
        </p:nvSpPr>
        <p:spPr/>
        <p:txBody>
          <a:bodyPr/>
          <a:lstStyle/>
          <a:p>
            <a:fld id="{E4F603AC-DDF2-4849-A735-3D699FFBCFD2}" type="datetimeFigureOut">
              <a:rPr lang="en-GB" smtClean="0"/>
              <a:t>13/05/2026</a:t>
            </a:fld>
            <a:endParaRPr lang="en-GB"/>
          </a:p>
        </p:txBody>
      </p:sp>
      <p:sp>
        <p:nvSpPr>
          <p:cNvPr id="3" name="Footer Placeholder 2">
            <a:extLst>
              <a:ext uri="{FF2B5EF4-FFF2-40B4-BE49-F238E27FC236}">
                <a16:creationId xmlns:a16="http://schemas.microsoft.com/office/drawing/2014/main" id="{C737AAC8-04E9-69EF-44DE-492245E8135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8EDEBB1-4C14-FDC4-984F-64B4660E49F4}"/>
              </a:ext>
            </a:extLst>
          </p:cNvPr>
          <p:cNvSpPr>
            <a:spLocks noGrp="1"/>
          </p:cNvSpPr>
          <p:nvPr>
            <p:ph type="sldNum" sz="quarter" idx="12"/>
          </p:nvPr>
        </p:nvSpPr>
        <p:spPr/>
        <p:txBody>
          <a:bodyPr/>
          <a:lstStyle/>
          <a:p>
            <a:fld id="{4B9A16D7-701E-4679-8831-CBA9F04DA009}" type="slidenum">
              <a:rPr lang="en-GB" smtClean="0"/>
              <a:t>‹#›</a:t>
            </a:fld>
            <a:endParaRPr lang="en-GB"/>
          </a:p>
        </p:txBody>
      </p:sp>
    </p:spTree>
    <p:extLst>
      <p:ext uri="{BB962C8B-B14F-4D97-AF65-F5344CB8AC3E}">
        <p14:creationId xmlns:p14="http://schemas.microsoft.com/office/powerpoint/2010/main" val="1952289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9DF77-BE89-D1FF-6D39-B94F88A3D70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29077B3D-A734-C267-7A7D-892D9CDED0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0735D641-1BF9-EE7B-6492-D988283CF125}"/>
              </a:ext>
            </a:extLst>
          </p:cNvPr>
          <p:cNvSpPr>
            <a:spLocks noGrp="1"/>
          </p:cNvSpPr>
          <p:nvPr>
            <p:ph type="dt" sz="half" idx="10"/>
          </p:nvPr>
        </p:nvSpPr>
        <p:spPr/>
        <p:txBody>
          <a:bodyPr/>
          <a:lstStyle/>
          <a:p>
            <a:fld id="{1783D698-335A-4B99-BA82-D15D099C0413}" type="datetimeFigureOut">
              <a:rPr lang="en-GB" smtClean="0"/>
              <a:t>13/05/2026</a:t>
            </a:fld>
            <a:endParaRPr lang="en-GB"/>
          </a:p>
        </p:txBody>
      </p:sp>
      <p:sp>
        <p:nvSpPr>
          <p:cNvPr id="5" name="Footer Placeholder 4">
            <a:extLst>
              <a:ext uri="{FF2B5EF4-FFF2-40B4-BE49-F238E27FC236}">
                <a16:creationId xmlns:a16="http://schemas.microsoft.com/office/drawing/2014/main" id="{12C42875-0A3D-525E-B9DA-597EACD7434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DE2CDCC-03F9-248B-7CA7-1C18FAEA9179}"/>
              </a:ext>
            </a:extLst>
          </p:cNvPr>
          <p:cNvSpPr>
            <a:spLocks noGrp="1"/>
          </p:cNvSpPr>
          <p:nvPr>
            <p:ph type="sldNum" sz="quarter" idx="12"/>
          </p:nvPr>
        </p:nvSpPr>
        <p:spPr/>
        <p:txBody>
          <a:bodyPr/>
          <a:lstStyle/>
          <a:p>
            <a:fld id="{661512A8-82EF-49E9-A61C-1D180967A50D}" type="slidenum">
              <a:rPr lang="en-GB" smtClean="0"/>
              <a:t>‹#›</a:t>
            </a:fld>
            <a:endParaRPr lang="en-GB"/>
          </a:p>
        </p:txBody>
      </p:sp>
    </p:spTree>
    <p:extLst>
      <p:ext uri="{BB962C8B-B14F-4D97-AF65-F5344CB8AC3E}">
        <p14:creationId xmlns:p14="http://schemas.microsoft.com/office/powerpoint/2010/main" val="23780032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705EE-1D8C-6F13-9024-B833FB6CAEB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68238B2D-41EB-28EB-013D-3688F921859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408BDE65-C5BF-5485-A30F-837BFB1A72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48893C0-4E32-9417-E989-1BE41D83BA9F}"/>
              </a:ext>
            </a:extLst>
          </p:cNvPr>
          <p:cNvSpPr>
            <a:spLocks noGrp="1"/>
          </p:cNvSpPr>
          <p:nvPr>
            <p:ph type="dt" sz="half" idx="10"/>
          </p:nvPr>
        </p:nvSpPr>
        <p:spPr/>
        <p:txBody>
          <a:bodyPr/>
          <a:lstStyle/>
          <a:p>
            <a:fld id="{E4F603AC-DDF2-4849-A735-3D699FFBCFD2}" type="datetimeFigureOut">
              <a:rPr lang="en-GB" smtClean="0"/>
              <a:t>13/05/2026</a:t>
            </a:fld>
            <a:endParaRPr lang="en-GB"/>
          </a:p>
        </p:txBody>
      </p:sp>
      <p:sp>
        <p:nvSpPr>
          <p:cNvPr id="6" name="Footer Placeholder 5">
            <a:extLst>
              <a:ext uri="{FF2B5EF4-FFF2-40B4-BE49-F238E27FC236}">
                <a16:creationId xmlns:a16="http://schemas.microsoft.com/office/drawing/2014/main" id="{12C684CF-8E33-3F04-7570-2D4FE16EE85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3571B47-3B40-FBA8-7758-C5FA2A06E0FC}"/>
              </a:ext>
            </a:extLst>
          </p:cNvPr>
          <p:cNvSpPr>
            <a:spLocks noGrp="1"/>
          </p:cNvSpPr>
          <p:nvPr>
            <p:ph type="sldNum" sz="quarter" idx="12"/>
          </p:nvPr>
        </p:nvSpPr>
        <p:spPr/>
        <p:txBody>
          <a:bodyPr/>
          <a:lstStyle/>
          <a:p>
            <a:fld id="{4B9A16D7-701E-4679-8831-CBA9F04DA009}" type="slidenum">
              <a:rPr lang="en-GB" smtClean="0"/>
              <a:t>‹#›</a:t>
            </a:fld>
            <a:endParaRPr lang="en-GB"/>
          </a:p>
        </p:txBody>
      </p:sp>
    </p:spTree>
    <p:extLst>
      <p:ext uri="{BB962C8B-B14F-4D97-AF65-F5344CB8AC3E}">
        <p14:creationId xmlns:p14="http://schemas.microsoft.com/office/powerpoint/2010/main" val="29370847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39B72-F6F2-6277-67CD-E759D4E5425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0660C6EE-C90C-FFE1-C5E8-EBDDDCE862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FFCDEE3-2C0F-7B1B-B3D7-1951CB894A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E2E2ECE-7919-0220-5F3F-E3FF3E9A9D50}"/>
              </a:ext>
            </a:extLst>
          </p:cNvPr>
          <p:cNvSpPr>
            <a:spLocks noGrp="1"/>
          </p:cNvSpPr>
          <p:nvPr>
            <p:ph type="dt" sz="half" idx="10"/>
          </p:nvPr>
        </p:nvSpPr>
        <p:spPr/>
        <p:txBody>
          <a:bodyPr/>
          <a:lstStyle/>
          <a:p>
            <a:fld id="{E4F603AC-DDF2-4849-A735-3D699FFBCFD2}" type="datetimeFigureOut">
              <a:rPr lang="en-GB" smtClean="0"/>
              <a:t>13/05/2026</a:t>
            </a:fld>
            <a:endParaRPr lang="en-GB"/>
          </a:p>
        </p:txBody>
      </p:sp>
      <p:sp>
        <p:nvSpPr>
          <p:cNvPr id="6" name="Footer Placeholder 5">
            <a:extLst>
              <a:ext uri="{FF2B5EF4-FFF2-40B4-BE49-F238E27FC236}">
                <a16:creationId xmlns:a16="http://schemas.microsoft.com/office/drawing/2014/main" id="{9DA6637F-7852-696A-C1BD-D517B7E2866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5A18FD9-0D62-6FFE-C893-002B5C82B89A}"/>
              </a:ext>
            </a:extLst>
          </p:cNvPr>
          <p:cNvSpPr>
            <a:spLocks noGrp="1"/>
          </p:cNvSpPr>
          <p:nvPr>
            <p:ph type="sldNum" sz="quarter" idx="12"/>
          </p:nvPr>
        </p:nvSpPr>
        <p:spPr/>
        <p:txBody>
          <a:bodyPr/>
          <a:lstStyle/>
          <a:p>
            <a:fld id="{4B9A16D7-701E-4679-8831-CBA9F04DA009}" type="slidenum">
              <a:rPr lang="en-GB" smtClean="0"/>
              <a:t>‹#›</a:t>
            </a:fld>
            <a:endParaRPr lang="en-GB"/>
          </a:p>
        </p:txBody>
      </p:sp>
    </p:spTree>
    <p:extLst>
      <p:ext uri="{BB962C8B-B14F-4D97-AF65-F5344CB8AC3E}">
        <p14:creationId xmlns:p14="http://schemas.microsoft.com/office/powerpoint/2010/main" val="31994703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E8981-AB44-1C86-AC7F-16F9FCF2402A}"/>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622A400D-E6E7-0DC6-AE04-A3D7EA68169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8F2F5E70-C3B7-0CEA-2305-A93051A75A4E}"/>
              </a:ext>
            </a:extLst>
          </p:cNvPr>
          <p:cNvSpPr>
            <a:spLocks noGrp="1"/>
          </p:cNvSpPr>
          <p:nvPr>
            <p:ph type="dt" sz="half" idx="10"/>
          </p:nvPr>
        </p:nvSpPr>
        <p:spPr/>
        <p:txBody>
          <a:bodyPr/>
          <a:lstStyle/>
          <a:p>
            <a:fld id="{E4F603AC-DDF2-4849-A735-3D699FFBCFD2}" type="datetimeFigureOut">
              <a:rPr lang="en-GB" smtClean="0"/>
              <a:t>13/05/2026</a:t>
            </a:fld>
            <a:endParaRPr lang="en-GB"/>
          </a:p>
        </p:txBody>
      </p:sp>
      <p:sp>
        <p:nvSpPr>
          <p:cNvPr id="5" name="Footer Placeholder 4">
            <a:extLst>
              <a:ext uri="{FF2B5EF4-FFF2-40B4-BE49-F238E27FC236}">
                <a16:creationId xmlns:a16="http://schemas.microsoft.com/office/drawing/2014/main" id="{43D07355-52C0-4C39-C735-62B2D719FDF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41BFE69-7FCF-955A-833A-A2FDF7751543}"/>
              </a:ext>
            </a:extLst>
          </p:cNvPr>
          <p:cNvSpPr>
            <a:spLocks noGrp="1"/>
          </p:cNvSpPr>
          <p:nvPr>
            <p:ph type="sldNum" sz="quarter" idx="12"/>
          </p:nvPr>
        </p:nvSpPr>
        <p:spPr/>
        <p:txBody>
          <a:bodyPr/>
          <a:lstStyle/>
          <a:p>
            <a:fld id="{4B9A16D7-701E-4679-8831-CBA9F04DA009}" type="slidenum">
              <a:rPr lang="en-GB" smtClean="0"/>
              <a:t>‹#›</a:t>
            </a:fld>
            <a:endParaRPr lang="en-GB"/>
          </a:p>
        </p:txBody>
      </p:sp>
    </p:spTree>
    <p:extLst>
      <p:ext uri="{BB962C8B-B14F-4D97-AF65-F5344CB8AC3E}">
        <p14:creationId xmlns:p14="http://schemas.microsoft.com/office/powerpoint/2010/main" val="14627662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727750A-C446-7532-7081-63313563620D}"/>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B2A920FA-C73F-D59D-B83D-23966D2E9117}"/>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41E2618-07EA-1524-2324-1A91DBDDEDAF}"/>
              </a:ext>
            </a:extLst>
          </p:cNvPr>
          <p:cNvSpPr>
            <a:spLocks noGrp="1"/>
          </p:cNvSpPr>
          <p:nvPr>
            <p:ph type="dt" sz="half" idx="10"/>
          </p:nvPr>
        </p:nvSpPr>
        <p:spPr/>
        <p:txBody>
          <a:bodyPr/>
          <a:lstStyle/>
          <a:p>
            <a:fld id="{E4F603AC-DDF2-4849-A735-3D699FFBCFD2}" type="datetimeFigureOut">
              <a:rPr lang="en-GB" smtClean="0"/>
              <a:t>13/05/2026</a:t>
            </a:fld>
            <a:endParaRPr lang="en-GB"/>
          </a:p>
        </p:txBody>
      </p:sp>
      <p:sp>
        <p:nvSpPr>
          <p:cNvPr id="5" name="Footer Placeholder 4">
            <a:extLst>
              <a:ext uri="{FF2B5EF4-FFF2-40B4-BE49-F238E27FC236}">
                <a16:creationId xmlns:a16="http://schemas.microsoft.com/office/drawing/2014/main" id="{A880DDED-75C0-246D-6B64-50672422B29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83D4334-CDF1-4F0E-6E40-E6CDA02A81A6}"/>
              </a:ext>
            </a:extLst>
          </p:cNvPr>
          <p:cNvSpPr>
            <a:spLocks noGrp="1"/>
          </p:cNvSpPr>
          <p:nvPr>
            <p:ph type="sldNum" sz="quarter" idx="12"/>
          </p:nvPr>
        </p:nvSpPr>
        <p:spPr/>
        <p:txBody>
          <a:bodyPr/>
          <a:lstStyle/>
          <a:p>
            <a:fld id="{4B9A16D7-701E-4679-8831-CBA9F04DA009}" type="slidenum">
              <a:rPr lang="en-GB" smtClean="0"/>
              <a:t>‹#›</a:t>
            </a:fld>
            <a:endParaRPr lang="en-GB"/>
          </a:p>
        </p:txBody>
      </p:sp>
    </p:spTree>
    <p:extLst>
      <p:ext uri="{BB962C8B-B14F-4D97-AF65-F5344CB8AC3E}">
        <p14:creationId xmlns:p14="http://schemas.microsoft.com/office/powerpoint/2010/main" val="11909696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1F6C7-8D94-4F90-A40B-093CA885A60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3ACA740-8527-47BB-B30A-714F5EEEAC3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AC89892-3A6A-4F85-900C-6D8C20D85DB4}"/>
              </a:ext>
            </a:extLst>
          </p:cNvPr>
          <p:cNvSpPr>
            <a:spLocks noGrp="1"/>
          </p:cNvSpPr>
          <p:nvPr>
            <p:ph type="dt" sz="half" idx="10"/>
          </p:nvPr>
        </p:nvSpPr>
        <p:spPr/>
        <p:txBody>
          <a:bodyPr/>
          <a:lstStyle/>
          <a:p>
            <a:fld id="{800AC5AC-2DBE-4A47-903C-86D738FF3F38}" type="datetimeFigureOut">
              <a:rPr lang="en-GB" smtClean="0"/>
              <a:t>13/05/2026</a:t>
            </a:fld>
            <a:endParaRPr lang="en-GB"/>
          </a:p>
        </p:txBody>
      </p:sp>
      <p:sp>
        <p:nvSpPr>
          <p:cNvPr id="5" name="Footer Placeholder 4">
            <a:extLst>
              <a:ext uri="{FF2B5EF4-FFF2-40B4-BE49-F238E27FC236}">
                <a16:creationId xmlns:a16="http://schemas.microsoft.com/office/drawing/2014/main" id="{3ED74B5F-D580-454F-8D8B-D9A8218D3AE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3BEC4F4-7E71-4C63-BCF2-F69C8FF08283}"/>
              </a:ext>
            </a:extLst>
          </p:cNvPr>
          <p:cNvSpPr>
            <a:spLocks noGrp="1"/>
          </p:cNvSpPr>
          <p:nvPr>
            <p:ph type="sldNum" sz="quarter" idx="12"/>
          </p:nvPr>
        </p:nvSpPr>
        <p:spPr/>
        <p:txBody>
          <a:bodyPr/>
          <a:lstStyle/>
          <a:p>
            <a:fld id="{A5BC3BB1-135C-4674-A8F3-4579B3EAA54A}" type="slidenum">
              <a:rPr lang="en-GB" smtClean="0"/>
              <a:t>‹#›</a:t>
            </a:fld>
            <a:endParaRPr lang="en-GB"/>
          </a:p>
        </p:txBody>
      </p:sp>
    </p:spTree>
    <p:extLst>
      <p:ext uri="{BB962C8B-B14F-4D97-AF65-F5344CB8AC3E}">
        <p14:creationId xmlns:p14="http://schemas.microsoft.com/office/powerpoint/2010/main" val="145971116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39B99-96D0-4068-B001-02C05ABCC60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44FA8DC-31E4-4CA5-8865-7943478438C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81A77D3-4813-4565-87DD-6B0ED6F3D34B}"/>
              </a:ext>
            </a:extLst>
          </p:cNvPr>
          <p:cNvSpPr>
            <a:spLocks noGrp="1"/>
          </p:cNvSpPr>
          <p:nvPr>
            <p:ph type="dt" sz="half" idx="10"/>
          </p:nvPr>
        </p:nvSpPr>
        <p:spPr/>
        <p:txBody>
          <a:bodyPr/>
          <a:lstStyle/>
          <a:p>
            <a:fld id="{800AC5AC-2DBE-4A47-903C-86D738FF3F38}" type="datetimeFigureOut">
              <a:rPr lang="en-GB" smtClean="0"/>
              <a:t>13/05/2026</a:t>
            </a:fld>
            <a:endParaRPr lang="en-GB"/>
          </a:p>
        </p:txBody>
      </p:sp>
      <p:sp>
        <p:nvSpPr>
          <p:cNvPr id="5" name="Footer Placeholder 4">
            <a:extLst>
              <a:ext uri="{FF2B5EF4-FFF2-40B4-BE49-F238E27FC236}">
                <a16:creationId xmlns:a16="http://schemas.microsoft.com/office/drawing/2014/main" id="{AF34EB83-05A9-4A9D-BC26-F589A11E7E6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6892DED-CAEA-4E30-A631-52D65E01A535}"/>
              </a:ext>
            </a:extLst>
          </p:cNvPr>
          <p:cNvSpPr>
            <a:spLocks noGrp="1"/>
          </p:cNvSpPr>
          <p:nvPr>
            <p:ph type="sldNum" sz="quarter" idx="12"/>
          </p:nvPr>
        </p:nvSpPr>
        <p:spPr/>
        <p:txBody>
          <a:bodyPr/>
          <a:lstStyle/>
          <a:p>
            <a:fld id="{A5BC3BB1-135C-4674-A8F3-4579B3EAA54A}" type="slidenum">
              <a:rPr lang="en-GB" smtClean="0"/>
              <a:t>‹#›</a:t>
            </a:fld>
            <a:endParaRPr lang="en-GB"/>
          </a:p>
        </p:txBody>
      </p:sp>
    </p:spTree>
    <p:extLst>
      <p:ext uri="{BB962C8B-B14F-4D97-AF65-F5344CB8AC3E}">
        <p14:creationId xmlns:p14="http://schemas.microsoft.com/office/powerpoint/2010/main" val="32609360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CBBAB-53CE-4E06-84C1-AB084EDC30D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8FA8D3A-3578-46E7-9F9F-D7C980D1F33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4088E96-8127-4D44-980E-07DD4544C9B0}"/>
              </a:ext>
            </a:extLst>
          </p:cNvPr>
          <p:cNvSpPr>
            <a:spLocks noGrp="1"/>
          </p:cNvSpPr>
          <p:nvPr>
            <p:ph type="dt" sz="half" idx="10"/>
          </p:nvPr>
        </p:nvSpPr>
        <p:spPr/>
        <p:txBody>
          <a:bodyPr/>
          <a:lstStyle/>
          <a:p>
            <a:fld id="{800AC5AC-2DBE-4A47-903C-86D738FF3F38}" type="datetimeFigureOut">
              <a:rPr lang="en-GB" smtClean="0"/>
              <a:t>13/05/2026</a:t>
            </a:fld>
            <a:endParaRPr lang="en-GB"/>
          </a:p>
        </p:txBody>
      </p:sp>
      <p:sp>
        <p:nvSpPr>
          <p:cNvPr id="5" name="Footer Placeholder 4">
            <a:extLst>
              <a:ext uri="{FF2B5EF4-FFF2-40B4-BE49-F238E27FC236}">
                <a16:creationId xmlns:a16="http://schemas.microsoft.com/office/drawing/2014/main" id="{8503F88B-62FA-4546-8D9D-7809B678537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6F6CBE0-F58B-4EC3-B37D-96D69E2DADE6}"/>
              </a:ext>
            </a:extLst>
          </p:cNvPr>
          <p:cNvSpPr>
            <a:spLocks noGrp="1"/>
          </p:cNvSpPr>
          <p:nvPr>
            <p:ph type="sldNum" sz="quarter" idx="12"/>
          </p:nvPr>
        </p:nvSpPr>
        <p:spPr/>
        <p:txBody>
          <a:bodyPr/>
          <a:lstStyle/>
          <a:p>
            <a:fld id="{A5BC3BB1-135C-4674-A8F3-4579B3EAA54A}" type="slidenum">
              <a:rPr lang="en-GB" smtClean="0"/>
              <a:t>‹#›</a:t>
            </a:fld>
            <a:endParaRPr lang="en-GB"/>
          </a:p>
        </p:txBody>
      </p:sp>
    </p:spTree>
    <p:extLst>
      <p:ext uri="{BB962C8B-B14F-4D97-AF65-F5344CB8AC3E}">
        <p14:creationId xmlns:p14="http://schemas.microsoft.com/office/powerpoint/2010/main" val="25340158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7EE17-DE40-4039-8E7E-15FA00C03C1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AAE4D2C-E137-4CC8-A960-7D6B133CDCC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2A0CD33-6F0D-4C5B-B0B0-3BDB8EDDA61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6A355B2-6DE5-4C56-9454-6800B99E36CD}"/>
              </a:ext>
            </a:extLst>
          </p:cNvPr>
          <p:cNvSpPr>
            <a:spLocks noGrp="1"/>
          </p:cNvSpPr>
          <p:nvPr>
            <p:ph type="dt" sz="half" idx="10"/>
          </p:nvPr>
        </p:nvSpPr>
        <p:spPr/>
        <p:txBody>
          <a:bodyPr/>
          <a:lstStyle/>
          <a:p>
            <a:fld id="{800AC5AC-2DBE-4A47-903C-86D738FF3F38}" type="datetimeFigureOut">
              <a:rPr lang="en-GB" smtClean="0"/>
              <a:t>13/05/2026</a:t>
            </a:fld>
            <a:endParaRPr lang="en-GB"/>
          </a:p>
        </p:txBody>
      </p:sp>
      <p:sp>
        <p:nvSpPr>
          <p:cNvPr id="6" name="Footer Placeholder 5">
            <a:extLst>
              <a:ext uri="{FF2B5EF4-FFF2-40B4-BE49-F238E27FC236}">
                <a16:creationId xmlns:a16="http://schemas.microsoft.com/office/drawing/2014/main" id="{AF666418-9DEF-43EC-A348-A76F4760CC1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58B3968-B6A9-4E02-875F-3075D90D055D}"/>
              </a:ext>
            </a:extLst>
          </p:cNvPr>
          <p:cNvSpPr>
            <a:spLocks noGrp="1"/>
          </p:cNvSpPr>
          <p:nvPr>
            <p:ph type="sldNum" sz="quarter" idx="12"/>
          </p:nvPr>
        </p:nvSpPr>
        <p:spPr/>
        <p:txBody>
          <a:bodyPr/>
          <a:lstStyle/>
          <a:p>
            <a:fld id="{A5BC3BB1-135C-4674-A8F3-4579B3EAA54A}" type="slidenum">
              <a:rPr lang="en-GB" smtClean="0"/>
              <a:t>‹#›</a:t>
            </a:fld>
            <a:endParaRPr lang="en-GB"/>
          </a:p>
        </p:txBody>
      </p:sp>
    </p:spTree>
    <p:extLst>
      <p:ext uri="{BB962C8B-B14F-4D97-AF65-F5344CB8AC3E}">
        <p14:creationId xmlns:p14="http://schemas.microsoft.com/office/powerpoint/2010/main" val="87539641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82A21-9014-4BE9-8828-071061E693C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71DC101-A72C-4104-B7B0-FF56A40BB5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9D84CA6-7BAC-4E7F-A24C-4DF4C12D1BD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8225AD8-461A-4E22-98C7-776FC508BD4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EA0A8B2-072D-4C6C-AD96-963DBACDA56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F22FDAC-3BD7-402B-9EA2-D247BA30C482}"/>
              </a:ext>
            </a:extLst>
          </p:cNvPr>
          <p:cNvSpPr>
            <a:spLocks noGrp="1"/>
          </p:cNvSpPr>
          <p:nvPr>
            <p:ph type="dt" sz="half" idx="10"/>
          </p:nvPr>
        </p:nvSpPr>
        <p:spPr/>
        <p:txBody>
          <a:bodyPr/>
          <a:lstStyle/>
          <a:p>
            <a:fld id="{800AC5AC-2DBE-4A47-903C-86D738FF3F38}" type="datetimeFigureOut">
              <a:rPr lang="en-GB" smtClean="0"/>
              <a:t>13/05/2026</a:t>
            </a:fld>
            <a:endParaRPr lang="en-GB"/>
          </a:p>
        </p:txBody>
      </p:sp>
      <p:sp>
        <p:nvSpPr>
          <p:cNvPr id="8" name="Footer Placeholder 7">
            <a:extLst>
              <a:ext uri="{FF2B5EF4-FFF2-40B4-BE49-F238E27FC236}">
                <a16:creationId xmlns:a16="http://schemas.microsoft.com/office/drawing/2014/main" id="{73ECE667-6873-441D-8F1E-822AA0F046F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38554B4-331A-4AAE-AE21-58243F106378}"/>
              </a:ext>
            </a:extLst>
          </p:cNvPr>
          <p:cNvSpPr>
            <a:spLocks noGrp="1"/>
          </p:cNvSpPr>
          <p:nvPr>
            <p:ph type="sldNum" sz="quarter" idx="12"/>
          </p:nvPr>
        </p:nvSpPr>
        <p:spPr/>
        <p:txBody>
          <a:bodyPr/>
          <a:lstStyle/>
          <a:p>
            <a:fld id="{A5BC3BB1-135C-4674-A8F3-4579B3EAA54A}" type="slidenum">
              <a:rPr lang="en-GB" smtClean="0"/>
              <a:t>‹#›</a:t>
            </a:fld>
            <a:endParaRPr lang="en-GB"/>
          </a:p>
        </p:txBody>
      </p:sp>
    </p:spTree>
    <p:extLst>
      <p:ext uri="{BB962C8B-B14F-4D97-AF65-F5344CB8AC3E}">
        <p14:creationId xmlns:p14="http://schemas.microsoft.com/office/powerpoint/2010/main" val="9714805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B6762-FA25-4074-8278-4A7D3FD37FB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5A36664-43D4-48A2-9B6B-106213310ED8}"/>
              </a:ext>
            </a:extLst>
          </p:cNvPr>
          <p:cNvSpPr>
            <a:spLocks noGrp="1"/>
          </p:cNvSpPr>
          <p:nvPr>
            <p:ph type="dt" sz="half" idx="10"/>
          </p:nvPr>
        </p:nvSpPr>
        <p:spPr/>
        <p:txBody>
          <a:bodyPr/>
          <a:lstStyle/>
          <a:p>
            <a:fld id="{800AC5AC-2DBE-4A47-903C-86D738FF3F38}" type="datetimeFigureOut">
              <a:rPr lang="en-GB" smtClean="0"/>
              <a:t>13/05/2026</a:t>
            </a:fld>
            <a:endParaRPr lang="en-GB"/>
          </a:p>
        </p:txBody>
      </p:sp>
      <p:sp>
        <p:nvSpPr>
          <p:cNvPr id="4" name="Footer Placeholder 3">
            <a:extLst>
              <a:ext uri="{FF2B5EF4-FFF2-40B4-BE49-F238E27FC236}">
                <a16:creationId xmlns:a16="http://schemas.microsoft.com/office/drawing/2014/main" id="{E49B6A9E-8374-49D6-8553-149736CE9B7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AB9411A-77D4-4B4D-B113-D4112CC10444}"/>
              </a:ext>
            </a:extLst>
          </p:cNvPr>
          <p:cNvSpPr>
            <a:spLocks noGrp="1"/>
          </p:cNvSpPr>
          <p:nvPr>
            <p:ph type="sldNum" sz="quarter" idx="12"/>
          </p:nvPr>
        </p:nvSpPr>
        <p:spPr/>
        <p:txBody>
          <a:bodyPr/>
          <a:lstStyle/>
          <a:p>
            <a:fld id="{A5BC3BB1-135C-4674-A8F3-4579B3EAA54A}" type="slidenum">
              <a:rPr lang="en-GB" smtClean="0"/>
              <a:t>‹#›</a:t>
            </a:fld>
            <a:endParaRPr lang="en-GB"/>
          </a:p>
        </p:txBody>
      </p:sp>
    </p:spTree>
    <p:extLst>
      <p:ext uri="{BB962C8B-B14F-4D97-AF65-F5344CB8AC3E}">
        <p14:creationId xmlns:p14="http://schemas.microsoft.com/office/powerpoint/2010/main" val="1786726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29B4B-EEA0-7FA5-EC89-23F02FB3FE25}"/>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D8418357-D16B-BE04-0E1A-0A239081C86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51CA420C-15B7-9DFD-6CDE-E51122DC16B8}"/>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ACFF64A6-A6DA-6C34-ECDD-C68583B14C23}"/>
              </a:ext>
            </a:extLst>
          </p:cNvPr>
          <p:cNvSpPr>
            <a:spLocks noGrp="1"/>
          </p:cNvSpPr>
          <p:nvPr>
            <p:ph type="dt" sz="half" idx="10"/>
          </p:nvPr>
        </p:nvSpPr>
        <p:spPr/>
        <p:txBody>
          <a:bodyPr/>
          <a:lstStyle/>
          <a:p>
            <a:fld id="{1783D698-335A-4B99-BA82-D15D099C0413}" type="datetimeFigureOut">
              <a:rPr lang="en-GB" smtClean="0"/>
              <a:t>13/05/2026</a:t>
            </a:fld>
            <a:endParaRPr lang="en-GB"/>
          </a:p>
        </p:txBody>
      </p:sp>
      <p:sp>
        <p:nvSpPr>
          <p:cNvPr id="6" name="Footer Placeholder 5">
            <a:extLst>
              <a:ext uri="{FF2B5EF4-FFF2-40B4-BE49-F238E27FC236}">
                <a16:creationId xmlns:a16="http://schemas.microsoft.com/office/drawing/2014/main" id="{63F0A7A7-A971-D2B8-F1C3-98599F174AA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FF8F2DA-D08A-559E-0BB6-E4AFD67F8317}"/>
              </a:ext>
            </a:extLst>
          </p:cNvPr>
          <p:cNvSpPr>
            <a:spLocks noGrp="1"/>
          </p:cNvSpPr>
          <p:nvPr>
            <p:ph type="sldNum" sz="quarter" idx="12"/>
          </p:nvPr>
        </p:nvSpPr>
        <p:spPr/>
        <p:txBody>
          <a:bodyPr/>
          <a:lstStyle/>
          <a:p>
            <a:fld id="{661512A8-82EF-49E9-A61C-1D180967A50D}" type="slidenum">
              <a:rPr lang="en-GB" smtClean="0"/>
              <a:t>‹#›</a:t>
            </a:fld>
            <a:endParaRPr lang="en-GB"/>
          </a:p>
        </p:txBody>
      </p:sp>
    </p:spTree>
    <p:extLst>
      <p:ext uri="{BB962C8B-B14F-4D97-AF65-F5344CB8AC3E}">
        <p14:creationId xmlns:p14="http://schemas.microsoft.com/office/powerpoint/2010/main" val="165408998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F032F8-F11D-4EBB-9CC0-A47779860C58}"/>
              </a:ext>
            </a:extLst>
          </p:cNvPr>
          <p:cNvSpPr>
            <a:spLocks noGrp="1"/>
          </p:cNvSpPr>
          <p:nvPr>
            <p:ph type="dt" sz="half" idx="10"/>
          </p:nvPr>
        </p:nvSpPr>
        <p:spPr/>
        <p:txBody>
          <a:bodyPr/>
          <a:lstStyle/>
          <a:p>
            <a:fld id="{800AC5AC-2DBE-4A47-903C-86D738FF3F38}" type="datetimeFigureOut">
              <a:rPr lang="en-GB" smtClean="0"/>
              <a:t>13/05/2026</a:t>
            </a:fld>
            <a:endParaRPr lang="en-GB"/>
          </a:p>
        </p:txBody>
      </p:sp>
      <p:sp>
        <p:nvSpPr>
          <p:cNvPr id="3" name="Footer Placeholder 2">
            <a:extLst>
              <a:ext uri="{FF2B5EF4-FFF2-40B4-BE49-F238E27FC236}">
                <a16:creationId xmlns:a16="http://schemas.microsoft.com/office/drawing/2014/main" id="{DC06902C-6EFC-4468-8CF7-A2D760A27AE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6B62F1E-F2D9-4C3B-90B3-F548114C5F70}"/>
              </a:ext>
            </a:extLst>
          </p:cNvPr>
          <p:cNvSpPr>
            <a:spLocks noGrp="1"/>
          </p:cNvSpPr>
          <p:nvPr>
            <p:ph type="sldNum" sz="quarter" idx="12"/>
          </p:nvPr>
        </p:nvSpPr>
        <p:spPr/>
        <p:txBody>
          <a:bodyPr/>
          <a:lstStyle/>
          <a:p>
            <a:fld id="{A5BC3BB1-135C-4674-A8F3-4579B3EAA54A}" type="slidenum">
              <a:rPr lang="en-GB" smtClean="0"/>
              <a:t>‹#›</a:t>
            </a:fld>
            <a:endParaRPr lang="en-GB"/>
          </a:p>
        </p:txBody>
      </p:sp>
    </p:spTree>
    <p:extLst>
      <p:ext uri="{BB962C8B-B14F-4D97-AF65-F5344CB8AC3E}">
        <p14:creationId xmlns:p14="http://schemas.microsoft.com/office/powerpoint/2010/main" val="290378333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51860-2A41-484C-97FB-FC61154C97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2AA3099-86BE-457A-9770-CED80DCA07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0BE9532-449F-47AB-963E-015BD102AF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8A51FE-5450-42F7-A061-0D4CAEF37CAC}"/>
              </a:ext>
            </a:extLst>
          </p:cNvPr>
          <p:cNvSpPr>
            <a:spLocks noGrp="1"/>
          </p:cNvSpPr>
          <p:nvPr>
            <p:ph type="dt" sz="half" idx="10"/>
          </p:nvPr>
        </p:nvSpPr>
        <p:spPr/>
        <p:txBody>
          <a:bodyPr/>
          <a:lstStyle/>
          <a:p>
            <a:fld id="{800AC5AC-2DBE-4A47-903C-86D738FF3F38}" type="datetimeFigureOut">
              <a:rPr lang="en-GB" smtClean="0"/>
              <a:t>13/05/2026</a:t>
            </a:fld>
            <a:endParaRPr lang="en-GB"/>
          </a:p>
        </p:txBody>
      </p:sp>
      <p:sp>
        <p:nvSpPr>
          <p:cNvPr id="6" name="Footer Placeholder 5">
            <a:extLst>
              <a:ext uri="{FF2B5EF4-FFF2-40B4-BE49-F238E27FC236}">
                <a16:creationId xmlns:a16="http://schemas.microsoft.com/office/drawing/2014/main" id="{B953C782-9BC7-46D0-A210-48A40D959E9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A82951F-A527-46BC-A04C-D15F022ACB52}"/>
              </a:ext>
            </a:extLst>
          </p:cNvPr>
          <p:cNvSpPr>
            <a:spLocks noGrp="1"/>
          </p:cNvSpPr>
          <p:nvPr>
            <p:ph type="sldNum" sz="quarter" idx="12"/>
          </p:nvPr>
        </p:nvSpPr>
        <p:spPr/>
        <p:txBody>
          <a:bodyPr/>
          <a:lstStyle/>
          <a:p>
            <a:fld id="{A5BC3BB1-135C-4674-A8F3-4579B3EAA54A}" type="slidenum">
              <a:rPr lang="en-GB" smtClean="0"/>
              <a:t>‹#›</a:t>
            </a:fld>
            <a:endParaRPr lang="en-GB"/>
          </a:p>
        </p:txBody>
      </p:sp>
    </p:spTree>
    <p:extLst>
      <p:ext uri="{BB962C8B-B14F-4D97-AF65-F5344CB8AC3E}">
        <p14:creationId xmlns:p14="http://schemas.microsoft.com/office/powerpoint/2010/main" val="151270760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DF0AE-3573-42C3-A95C-BC0D4F6865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C371A52-3612-4E7A-A847-B35B3E4DF2F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A2034DA-88E8-4720-A373-C2B804E6AF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587050-A219-49E5-BB7D-0623337D5DCF}"/>
              </a:ext>
            </a:extLst>
          </p:cNvPr>
          <p:cNvSpPr>
            <a:spLocks noGrp="1"/>
          </p:cNvSpPr>
          <p:nvPr>
            <p:ph type="dt" sz="half" idx="10"/>
          </p:nvPr>
        </p:nvSpPr>
        <p:spPr/>
        <p:txBody>
          <a:bodyPr/>
          <a:lstStyle/>
          <a:p>
            <a:fld id="{800AC5AC-2DBE-4A47-903C-86D738FF3F38}" type="datetimeFigureOut">
              <a:rPr lang="en-GB" smtClean="0"/>
              <a:t>13/05/2026</a:t>
            </a:fld>
            <a:endParaRPr lang="en-GB"/>
          </a:p>
        </p:txBody>
      </p:sp>
      <p:sp>
        <p:nvSpPr>
          <p:cNvPr id="6" name="Footer Placeholder 5">
            <a:extLst>
              <a:ext uri="{FF2B5EF4-FFF2-40B4-BE49-F238E27FC236}">
                <a16:creationId xmlns:a16="http://schemas.microsoft.com/office/drawing/2014/main" id="{CC90E9F3-7F7D-4D9B-A9A2-983E5A0C38D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79CC7E9-6616-4EA7-98F9-8ACEDEFFB874}"/>
              </a:ext>
            </a:extLst>
          </p:cNvPr>
          <p:cNvSpPr>
            <a:spLocks noGrp="1"/>
          </p:cNvSpPr>
          <p:nvPr>
            <p:ph type="sldNum" sz="quarter" idx="12"/>
          </p:nvPr>
        </p:nvSpPr>
        <p:spPr/>
        <p:txBody>
          <a:bodyPr/>
          <a:lstStyle/>
          <a:p>
            <a:fld id="{A5BC3BB1-135C-4674-A8F3-4579B3EAA54A}" type="slidenum">
              <a:rPr lang="en-GB" smtClean="0"/>
              <a:t>‹#›</a:t>
            </a:fld>
            <a:endParaRPr lang="en-GB"/>
          </a:p>
        </p:txBody>
      </p:sp>
    </p:spTree>
    <p:extLst>
      <p:ext uri="{BB962C8B-B14F-4D97-AF65-F5344CB8AC3E}">
        <p14:creationId xmlns:p14="http://schemas.microsoft.com/office/powerpoint/2010/main" val="72186068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81531-81A1-4B41-ABB5-6B480B30E9D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47D12CF-B950-4DFE-9537-7932EF84822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9AB9C40-B057-406B-8C8F-B3B7A7DEDD88}"/>
              </a:ext>
            </a:extLst>
          </p:cNvPr>
          <p:cNvSpPr>
            <a:spLocks noGrp="1"/>
          </p:cNvSpPr>
          <p:nvPr>
            <p:ph type="dt" sz="half" idx="10"/>
          </p:nvPr>
        </p:nvSpPr>
        <p:spPr/>
        <p:txBody>
          <a:bodyPr/>
          <a:lstStyle/>
          <a:p>
            <a:fld id="{800AC5AC-2DBE-4A47-903C-86D738FF3F38}" type="datetimeFigureOut">
              <a:rPr lang="en-GB" smtClean="0"/>
              <a:t>13/05/2026</a:t>
            </a:fld>
            <a:endParaRPr lang="en-GB"/>
          </a:p>
        </p:txBody>
      </p:sp>
      <p:sp>
        <p:nvSpPr>
          <p:cNvPr id="5" name="Footer Placeholder 4">
            <a:extLst>
              <a:ext uri="{FF2B5EF4-FFF2-40B4-BE49-F238E27FC236}">
                <a16:creationId xmlns:a16="http://schemas.microsoft.com/office/drawing/2014/main" id="{265C51FE-50E8-4B44-8C3F-A89FE56B218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0B86AF7-4D53-43D8-9465-BA79D768A0E6}"/>
              </a:ext>
            </a:extLst>
          </p:cNvPr>
          <p:cNvSpPr>
            <a:spLocks noGrp="1"/>
          </p:cNvSpPr>
          <p:nvPr>
            <p:ph type="sldNum" sz="quarter" idx="12"/>
          </p:nvPr>
        </p:nvSpPr>
        <p:spPr/>
        <p:txBody>
          <a:bodyPr/>
          <a:lstStyle/>
          <a:p>
            <a:fld id="{A5BC3BB1-135C-4674-A8F3-4579B3EAA54A}" type="slidenum">
              <a:rPr lang="en-GB" smtClean="0"/>
              <a:t>‹#›</a:t>
            </a:fld>
            <a:endParaRPr lang="en-GB"/>
          </a:p>
        </p:txBody>
      </p:sp>
    </p:spTree>
    <p:extLst>
      <p:ext uri="{BB962C8B-B14F-4D97-AF65-F5344CB8AC3E}">
        <p14:creationId xmlns:p14="http://schemas.microsoft.com/office/powerpoint/2010/main" val="224581117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0E0404D-04D5-4022-AE1E-5EDF616F776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E39D815-48A2-4663-B5C1-5A5AD7BC9A7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381E529-64DF-4F75-A5F3-D2A7A10E7845}"/>
              </a:ext>
            </a:extLst>
          </p:cNvPr>
          <p:cNvSpPr>
            <a:spLocks noGrp="1"/>
          </p:cNvSpPr>
          <p:nvPr>
            <p:ph type="dt" sz="half" idx="10"/>
          </p:nvPr>
        </p:nvSpPr>
        <p:spPr/>
        <p:txBody>
          <a:bodyPr/>
          <a:lstStyle/>
          <a:p>
            <a:fld id="{800AC5AC-2DBE-4A47-903C-86D738FF3F38}" type="datetimeFigureOut">
              <a:rPr lang="en-GB" smtClean="0"/>
              <a:t>13/05/2026</a:t>
            </a:fld>
            <a:endParaRPr lang="en-GB"/>
          </a:p>
        </p:txBody>
      </p:sp>
      <p:sp>
        <p:nvSpPr>
          <p:cNvPr id="5" name="Footer Placeholder 4">
            <a:extLst>
              <a:ext uri="{FF2B5EF4-FFF2-40B4-BE49-F238E27FC236}">
                <a16:creationId xmlns:a16="http://schemas.microsoft.com/office/drawing/2014/main" id="{42E910CB-FBC8-43D0-B3E9-7FC7B57CB28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41B45D2-74A5-4932-9D25-C8E877EF3AEF}"/>
              </a:ext>
            </a:extLst>
          </p:cNvPr>
          <p:cNvSpPr>
            <a:spLocks noGrp="1"/>
          </p:cNvSpPr>
          <p:nvPr>
            <p:ph type="sldNum" sz="quarter" idx="12"/>
          </p:nvPr>
        </p:nvSpPr>
        <p:spPr/>
        <p:txBody>
          <a:bodyPr/>
          <a:lstStyle/>
          <a:p>
            <a:fld id="{A5BC3BB1-135C-4674-A8F3-4579B3EAA54A}" type="slidenum">
              <a:rPr lang="en-GB" smtClean="0"/>
              <a:t>‹#›</a:t>
            </a:fld>
            <a:endParaRPr lang="en-GB"/>
          </a:p>
        </p:txBody>
      </p:sp>
    </p:spTree>
    <p:extLst>
      <p:ext uri="{BB962C8B-B14F-4D97-AF65-F5344CB8AC3E}">
        <p14:creationId xmlns:p14="http://schemas.microsoft.com/office/powerpoint/2010/main" val="391167965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22586014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2987070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406708633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9"/>
        <p:cNvGrpSpPr/>
        <p:nvPr/>
      </p:nvGrpSpPr>
      <p:grpSpPr>
        <a:xfrm>
          <a:off x="0" y="0"/>
          <a:ext cx="0" cy="0"/>
          <a:chOff x="0" y="0"/>
          <a:chExt cx="0" cy="0"/>
        </a:xfrm>
      </p:grpSpPr>
      <p:sp>
        <p:nvSpPr>
          <p:cNvPr id="40" name="Google Shape;40;p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2" name="Google Shape;42;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99649775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5"/>
        <p:cNvGrpSpPr/>
        <p:nvPr/>
      </p:nvGrpSpPr>
      <p:grpSpPr>
        <a:xfrm>
          <a:off x="0" y="0"/>
          <a:ext cx="0" cy="0"/>
          <a:chOff x="0" y="0"/>
          <a:chExt cx="0" cy="0"/>
        </a:xfrm>
      </p:grpSpPr>
      <p:sp>
        <p:nvSpPr>
          <p:cNvPr id="46" name="Google Shape;46;p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8" name="Google Shape;48;p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0" name="Google Shape;50;p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4587999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C6503-340E-EAE5-1E47-6A195D7DC879}"/>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BA01EB65-4375-A8A3-5FF2-95504944A60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664C9C4-D3C6-373B-DCFE-277ED6E634C9}"/>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445C14BC-E46A-663D-83EE-178690D624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FE5E5969-BA10-DF03-F59E-89EF1B583BEE}"/>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D6FEAA51-8FC0-28CB-7FF3-9F059A38C52F}"/>
              </a:ext>
            </a:extLst>
          </p:cNvPr>
          <p:cNvSpPr>
            <a:spLocks noGrp="1"/>
          </p:cNvSpPr>
          <p:nvPr>
            <p:ph type="dt" sz="half" idx="10"/>
          </p:nvPr>
        </p:nvSpPr>
        <p:spPr/>
        <p:txBody>
          <a:bodyPr/>
          <a:lstStyle/>
          <a:p>
            <a:fld id="{1783D698-335A-4B99-BA82-D15D099C0413}" type="datetimeFigureOut">
              <a:rPr lang="en-GB" smtClean="0"/>
              <a:t>13/05/2026</a:t>
            </a:fld>
            <a:endParaRPr lang="en-GB"/>
          </a:p>
        </p:txBody>
      </p:sp>
      <p:sp>
        <p:nvSpPr>
          <p:cNvPr id="8" name="Footer Placeholder 7">
            <a:extLst>
              <a:ext uri="{FF2B5EF4-FFF2-40B4-BE49-F238E27FC236}">
                <a16:creationId xmlns:a16="http://schemas.microsoft.com/office/drawing/2014/main" id="{023E6507-E941-383B-00F1-F3808906829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7861D81-7767-13FB-E43E-1DA2C3E0C8B6}"/>
              </a:ext>
            </a:extLst>
          </p:cNvPr>
          <p:cNvSpPr>
            <a:spLocks noGrp="1"/>
          </p:cNvSpPr>
          <p:nvPr>
            <p:ph type="sldNum" sz="quarter" idx="12"/>
          </p:nvPr>
        </p:nvSpPr>
        <p:spPr/>
        <p:txBody>
          <a:bodyPr/>
          <a:lstStyle/>
          <a:p>
            <a:fld id="{661512A8-82EF-49E9-A61C-1D180967A50D}" type="slidenum">
              <a:rPr lang="en-GB" smtClean="0"/>
              <a:t>‹#›</a:t>
            </a:fld>
            <a:endParaRPr lang="en-GB"/>
          </a:p>
        </p:txBody>
      </p:sp>
    </p:spTree>
    <p:extLst>
      <p:ext uri="{BB962C8B-B14F-4D97-AF65-F5344CB8AC3E}">
        <p14:creationId xmlns:p14="http://schemas.microsoft.com/office/powerpoint/2010/main" val="400031284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43330853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5183188" y="987425"/>
            <a:ext cx="6172200" cy="4873625"/>
          </a:xfrm>
          <a:prstGeom prst="rect">
            <a:avLst/>
          </a:prstGeom>
          <a:noFill/>
          <a:ln>
            <a:noFill/>
          </a:ln>
        </p:spPr>
      </p:sp>
      <p:sp>
        <p:nvSpPr>
          <p:cNvPr id="64" name="Google Shape;64;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5370950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67005864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61502195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9262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F63C5-EC73-E1EB-2835-7301D4264C75}"/>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68215B61-D3B2-A315-14DA-6041A83990E5}"/>
              </a:ext>
            </a:extLst>
          </p:cNvPr>
          <p:cNvSpPr>
            <a:spLocks noGrp="1"/>
          </p:cNvSpPr>
          <p:nvPr>
            <p:ph type="dt" sz="half" idx="10"/>
          </p:nvPr>
        </p:nvSpPr>
        <p:spPr/>
        <p:txBody>
          <a:bodyPr/>
          <a:lstStyle/>
          <a:p>
            <a:fld id="{1783D698-335A-4B99-BA82-D15D099C0413}" type="datetimeFigureOut">
              <a:rPr lang="en-GB" smtClean="0"/>
              <a:t>13/05/2026</a:t>
            </a:fld>
            <a:endParaRPr lang="en-GB"/>
          </a:p>
        </p:txBody>
      </p:sp>
      <p:sp>
        <p:nvSpPr>
          <p:cNvPr id="4" name="Footer Placeholder 3">
            <a:extLst>
              <a:ext uri="{FF2B5EF4-FFF2-40B4-BE49-F238E27FC236}">
                <a16:creationId xmlns:a16="http://schemas.microsoft.com/office/drawing/2014/main" id="{4AA734A4-54A5-CDE9-1188-8B2EE527373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47630B5-D7A3-C587-8E4E-56696D432E18}"/>
              </a:ext>
            </a:extLst>
          </p:cNvPr>
          <p:cNvSpPr>
            <a:spLocks noGrp="1"/>
          </p:cNvSpPr>
          <p:nvPr>
            <p:ph type="sldNum" sz="quarter" idx="12"/>
          </p:nvPr>
        </p:nvSpPr>
        <p:spPr/>
        <p:txBody>
          <a:bodyPr/>
          <a:lstStyle/>
          <a:p>
            <a:fld id="{661512A8-82EF-49E9-A61C-1D180967A50D}" type="slidenum">
              <a:rPr lang="en-GB" smtClean="0"/>
              <a:t>‹#›</a:t>
            </a:fld>
            <a:endParaRPr lang="en-GB"/>
          </a:p>
        </p:txBody>
      </p:sp>
    </p:spTree>
    <p:extLst>
      <p:ext uri="{BB962C8B-B14F-4D97-AF65-F5344CB8AC3E}">
        <p14:creationId xmlns:p14="http://schemas.microsoft.com/office/powerpoint/2010/main" val="3233122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5072CD5-B612-B317-1532-4909222A5346}"/>
              </a:ext>
            </a:extLst>
          </p:cNvPr>
          <p:cNvSpPr>
            <a:spLocks noGrp="1"/>
          </p:cNvSpPr>
          <p:nvPr>
            <p:ph type="dt" sz="half" idx="10"/>
          </p:nvPr>
        </p:nvSpPr>
        <p:spPr/>
        <p:txBody>
          <a:bodyPr/>
          <a:lstStyle/>
          <a:p>
            <a:fld id="{1783D698-335A-4B99-BA82-D15D099C0413}" type="datetimeFigureOut">
              <a:rPr lang="en-GB" smtClean="0"/>
              <a:t>13/05/2026</a:t>
            </a:fld>
            <a:endParaRPr lang="en-GB"/>
          </a:p>
        </p:txBody>
      </p:sp>
      <p:sp>
        <p:nvSpPr>
          <p:cNvPr id="3" name="Footer Placeholder 2">
            <a:extLst>
              <a:ext uri="{FF2B5EF4-FFF2-40B4-BE49-F238E27FC236}">
                <a16:creationId xmlns:a16="http://schemas.microsoft.com/office/drawing/2014/main" id="{35A81598-D997-398F-1D2B-BBB5073B2D1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AE654C4-FDDF-FC32-B79B-7C46FE406147}"/>
              </a:ext>
            </a:extLst>
          </p:cNvPr>
          <p:cNvSpPr>
            <a:spLocks noGrp="1"/>
          </p:cNvSpPr>
          <p:nvPr>
            <p:ph type="sldNum" sz="quarter" idx="12"/>
          </p:nvPr>
        </p:nvSpPr>
        <p:spPr/>
        <p:txBody>
          <a:bodyPr/>
          <a:lstStyle/>
          <a:p>
            <a:fld id="{661512A8-82EF-49E9-A61C-1D180967A50D}" type="slidenum">
              <a:rPr lang="en-GB" smtClean="0"/>
              <a:t>‹#›</a:t>
            </a:fld>
            <a:endParaRPr lang="en-GB"/>
          </a:p>
        </p:txBody>
      </p:sp>
    </p:spTree>
    <p:extLst>
      <p:ext uri="{BB962C8B-B14F-4D97-AF65-F5344CB8AC3E}">
        <p14:creationId xmlns:p14="http://schemas.microsoft.com/office/powerpoint/2010/main" val="4062260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86AD5-8C0F-2FF7-1E37-E7E9BBA1041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9BC9A6BB-35F1-D508-9AC6-F9E2425312C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C236D3BD-B38D-358E-C311-8F434A22DF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FEC3E9F-96A9-CA7F-0020-0DBA1DB85624}"/>
              </a:ext>
            </a:extLst>
          </p:cNvPr>
          <p:cNvSpPr>
            <a:spLocks noGrp="1"/>
          </p:cNvSpPr>
          <p:nvPr>
            <p:ph type="dt" sz="half" idx="10"/>
          </p:nvPr>
        </p:nvSpPr>
        <p:spPr/>
        <p:txBody>
          <a:bodyPr/>
          <a:lstStyle/>
          <a:p>
            <a:fld id="{1783D698-335A-4B99-BA82-D15D099C0413}" type="datetimeFigureOut">
              <a:rPr lang="en-GB" smtClean="0"/>
              <a:t>13/05/2026</a:t>
            </a:fld>
            <a:endParaRPr lang="en-GB"/>
          </a:p>
        </p:txBody>
      </p:sp>
      <p:sp>
        <p:nvSpPr>
          <p:cNvPr id="6" name="Footer Placeholder 5">
            <a:extLst>
              <a:ext uri="{FF2B5EF4-FFF2-40B4-BE49-F238E27FC236}">
                <a16:creationId xmlns:a16="http://schemas.microsoft.com/office/drawing/2014/main" id="{5B87FA63-E15A-CD58-270C-604AD01619B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F1E5E81-0431-BFC4-64DC-09E66F18757F}"/>
              </a:ext>
            </a:extLst>
          </p:cNvPr>
          <p:cNvSpPr>
            <a:spLocks noGrp="1"/>
          </p:cNvSpPr>
          <p:nvPr>
            <p:ph type="sldNum" sz="quarter" idx="12"/>
          </p:nvPr>
        </p:nvSpPr>
        <p:spPr/>
        <p:txBody>
          <a:bodyPr/>
          <a:lstStyle/>
          <a:p>
            <a:fld id="{661512A8-82EF-49E9-A61C-1D180967A50D}" type="slidenum">
              <a:rPr lang="en-GB" smtClean="0"/>
              <a:t>‹#›</a:t>
            </a:fld>
            <a:endParaRPr lang="en-GB"/>
          </a:p>
        </p:txBody>
      </p:sp>
    </p:spTree>
    <p:extLst>
      <p:ext uri="{BB962C8B-B14F-4D97-AF65-F5344CB8AC3E}">
        <p14:creationId xmlns:p14="http://schemas.microsoft.com/office/powerpoint/2010/main" val="14412074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A1A83-ED10-4548-70F6-B6D94D4B71F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DC6F63C0-C036-990F-C146-D4DDFDD733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15BF68D-623D-5F20-4229-2789A3F22C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3349AA1-52C5-CA57-9F72-DCF810055FC0}"/>
              </a:ext>
            </a:extLst>
          </p:cNvPr>
          <p:cNvSpPr>
            <a:spLocks noGrp="1"/>
          </p:cNvSpPr>
          <p:nvPr>
            <p:ph type="dt" sz="half" idx="10"/>
          </p:nvPr>
        </p:nvSpPr>
        <p:spPr/>
        <p:txBody>
          <a:bodyPr/>
          <a:lstStyle/>
          <a:p>
            <a:fld id="{1783D698-335A-4B99-BA82-D15D099C0413}" type="datetimeFigureOut">
              <a:rPr lang="en-GB" smtClean="0"/>
              <a:t>13/05/2026</a:t>
            </a:fld>
            <a:endParaRPr lang="en-GB"/>
          </a:p>
        </p:txBody>
      </p:sp>
      <p:sp>
        <p:nvSpPr>
          <p:cNvPr id="6" name="Footer Placeholder 5">
            <a:extLst>
              <a:ext uri="{FF2B5EF4-FFF2-40B4-BE49-F238E27FC236}">
                <a16:creationId xmlns:a16="http://schemas.microsoft.com/office/drawing/2014/main" id="{406CE42C-A220-FC8E-A4A8-A56DCE02198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CCCD4EE-5D40-F5FA-9566-F302CC5355EB}"/>
              </a:ext>
            </a:extLst>
          </p:cNvPr>
          <p:cNvSpPr>
            <a:spLocks noGrp="1"/>
          </p:cNvSpPr>
          <p:nvPr>
            <p:ph type="sldNum" sz="quarter" idx="12"/>
          </p:nvPr>
        </p:nvSpPr>
        <p:spPr/>
        <p:txBody>
          <a:bodyPr/>
          <a:lstStyle/>
          <a:p>
            <a:fld id="{661512A8-82EF-49E9-A61C-1D180967A50D}" type="slidenum">
              <a:rPr lang="en-GB" smtClean="0"/>
              <a:t>‹#›</a:t>
            </a:fld>
            <a:endParaRPr lang="en-GB"/>
          </a:p>
        </p:txBody>
      </p:sp>
    </p:spTree>
    <p:extLst>
      <p:ext uri="{BB962C8B-B14F-4D97-AF65-F5344CB8AC3E}">
        <p14:creationId xmlns:p14="http://schemas.microsoft.com/office/powerpoint/2010/main" val="1926290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theme" Target="../theme/theme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2AA08B-C186-F154-0027-0C9347EF9A1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50EB9617-658E-A533-C514-1823DA1818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405EF702-81BD-3A17-8D1B-7C3A433CAE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83D698-335A-4B99-BA82-D15D099C0413}" type="datetimeFigureOut">
              <a:rPr lang="en-GB" smtClean="0"/>
              <a:t>13/05/2026</a:t>
            </a:fld>
            <a:endParaRPr lang="en-GB"/>
          </a:p>
        </p:txBody>
      </p:sp>
      <p:sp>
        <p:nvSpPr>
          <p:cNvPr id="5" name="Footer Placeholder 4">
            <a:extLst>
              <a:ext uri="{FF2B5EF4-FFF2-40B4-BE49-F238E27FC236}">
                <a16:creationId xmlns:a16="http://schemas.microsoft.com/office/drawing/2014/main" id="{B00173AB-AB51-4D62-81E4-F3489E2694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91B42E5-B13B-AB86-1201-67AA9E808A4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1512A8-82EF-49E9-A61C-1D180967A50D}" type="slidenum">
              <a:rPr lang="en-GB" smtClean="0"/>
              <a:t>‹#›</a:t>
            </a:fld>
            <a:endParaRPr lang="en-GB"/>
          </a:p>
        </p:txBody>
      </p:sp>
      <p:sp>
        <p:nvSpPr>
          <p:cNvPr id="9" name="TextBox 8">
            <a:extLst>
              <a:ext uri="{FF2B5EF4-FFF2-40B4-BE49-F238E27FC236}">
                <a16:creationId xmlns:a16="http://schemas.microsoft.com/office/drawing/2014/main" id="{E2152214-EF44-5BE8-6FD3-0847F5A3BA7C}"/>
              </a:ext>
            </a:extLst>
          </p:cNvPr>
          <p:cNvSpPr txBox="1"/>
          <p:nvPr userDrawn="1">
            <p:extLst>
              <p:ext uri="{1162E1C5-73C7-4A58-AE30-91384D911F3F}">
                <p184:classification xmlns:p184="http://schemas.microsoft.com/office/powerpoint/2018/4/main" val="hdr"/>
              </p:ext>
            </p:extLst>
          </p:nvPr>
        </p:nvSpPr>
        <p:spPr>
          <a:xfrm>
            <a:off x="5469700" y="63500"/>
            <a:ext cx="1281112" cy="167640"/>
          </a:xfrm>
          <a:prstGeom prst="rect">
            <a:avLst/>
          </a:prstGeom>
        </p:spPr>
        <p:txBody>
          <a:bodyPr horzOverflow="overflow" lIns="0" tIns="0" rIns="0" bIns="0">
            <a:spAutoFit/>
          </a:bodyPr>
          <a:lstStyle/>
          <a:p>
            <a:pPr algn="l"/>
            <a:r>
              <a:rPr lang="en-GB" sz="1100">
                <a:solidFill>
                  <a:srgbClr val="000000">
                    <a:alpha val="50000"/>
                  </a:srgbClr>
                </a:solidFill>
                <a:latin typeface="Aptos" panose="020B0004020202020204" pitchFamily="34" charset="0"/>
              </a:rPr>
              <a:t>OFFICIAL-SENSITIVE</a:t>
            </a:r>
          </a:p>
        </p:txBody>
      </p:sp>
      <p:sp>
        <p:nvSpPr>
          <p:cNvPr id="10" name="TextBox 9">
            <a:extLst>
              <a:ext uri="{FF2B5EF4-FFF2-40B4-BE49-F238E27FC236}">
                <a16:creationId xmlns:a16="http://schemas.microsoft.com/office/drawing/2014/main" id="{A9710874-DFCB-50D0-E40F-33261726AF71}"/>
              </a:ext>
            </a:extLst>
          </p:cNvPr>
          <p:cNvSpPr txBox="1"/>
          <p:nvPr userDrawn="1">
            <p:extLst>
              <p:ext uri="{1162E1C5-73C7-4A58-AE30-91384D911F3F}">
                <p184:classification xmlns:p184="http://schemas.microsoft.com/office/powerpoint/2018/4/main" val="ftr"/>
              </p:ext>
            </p:extLst>
          </p:nvPr>
        </p:nvSpPr>
        <p:spPr>
          <a:xfrm>
            <a:off x="5469700" y="6626860"/>
            <a:ext cx="1281112" cy="167640"/>
          </a:xfrm>
          <a:prstGeom prst="rect">
            <a:avLst/>
          </a:prstGeom>
        </p:spPr>
        <p:txBody>
          <a:bodyPr horzOverflow="overflow" lIns="0" tIns="0" rIns="0" bIns="0">
            <a:spAutoFit/>
          </a:bodyPr>
          <a:lstStyle/>
          <a:p>
            <a:pPr algn="l"/>
            <a:r>
              <a:rPr lang="en-GB" sz="1100">
                <a:solidFill>
                  <a:srgbClr val="000000">
                    <a:alpha val="50000"/>
                  </a:srgbClr>
                </a:solidFill>
                <a:latin typeface="Aptos" panose="020B0004020202020204" pitchFamily="34" charset="0"/>
              </a:rPr>
              <a:t>OFFICIAL-SENSITIVE</a:t>
            </a:r>
          </a:p>
        </p:txBody>
      </p:sp>
    </p:spTree>
    <p:extLst>
      <p:ext uri="{BB962C8B-B14F-4D97-AF65-F5344CB8AC3E}">
        <p14:creationId xmlns:p14="http://schemas.microsoft.com/office/powerpoint/2010/main" val="26590082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5/13/2026</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
        <p:nvSpPr>
          <p:cNvPr id="9" name="TextBox 8">
            <a:extLst>
              <a:ext uri="{FF2B5EF4-FFF2-40B4-BE49-F238E27FC236}">
                <a16:creationId xmlns:a16="http://schemas.microsoft.com/office/drawing/2014/main" id="{66A8F6F8-FB63-68B9-BE13-96BDF82864A3}"/>
              </a:ext>
            </a:extLst>
          </p:cNvPr>
          <p:cNvSpPr txBox="1"/>
          <p:nvPr userDrawn="1">
            <p:extLst>
              <p:ext uri="{1162E1C5-73C7-4A58-AE30-91384D911F3F}">
                <p184:classification xmlns:p184="http://schemas.microsoft.com/office/powerpoint/2018/4/main" val="hdr"/>
              </p:ext>
            </p:extLst>
          </p:nvPr>
        </p:nvSpPr>
        <p:spPr>
          <a:xfrm>
            <a:off x="5469700" y="63500"/>
            <a:ext cx="1281112" cy="167640"/>
          </a:xfrm>
          <a:prstGeom prst="rect">
            <a:avLst/>
          </a:prstGeom>
        </p:spPr>
        <p:txBody>
          <a:bodyPr horzOverflow="overflow" lIns="0" tIns="0" rIns="0" bIns="0">
            <a:spAutoFit/>
          </a:bodyPr>
          <a:lstStyle/>
          <a:p>
            <a:pPr algn="l"/>
            <a:r>
              <a:rPr lang="en-GB" sz="1100">
                <a:solidFill>
                  <a:srgbClr val="000000">
                    <a:alpha val="50000"/>
                  </a:srgbClr>
                </a:solidFill>
                <a:latin typeface="Aptos" panose="020B0004020202020204" pitchFamily="34" charset="0"/>
              </a:rPr>
              <a:t>OFFICIAL-SENSITIVE</a:t>
            </a:r>
          </a:p>
        </p:txBody>
      </p:sp>
      <p:sp>
        <p:nvSpPr>
          <p:cNvPr id="10" name="TextBox 9">
            <a:extLst>
              <a:ext uri="{FF2B5EF4-FFF2-40B4-BE49-F238E27FC236}">
                <a16:creationId xmlns:a16="http://schemas.microsoft.com/office/drawing/2014/main" id="{19844935-13A7-3088-7382-7E089E625CFD}"/>
              </a:ext>
            </a:extLst>
          </p:cNvPr>
          <p:cNvSpPr txBox="1"/>
          <p:nvPr userDrawn="1">
            <p:extLst>
              <p:ext uri="{1162E1C5-73C7-4A58-AE30-91384D911F3F}">
                <p184:classification xmlns:p184="http://schemas.microsoft.com/office/powerpoint/2018/4/main" val="ftr"/>
              </p:ext>
            </p:extLst>
          </p:nvPr>
        </p:nvSpPr>
        <p:spPr>
          <a:xfrm>
            <a:off x="5469700" y="6626860"/>
            <a:ext cx="1281112" cy="167640"/>
          </a:xfrm>
          <a:prstGeom prst="rect">
            <a:avLst/>
          </a:prstGeom>
        </p:spPr>
        <p:txBody>
          <a:bodyPr horzOverflow="overflow" lIns="0" tIns="0" rIns="0" bIns="0">
            <a:spAutoFit/>
          </a:bodyPr>
          <a:lstStyle/>
          <a:p>
            <a:pPr algn="l"/>
            <a:r>
              <a:rPr lang="en-GB" sz="1100">
                <a:solidFill>
                  <a:srgbClr val="000000">
                    <a:alpha val="50000"/>
                  </a:srgbClr>
                </a:solidFill>
                <a:latin typeface="Aptos" panose="020B0004020202020204" pitchFamily="34" charset="0"/>
              </a:rPr>
              <a:t>OFFICIAL-SENSITIVE</a:t>
            </a:r>
          </a:p>
        </p:txBody>
      </p:sp>
    </p:spTree>
    <p:extLst>
      <p:ext uri="{BB962C8B-B14F-4D97-AF65-F5344CB8AC3E}">
        <p14:creationId xmlns:p14="http://schemas.microsoft.com/office/powerpoint/2010/main" val="116946306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26A2F7D-FF53-E198-532C-D44B9AE6AA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5EF345E8-249D-1CBF-3367-0DA3920203E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0BDA6B3A-952D-257A-8F98-C7E1889EF65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4F603AC-DDF2-4849-A735-3D699FFBCFD2}" type="datetimeFigureOut">
              <a:rPr lang="en-GB" smtClean="0"/>
              <a:t>13/05/2026</a:t>
            </a:fld>
            <a:endParaRPr lang="en-GB"/>
          </a:p>
        </p:txBody>
      </p:sp>
      <p:sp>
        <p:nvSpPr>
          <p:cNvPr id="5" name="Footer Placeholder 4">
            <a:extLst>
              <a:ext uri="{FF2B5EF4-FFF2-40B4-BE49-F238E27FC236}">
                <a16:creationId xmlns:a16="http://schemas.microsoft.com/office/drawing/2014/main" id="{0A59F6F6-F4C4-85C2-10D1-AF41B3DA37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48F32BC0-1063-4824-1169-421B07E8C1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B9A16D7-701E-4679-8831-CBA9F04DA009}" type="slidenum">
              <a:rPr lang="en-GB" smtClean="0"/>
              <a:t>‹#›</a:t>
            </a:fld>
            <a:endParaRPr lang="en-GB"/>
          </a:p>
        </p:txBody>
      </p:sp>
      <p:sp>
        <p:nvSpPr>
          <p:cNvPr id="9" name="TextBox 8">
            <a:extLst>
              <a:ext uri="{FF2B5EF4-FFF2-40B4-BE49-F238E27FC236}">
                <a16:creationId xmlns:a16="http://schemas.microsoft.com/office/drawing/2014/main" id="{9C7BCE08-F541-9333-8E15-57F163E2BF23}"/>
              </a:ext>
            </a:extLst>
          </p:cNvPr>
          <p:cNvSpPr txBox="1"/>
          <p:nvPr userDrawn="1">
            <p:extLst>
              <p:ext uri="{1162E1C5-73C7-4A58-AE30-91384D911F3F}">
                <p184:classification xmlns:p184="http://schemas.microsoft.com/office/powerpoint/2018/4/main" val="hdr"/>
              </p:ext>
            </p:extLst>
          </p:nvPr>
        </p:nvSpPr>
        <p:spPr>
          <a:xfrm>
            <a:off x="5469700" y="63500"/>
            <a:ext cx="1281112" cy="167640"/>
          </a:xfrm>
          <a:prstGeom prst="rect">
            <a:avLst/>
          </a:prstGeom>
        </p:spPr>
        <p:txBody>
          <a:bodyPr horzOverflow="overflow" lIns="0" tIns="0" rIns="0" bIns="0">
            <a:spAutoFit/>
          </a:bodyPr>
          <a:lstStyle/>
          <a:p>
            <a:pPr algn="l"/>
            <a:r>
              <a:rPr lang="en-GB" sz="1100">
                <a:solidFill>
                  <a:srgbClr val="000000">
                    <a:alpha val="50000"/>
                  </a:srgbClr>
                </a:solidFill>
                <a:latin typeface="Aptos" panose="020B0004020202020204" pitchFamily="34" charset="0"/>
              </a:rPr>
              <a:t>OFFICIAL-SENSITIVE</a:t>
            </a:r>
          </a:p>
        </p:txBody>
      </p:sp>
      <p:sp>
        <p:nvSpPr>
          <p:cNvPr id="10" name="TextBox 9">
            <a:extLst>
              <a:ext uri="{FF2B5EF4-FFF2-40B4-BE49-F238E27FC236}">
                <a16:creationId xmlns:a16="http://schemas.microsoft.com/office/drawing/2014/main" id="{7B1094F5-2CD3-10F1-78AC-14BF1C223EF3}"/>
              </a:ext>
            </a:extLst>
          </p:cNvPr>
          <p:cNvSpPr txBox="1"/>
          <p:nvPr userDrawn="1">
            <p:extLst>
              <p:ext uri="{1162E1C5-73C7-4A58-AE30-91384D911F3F}">
                <p184:classification xmlns:p184="http://schemas.microsoft.com/office/powerpoint/2018/4/main" val="ftr"/>
              </p:ext>
            </p:extLst>
          </p:nvPr>
        </p:nvSpPr>
        <p:spPr>
          <a:xfrm>
            <a:off x="5469700" y="6626860"/>
            <a:ext cx="1281112" cy="167640"/>
          </a:xfrm>
          <a:prstGeom prst="rect">
            <a:avLst/>
          </a:prstGeom>
        </p:spPr>
        <p:txBody>
          <a:bodyPr horzOverflow="overflow" lIns="0" tIns="0" rIns="0" bIns="0">
            <a:spAutoFit/>
          </a:bodyPr>
          <a:lstStyle/>
          <a:p>
            <a:pPr algn="l"/>
            <a:r>
              <a:rPr lang="en-GB" sz="1100">
                <a:solidFill>
                  <a:srgbClr val="000000">
                    <a:alpha val="50000"/>
                  </a:srgbClr>
                </a:solidFill>
                <a:latin typeface="Aptos" panose="020B0004020202020204" pitchFamily="34" charset="0"/>
              </a:rPr>
              <a:t>OFFICIAL-SENSITIVE</a:t>
            </a:r>
          </a:p>
        </p:txBody>
      </p:sp>
    </p:spTree>
    <p:extLst>
      <p:ext uri="{BB962C8B-B14F-4D97-AF65-F5344CB8AC3E}">
        <p14:creationId xmlns:p14="http://schemas.microsoft.com/office/powerpoint/2010/main" val="193227849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D5CD09-BB54-476A-84FA-55731B9657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DBD0467-1D87-4B7A-BDAC-BEF41A4B85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389AB22-96FE-4B7D-90A5-9F09E50D5D1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0AC5AC-2DBE-4A47-903C-86D738FF3F38}" type="datetimeFigureOut">
              <a:rPr lang="en-GB" smtClean="0"/>
              <a:t>13/05/2026</a:t>
            </a:fld>
            <a:endParaRPr lang="en-GB"/>
          </a:p>
        </p:txBody>
      </p:sp>
      <p:sp>
        <p:nvSpPr>
          <p:cNvPr id="5" name="Footer Placeholder 4">
            <a:extLst>
              <a:ext uri="{FF2B5EF4-FFF2-40B4-BE49-F238E27FC236}">
                <a16:creationId xmlns:a16="http://schemas.microsoft.com/office/drawing/2014/main" id="{50661185-F992-4451-9A5D-0A0FCAF8045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96C7BD1-AE60-4087-8595-362CCBCCC2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BC3BB1-135C-4674-A8F3-4579B3EAA54A}" type="slidenum">
              <a:rPr lang="en-GB" smtClean="0"/>
              <a:t>‹#›</a:t>
            </a:fld>
            <a:endParaRPr lang="en-GB"/>
          </a:p>
        </p:txBody>
      </p:sp>
      <p:sp>
        <p:nvSpPr>
          <p:cNvPr id="9" name="TextBox 8">
            <a:extLst>
              <a:ext uri="{FF2B5EF4-FFF2-40B4-BE49-F238E27FC236}">
                <a16:creationId xmlns:a16="http://schemas.microsoft.com/office/drawing/2014/main" id="{B4C86EBA-FA0F-2ADF-19E2-130B61F25ED4}"/>
              </a:ext>
            </a:extLst>
          </p:cNvPr>
          <p:cNvSpPr txBox="1"/>
          <p:nvPr userDrawn="1">
            <p:extLst>
              <p:ext uri="{1162E1C5-73C7-4A58-AE30-91384D911F3F}">
                <p184:classification xmlns:p184="http://schemas.microsoft.com/office/powerpoint/2018/4/main" val="hdr"/>
              </p:ext>
            </p:extLst>
          </p:nvPr>
        </p:nvSpPr>
        <p:spPr>
          <a:xfrm>
            <a:off x="5469700" y="63500"/>
            <a:ext cx="1281112" cy="167640"/>
          </a:xfrm>
          <a:prstGeom prst="rect">
            <a:avLst/>
          </a:prstGeom>
        </p:spPr>
        <p:txBody>
          <a:bodyPr horzOverflow="overflow" lIns="0" tIns="0" rIns="0" bIns="0">
            <a:spAutoFit/>
          </a:bodyPr>
          <a:lstStyle/>
          <a:p>
            <a:pPr algn="l"/>
            <a:r>
              <a:rPr lang="en-GB" sz="1100">
                <a:solidFill>
                  <a:srgbClr val="000000">
                    <a:alpha val="50000"/>
                  </a:srgbClr>
                </a:solidFill>
                <a:latin typeface="Aptos" panose="020B0004020202020204" pitchFamily="34" charset="0"/>
              </a:rPr>
              <a:t>OFFICIAL-SENSITIVE</a:t>
            </a:r>
          </a:p>
        </p:txBody>
      </p:sp>
      <p:sp>
        <p:nvSpPr>
          <p:cNvPr id="10" name="TextBox 9">
            <a:extLst>
              <a:ext uri="{FF2B5EF4-FFF2-40B4-BE49-F238E27FC236}">
                <a16:creationId xmlns:a16="http://schemas.microsoft.com/office/drawing/2014/main" id="{33FDE3E2-4C8E-77BB-9F78-A5F04C08AB31}"/>
              </a:ext>
            </a:extLst>
          </p:cNvPr>
          <p:cNvSpPr txBox="1"/>
          <p:nvPr userDrawn="1">
            <p:extLst>
              <p:ext uri="{1162E1C5-73C7-4A58-AE30-91384D911F3F}">
                <p184:classification xmlns:p184="http://schemas.microsoft.com/office/powerpoint/2018/4/main" val="ftr"/>
              </p:ext>
            </p:extLst>
          </p:nvPr>
        </p:nvSpPr>
        <p:spPr>
          <a:xfrm>
            <a:off x="5469700" y="6626860"/>
            <a:ext cx="1281112" cy="167640"/>
          </a:xfrm>
          <a:prstGeom prst="rect">
            <a:avLst/>
          </a:prstGeom>
        </p:spPr>
        <p:txBody>
          <a:bodyPr horzOverflow="overflow" lIns="0" tIns="0" rIns="0" bIns="0">
            <a:spAutoFit/>
          </a:bodyPr>
          <a:lstStyle/>
          <a:p>
            <a:pPr algn="l"/>
            <a:r>
              <a:rPr lang="en-GB" sz="1100">
                <a:solidFill>
                  <a:srgbClr val="000000">
                    <a:alpha val="50000"/>
                  </a:srgbClr>
                </a:solidFill>
                <a:latin typeface="Aptos" panose="020B0004020202020204" pitchFamily="34" charset="0"/>
              </a:rPr>
              <a:t>OFFICIAL-SENSITIVE</a:t>
            </a:r>
          </a:p>
        </p:txBody>
      </p:sp>
    </p:spTree>
    <p:extLst>
      <p:ext uri="{BB962C8B-B14F-4D97-AF65-F5344CB8AC3E}">
        <p14:creationId xmlns:p14="http://schemas.microsoft.com/office/powerpoint/2010/main" val="342904361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
        <p:nvSpPr>
          <p:cNvPr id="4" name="TextBox 3">
            <a:extLst>
              <a:ext uri="{FF2B5EF4-FFF2-40B4-BE49-F238E27FC236}">
                <a16:creationId xmlns:a16="http://schemas.microsoft.com/office/drawing/2014/main" id="{45E5290E-4510-69D1-0FCF-1D22591438A6}"/>
              </a:ext>
            </a:extLst>
          </p:cNvPr>
          <p:cNvSpPr txBox="1"/>
          <p:nvPr userDrawn="1">
            <p:extLst>
              <p:ext uri="{1162E1C5-73C7-4A58-AE30-91384D911F3F}">
                <p184:classification xmlns:p184="http://schemas.microsoft.com/office/powerpoint/2018/4/main" val="hdr"/>
              </p:ext>
            </p:extLst>
          </p:nvPr>
        </p:nvSpPr>
        <p:spPr>
          <a:xfrm>
            <a:off x="5811012" y="63500"/>
            <a:ext cx="598488" cy="167640"/>
          </a:xfrm>
          <a:prstGeom prst="rect">
            <a:avLst/>
          </a:prstGeom>
        </p:spPr>
        <p:txBody>
          <a:bodyPr horzOverflow="overflow" lIns="0" tIns="0" rIns="0" bIns="0">
            <a:spAutoFit/>
          </a:bodyPr>
          <a:lstStyle/>
          <a:p>
            <a:pPr algn="l"/>
            <a:r>
              <a:rPr lang="en-GB" sz="1100">
                <a:solidFill>
                  <a:srgbClr val="000000">
                    <a:alpha val="50000"/>
                  </a:srgbClr>
                </a:solidFill>
                <a:latin typeface="Aptos" panose="020B0004020202020204" pitchFamily="34" charset="0"/>
              </a:rPr>
              <a:t>OFFICIAL</a:t>
            </a:r>
          </a:p>
        </p:txBody>
      </p:sp>
      <p:sp>
        <p:nvSpPr>
          <p:cNvPr id="5" name="TextBox 4">
            <a:extLst>
              <a:ext uri="{FF2B5EF4-FFF2-40B4-BE49-F238E27FC236}">
                <a16:creationId xmlns:a16="http://schemas.microsoft.com/office/drawing/2014/main" id="{2B0C746B-A277-D808-8672-946338C10940}"/>
              </a:ext>
            </a:extLst>
          </p:cNvPr>
          <p:cNvSpPr txBox="1"/>
          <p:nvPr userDrawn="1">
            <p:extLst>
              <p:ext uri="{1162E1C5-73C7-4A58-AE30-91384D911F3F}">
                <p184:classification xmlns:p184="http://schemas.microsoft.com/office/powerpoint/2018/4/main" val="ftr"/>
              </p:ext>
            </p:extLst>
          </p:nvPr>
        </p:nvSpPr>
        <p:spPr>
          <a:xfrm>
            <a:off x="5811012" y="6626860"/>
            <a:ext cx="598488" cy="167640"/>
          </a:xfrm>
          <a:prstGeom prst="rect">
            <a:avLst/>
          </a:prstGeom>
        </p:spPr>
        <p:txBody>
          <a:bodyPr horzOverflow="overflow" lIns="0" tIns="0" rIns="0" bIns="0">
            <a:spAutoFit/>
          </a:bodyPr>
          <a:lstStyle/>
          <a:p>
            <a:pPr algn="l"/>
            <a:r>
              <a:rPr lang="en-GB" sz="1100">
                <a:solidFill>
                  <a:srgbClr val="000000">
                    <a:alpha val="50000"/>
                  </a:srgbClr>
                </a:solidFill>
                <a:latin typeface="Aptos" panose="020B0004020202020204" pitchFamily="34" charset="0"/>
              </a:rPr>
              <a:t>OFFICIAL</a:t>
            </a:r>
          </a:p>
        </p:txBody>
      </p:sp>
    </p:spTree>
    <p:extLst>
      <p:ext uri="{BB962C8B-B14F-4D97-AF65-F5344CB8AC3E}">
        <p14:creationId xmlns:p14="http://schemas.microsoft.com/office/powerpoint/2010/main" val="1445459886"/>
      </p:ext>
    </p:extLst>
  </p:cSld>
  <p:clrMap bg1="lt1" tx1="dk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p:nvPr/>
        </p:nvSpPr>
        <p:spPr>
          <a:xfrm>
            <a:off x="0" y="1"/>
            <a:ext cx="12191696"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5" name="Google Shape;85;p13"/>
          <p:cNvSpPr/>
          <p:nvPr/>
        </p:nvSpPr>
        <p:spPr>
          <a:xfrm>
            <a:off x="305" y="0"/>
            <a:ext cx="12191696"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nvGrpSpPr>
          <p:cNvPr id="86" name="Google Shape;86;p13"/>
          <p:cNvGrpSpPr/>
          <p:nvPr/>
        </p:nvGrpSpPr>
        <p:grpSpPr>
          <a:xfrm>
            <a:off x="-82823" y="508838"/>
            <a:ext cx="5217958" cy="6239661"/>
            <a:chOff x="-19221" y="251144"/>
            <a:chExt cx="5217958" cy="6239661"/>
          </a:xfrm>
        </p:grpSpPr>
        <p:sp>
          <p:nvSpPr>
            <p:cNvPr id="87" name="Google Shape;87;p13"/>
            <p:cNvSpPr/>
            <p:nvPr/>
          </p:nvSpPr>
          <p:spPr>
            <a:xfrm>
              <a:off x="-19221" y="251144"/>
              <a:ext cx="5187198" cy="6239661"/>
            </a:xfrm>
            <a:custGeom>
              <a:avLst/>
              <a:gdLst/>
              <a:ahLst/>
              <a:cxnLst/>
              <a:rect l="l" t="t" r="r" b="b"/>
              <a:pathLst>
                <a:path w="5187198" h="6239661" extrusionOk="0">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8" name="Google Shape;88;p13"/>
            <p:cNvSpPr/>
            <p:nvPr/>
          </p:nvSpPr>
          <p:spPr>
            <a:xfrm>
              <a:off x="-19220" y="297400"/>
              <a:ext cx="5215811" cy="6107388"/>
            </a:xfrm>
            <a:custGeom>
              <a:avLst/>
              <a:gdLst/>
              <a:ahLst/>
              <a:cxnLst/>
              <a:rect l="l" t="t" r="r" b="b"/>
              <a:pathLst>
                <a:path w="5215811" h="6107388" extrusionOk="0">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9" name="Google Shape;89;p13"/>
            <p:cNvSpPr/>
            <p:nvPr/>
          </p:nvSpPr>
          <p:spPr>
            <a:xfrm>
              <a:off x="-19221" y="319367"/>
              <a:ext cx="5217956" cy="6100079"/>
            </a:xfrm>
            <a:custGeom>
              <a:avLst/>
              <a:gdLst/>
              <a:ahLst/>
              <a:cxnLst/>
              <a:rect l="l" t="t" r="r" b="b"/>
              <a:pathLst>
                <a:path w="5217956" h="6100079" extrusionOk="0">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90" name="Google Shape;90;p13"/>
            <p:cNvSpPr/>
            <p:nvPr/>
          </p:nvSpPr>
          <p:spPr>
            <a:xfrm>
              <a:off x="-19220" y="319367"/>
              <a:ext cx="5217957" cy="6100079"/>
            </a:xfrm>
            <a:custGeom>
              <a:avLst/>
              <a:gdLst/>
              <a:ahLst/>
              <a:cxnLst/>
              <a:rect l="l" t="t" r="r" b="b"/>
              <a:pathLst>
                <a:path w="5217957" h="6100079" extrusionOk="0">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sp>
        <p:nvSpPr>
          <p:cNvPr id="91" name="Google Shape;91;p13"/>
          <p:cNvSpPr txBox="1">
            <a:spLocks noGrp="1"/>
          </p:cNvSpPr>
          <p:nvPr>
            <p:ph type="ctrTitle"/>
          </p:nvPr>
        </p:nvSpPr>
        <p:spPr>
          <a:xfrm>
            <a:off x="640080" y="1243013"/>
            <a:ext cx="3855720" cy="437197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8000"/>
              <a:buFont typeface="Calibri"/>
              <a:buNone/>
            </a:pPr>
            <a:r>
              <a:rPr lang="en-GB" sz="8000">
                <a:solidFill>
                  <a:schemeClr val="dk2"/>
                </a:solidFill>
                <a:latin typeface="Calibri"/>
                <a:ea typeface="Calibri"/>
                <a:cs typeface="Calibri"/>
                <a:sym typeface="Calibri"/>
              </a:rPr>
              <a:t>Prevent</a:t>
            </a:r>
            <a:endParaRPr/>
          </a:p>
        </p:txBody>
      </p:sp>
      <p:sp>
        <p:nvSpPr>
          <p:cNvPr id="92" name="Google Shape;92;p13"/>
          <p:cNvSpPr txBox="1">
            <a:spLocks noGrp="1"/>
          </p:cNvSpPr>
          <p:nvPr>
            <p:ph type="subTitle" idx="1"/>
          </p:nvPr>
        </p:nvSpPr>
        <p:spPr>
          <a:xfrm>
            <a:off x="5727639" y="3340100"/>
            <a:ext cx="5665785" cy="269908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3200"/>
              <a:buNone/>
            </a:pPr>
            <a:r>
              <a:rPr lang="en-GB" sz="3200" dirty="0">
                <a:solidFill>
                  <a:schemeClr val="dk2"/>
                </a:solidFill>
              </a:rPr>
              <a:t>David Layton-Scott</a:t>
            </a:r>
            <a:endParaRPr dirty="0"/>
          </a:p>
          <a:p>
            <a:pPr marL="0" lvl="0" indent="0" algn="l" rtl="0">
              <a:lnSpc>
                <a:spcPct val="90000"/>
              </a:lnSpc>
              <a:spcBef>
                <a:spcPts val="1000"/>
              </a:spcBef>
              <a:spcAft>
                <a:spcPts val="0"/>
              </a:spcAft>
              <a:buClr>
                <a:schemeClr val="dk2"/>
              </a:buClr>
              <a:buSzPts val="3200"/>
              <a:buNone/>
            </a:pPr>
            <a:r>
              <a:rPr lang="en-GB" sz="3200" dirty="0">
                <a:solidFill>
                  <a:schemeClr val="dk2"/>
                </a:solidFill>
              </a:rPr>
              <a:t>Regional Contest Coordinator</a:t>
            </a:r>
            <a:endParaRPr dirty="0"/>
          </a:p>
          <a:p>
            <a:pPr marL="0" lvl="0" indent="0" algn="l" rtl="0">
              <a:lnSpc>
                <a:spcPct val="90000"/>
              </a:lnSpc>
              <a:spcBef>
                <a:spcPts val="1000"/>
              </a:spcBef>
              <a:spcAft>
                <a:spcPts val="0"/>
              </a:spcAft>
              <a:buClr>
                <a:schemeClr val="dk2"/>
              </a:buClr>
              <a:buSzPts val="3200"/>
              <a:buNone/>
            </a:pPr>
            <a:r>
              <a:rPr lang="en-GB" sz="3200" dirty="0">
                <a:solidFill>
                  <a:schemeClr val="dk2"/>
                </a:solidFill>
              </a:rPr>
              <a:t>East of England</a:t>
            </a:r>
            <a:endParaRPr dirty="0"/>
          </a:p>
        </p:txBody>
      </p:sp>
      <p:sp>
        <p:nvSpPr>
          <p:cNvPr id="93" name="Google Shape;93;p13"/>
          <p:cNvSpPr txBox="1"/>
          <p:nvPr/>
        </p:nvSpPr>
        <p:spPr>
          <a:xfrm>
            <a:off x="5393933" y="354949"/>
            <a:ext cx="4839128" cy="46166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a:ln>
                  <a:noFill/>
                </a:ln>
                <a:solidFill>
                  <a:srgbClr val="000000"/>
                </a:solidFill>
                <a:effectLst/>
                <a:uLnTx/>
                <a:uFillTx/>
                <a:latin typeface="Calibri"/>
                <a:ea typeface="Calibri"/>
                <a:cs typeface="Calibri"/>
                <a:sym typeface="Calibri"/>
              </a:rPr>
              <a:t>OFFICIAL</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4" name="Google Shape;94;p13"/>
          <p:cNvSpPr txBox="1"/>
          <p:nvPr/>
        </p:nvSpPr>
        <p:spPr>
          <a:xfrm>
            <a:off x="5542908" y="919847"/>
            <a:ext cx="184731"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pic>
        <p:nvPicPr>
          <p:cNvPr id="95" name="Google Shape;95;p13" descr="Department for Education - Wikipedia"/>
          <p:cNvPicPr preferRelativeResize="0"/>
          <p:nvPr/>
        </p:nvPicPr>
        <p:blipFill rotWithShape="1">
          <a:blip r:embed="rId3">
            <a:alphaModFix/>
          </a:blip>
          <a:srcRect/>
          <a:stretch/>
        </p:blipFill>
        <p:spPr>
          <a:xfrm>
            <a:off x="5805110" y="1130785"/>
            <a:ext cx="5294690" cy="220206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extBox 1">
            <a:extLst>
              <a:ext uri="{FF2B5EF4-FFF2-40B4-BE49-F238E27FC236}">
                <a16:creationId xmlns:a16="http://schemas.microsoft.com/office/drawing/2014/main" id="{1334BD90-852B-72A3-991E-EEBFC9ADE55B}"/>
              </a:ext>
            </a:extLst>
          </p:cNvPr>
          <p:cNvSpPr txBox="1"/>
          <p:nvPr/>
        </p:nvSpPr>
        <p:spPr>
          <a:xfrm>
            <a:off x="467362" y="1047565"/>
            <a:ext cx="5929328" cy="5129398"/>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4000" b="1" dirty="0"/>
              <a:t>Sub group 2</a:t>
            </a:r>
          </a:p>
          <a:p>
            <a:pPr indent="-228600">
              <a:lnSpc>
                <a:spcPct val="90000"/>
              </a:lnSpc>
              <a:spcAft>
                <a:spcPts val="600"/>
              </a:spcAft>
              <a:buFont typeface="Arial" panose="020B0604020202020204" pitchFamily="34" charset="0"/>
              <a:buChar char="•"/>
            </a:pPr>
            <a:endParaRPr lang="en-US" dirty="0"/>
          </a:p>
          <a:p>
            <a:pPr indent="-228600">
              <a:lnSpc>
                <a:spcPct val="90000"/>
              </a:lnSpc>
              <a:spcAft>
                <a:spcPts val="600"/>
              </a:spcAft>
              <a:buFont typeface="Arial" panose="020B0604020202020204" pitchFamily="34" charset="0"/>
              <a:buChar char="•"/>
            </a:pPr>
            <a:r>
              <a:rPr lang="en-US" sz="3200" dirty="0"/>
              <a:t>A group acting online who hold extremist mindset and who promote violent  nihilistic worldview, encourages damage to property, harm to individuals and potentially acts of terrorism</a:t>
            </a:r>
          </a:p>
        </p:txBody>
      </p:sp>
      <p:sp>
        <p:nvSpPr>
          <p:cNvPr id="11" name="Oval 10">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Block Arc 12">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17" name="Straight Connector 16">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19" name="Freeform: Shape 18">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1" name="Arc 20">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11880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 name="Freeform: Shape 9">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TextBox 2">
            <a:extLst>
              <a:ext uri="{FF2B5EF4-FFF2-40B4-BE49-F238E27FC236}">
                <a16:creationId xmlns:a16="http://schemas.microsoft.com/office/drawing/2014/main" id="{52C136D1-3901-9782-80F9-CBEEBD134B7B}"/>
              </a:ext>
            </a:extLst>
          </p:cNvPr>
          <p:cNvSpPr txBox="1"/>
          <p:nvPr/>
        </p:nvSpPr>
        <p:spPr>
          <a:xfrm>
            <a:off x="467361" y="907473"/>
            <a:ext cx="5929329" cy="5269490"/>
          </a:xfrm>
          <a:prstGeom prst="rect">
            <a:avLst/>
          </a:prstGeom>
        </p:spPr>
        <p:txBody>
          <a:bodyPr vert="horz" lIns="91440" tIns="45720" rIns="91440" bIns="45720" rtlCol="0">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ptos" panose="02110004020202020204"/>
                <a:ea typeface="+mn-ea"/>
                <a:cs typeface="+mn-cs"/>
              </a:rPr>
              <a:t>Mental Health and Online Cultures</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ptos" panose="02110004020202020204"/>
                <a:ea typeface="+mn-ea"/>
                <a:cs typeface="+mn-cs"/>
              </a:rPr>
              <a:t>Expressions of anxiety and suicidal ideations have been common themes in recent Prevent </a:t>
            </a:r>
            <a:r>
              <a:rPr kumimoji="0" lang="en-US" sz="2000" b="0" i="0" u="none" strike="noStrike" kern="1200" cap="none" spc="0" normalizeH="0" baseline="0" noProof="0" dirty="0" err="1">
                <a:ln>
                  <a:noFill/>
                </a:ln>
                <a:solidFill>
                  <a:prstClr val="black"/>
                </a:solidFill>
                <a:effectLst/>
                <a:uLnTx/>
                <a:uFillTx/>
                <a:latin typeface="Aptos" panose="02110004020202020204"/>
                <a:ea typeface="+mn-ea"/>
                <a:cs typeface="+mn-cs"/>
              </a:rPr>
              <a:t>referrals,as</a:t>
            </a:r>
            <a:r>
              <a:rPr kumimoji="0" lang="en-US" sz="2000" b="0" i="0" u="none" strike="noStrike" kern="1200" cap="none" spc="0" normalizeH="0" baseline="0" noProof="0" dirty="0">
                <a:ln>
                  <a:noFill/>
                </a:ln>
                <a:solidFill>
                  <a:prstClr val="black"/>
                </a:solidFill>
                <a:effectLst/>
                <a:uLnTx/>
                <a:uFillTx/>
                <a:latin typeface="Aptos" panose="02110004020202020204"/>
                <a:ea typeface="+mn-ea"/>
                <a:cs typeface="+mn-cs"/>
              </a:rPr>
              <a:t> well as expressions of violent intent in which poor mental health was identified as an existing factor. Individuals with poor mental health and/or neurodiversity can be targeted and exploited by individuals who operate within online subcultures.764 are an online community which has been referenced in reports who glorify violence and coerce victims into making disturbing content, including extreme levels of self harm. There are several groups similar in nature to 764 who are considered community groups within the Com network.</a:t>
            </a:r>
          </a:p>
        </p:txBody>
      </p:sp>
      <p:sp>
        <p:nvSpPr>
          <p:cNvPr id="12" name="Oval 11">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4" name="Block Arc 13">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6" name="Freeform: Shape 15">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cxnSp>
        <p:nvCxnSpPr>
          <p:cNvPr id="18" name="Straight Connector 17">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2" name="Arc 21">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24" name="Freeform: Shape 23">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extBox 1">
            <a:extLst>
              <a:ext uri="{FF2B5EF4-FFF2-40B4-BE49-F238E27FC236}">
                <a16:creationId xmlns:a16="http://schemas.microsoft.com/office/drawing/2014/main" id="{69A5AE6E-4ACD-0EB3-F644-C0FEC383B2B0}"/>
              </a:ext>
            </a:extLst>
          </p:cNvPr>
          <p:cNvSpPr txBox="1"/>
          <p:nvPr/>
        </p:nvSpPr>
        <p:spPr>
          <a:xfrm>
            <a:off x="6364110" y="3828453"/>
            <a:ext cx="914400" cy="914400"/>
          </a:xfrm>
          <a:prstGeom prst="rect">
            <a:avLst/>
          </a:prstGeom>
          <a:noFill/>
          <a:ln>
            <a:solidFill>
              <a:schemeClr val="accent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699237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TextBox 1">
            <a:extLst>
              <a:ext uri="{FF2B5EF4-FFF2-40B4-BE49-F238E27FC236}">
                <a16:creationId xmlns:a16="http://schemas.microsoft.com/office/drawing/2014/main" id="{C8E3575E-DCFD-77AB-F220-A18434CF2C54}"/>
              </a:ext>
            </a:extLst>
          </p:cNvPr>
          <p:cNvGraphicFramePr/>
          <p:nvPr/>
        </p:nvGraphicFramePr>
        <p:xfrm>
          <a:off x="1291328" y="1277368"/>
          <a:ext cx="9939738" cy="38472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816657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004A8AE1-9605-41DC-920F-A4B8E8F23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Arc 30">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790889" flipH="1">
            <a:off x="715850" y="795372"/>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693285F7-DFC7-0128-186C-B1A4A65A6A3F}"/>
              </a:ext>
            </a:extLst>
          </p:cNvPr>
          <p:cNvSpPr txBox="1"/>
          <p:nvPr/>
        </p:nvSpPr>
        <p:spPr>
          <a:xfrm>
            <a:off x="838200" y="1461360"/>
            <a:ext cx="5536397" cy="3935281"/>
          </a:xfrm>
          <a:prstGeom prst="rect">
            <a:avLst/>
          </a:prstGeom>
        </p:spPr>
        <p:txBody>
          <a:bodyPr vert="horz" lIns="91440" tIns="45720" rIns="91440" bIns="45720" rtlCol="0">
            <a:normAutofit/>
          </a:bodyPr>
          <a:lstStyle/>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In the year ending 31 March 2025, individuals aged 11 to 15 accounted for the largest proportion of the 8,759 referrals to Prevent (3,192; 36%) where age was known (Figure 6). However, this was down from 40% the previous year, bucking the trend since year ending March 2021 where this age group has accounted for an increased proportion of referrals each year. Those aged between 16 to 17 account for the second largest proportion (1,178; 13%) of all referrals.</a:t>
            </a:r>
          </a:p>
        </p:txBody>
      </p:sp>
      <p:sp>
        <p:nvSpPr>
          <p:cNvPr id="33" name="Oval 32">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92396"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Oval 34">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17460" y="4737713"/>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 name="Rectangle 1">
            <a:extLst>
              <a:ext uri="{FF2B5EF4-FFF2-40B4-BE49-F238E27FC236}">
                <a16:creationId xmlns:a16="http://schemas.microsoft.com/office/drawing/2014/main" id="{FF8C4B93-6C6F-D217-8C2A-6F0B2FBC2608}"/>
              </a:ext>
            </a:extLst>
          </p:cNvPr>
          <p:cNvSpPr>
            <a:spLocks noChangeArrowheads="1"/>
          </p:cNvSpPr>
          <p:nvPr/>
        </p:nvSpPr>
        <p:spPr bwMode="auto">
          <a:xfrm rot="10800000" flipV="1">
            <a:off x="2281561" y="3999947"/>
            <a:ext cx="9472474" cy="218422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7916" tIns="0" rIns="0" bIns="90459"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ts val="60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ts val="600"/>
              </a:spcAft>
              <a:buClrTx/>
              <a:buSzTx/>
              <a:buFontTx/>
              <a:buChar char="•"/>
              <a:tabLst/>
              <a:defRPr/>
            </a:pPr>
            <a:r>
              <a:rPr kumimoji="0" lang="en-US" altLang="en-US" sz="1800" b="0" i="0" u="none" strike="noStrike" kern="1200" cap="none" spc="0" normalizeH="0" baseline="0" noProof="0" dirty="0">
                <a:ln>
                  <a:noFill/>
                </a:ln>
                <a:solidFill>
                  <a:srgbClr val="0B0C0C"/>
                </a:solidFill>
                <a:effectLst/>
                <a:uLnTx/>
                <a:uFillTx/>
                <a:latin typeface="GDS Transport"/>
                <a:ea typeface="+mn-ea"/>
                <a:cs typeface="+mn-cs"/>
              </a:rPr>
              <a:t>around one-third of Prevent referrals (2,955 of 8,778) had at least one mental health or neurodiversity (MHND) condition recorded; Autistic Spectrum Disorder (ASD) was the most common condition recorded (14% of all referrals; 1,226 of 8,778); two-thirds of referrals (5,823) had no MHND information recorded, either because no concern was identified or relevant information was not captured</a:t>
            </a:r>
          </a:p>
          <a:p>
            <a:pPr marL="0" marR="0" lvl="0" indent="0" algn="l" defTabSz="914400" rtl="0" eaLnBrk="0" fontAlgn="base" latinLnBrk="0" hangingPunct="0">
              <a:lnSpc>
                <a:spcPct val="100000"/>
              </a:lnSpc>
              <a:spcBef>
                <a:spcPct val="0"/>
              </a:spcBef>
              <a:spcAft>
                <a:spcPts val="60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057327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flipV="1">
            <a:off x="4639732" y="1827491"/>
            <a:ext cx="10105895" cy="5520345"/>
          </a:xfrm>
          <a:custGeom>
            <a:avLst/>
            <a:gdLst/>
            <a:ahLst/>
            <a:cxnLst/>
            <a:rect l="l" t="t" r="r" b="b"/>
            <a:pathLst>
              <a:path w="15158843" h="8280518">
                <a:moveTo>
                  <a:pt x="0" y="8280518"/>
                </a:moveTo>
                <a:lnTo>
                  <a:pt x="15158844" y="8280518"/>
                </a:lnTo>
                <a:lnTo>
                  <a:pt x="15158844" y="0"/>
                </a:lnTo>
                <a:lnTo>
                  <a:pt x="0" y="0"/>
                </a:lnTo>
                <a:lnTo>
                  <a:pt x="0" y="8280518"/>
                </a:lnTo>
                <a:close/>
              </a:path>
            </a:pathLst>
          </a:custGeom>
          <a:blipFill>
            <a:blip>
              <a:extLst>
                <a:ext uri="{96DAC541-7B7A-43D3-8B79-37D633B846F1}">
                  <asvg:svgBlip xmlns:asvg="http://schemas.microsoft.com/office/drawing/2016/SVG/main" r:embed="rId3"/>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grpSp>
        <p:nvGrpSpPr>
          <p:cNvPr id="3" name="Group 3"/>
          <p:cNvGrpSpPr/>
          <p:nvPr/>
        </p:nvGrpSpPr>
        <p:grpSpPr>
          <a:xfrm>
            <a:off x="2446608" y="165100"/>
            <a:ext cx="9448800" cy="2106507"/>
            <a:chOff x="0" y="0"/>
            <a:chExt cx="3732859" cy="832200"/>
          </a:xfrm>
        </p:grpSpPr>
        <p:sp>
          <p:nvSpPr>
            <p:cNvPr id="4" name="Freeform 4"/>
            <p:cNvSpPr/>
            <p:nvPr/>
          </p:nvSpPr>
          <p:spPr>
            <a:xfrm>
              <a:off x="0" y="0"/>
              <a:ext cx="3732859" cy="832200"/>
            </a:xfrm>
            <a:custGeom>
              <a:avLst/>
              <a:gdLst/>
              <a:ahLst/>
              <a:cxnLst/>
              <a:rect l="l" t="t" r="r" b="b"/>
              <a:pathLst>
                <a:path w="3732859" h="832200">
                  <a:moveTo>
                    <a:pt x="26219" y="0"/>
                  </a:moveTo>
                  <a:lnTo>
                    <a:pt x="3706640" y="0"/>
                  </a:lnTo>
                  <a:cubicBezTo>
                    <a:pt x="3713594" y="0"/>
                    <a:pt x="3720263" y="2762"/>
                    <a:pt x="3725180" y="7679"/>
                  </a:cubicBezTo>
                  <a:cubicBezTo>
                    <a:pt x="3730097" y="12597"/>
                    <a:pt x="3732859" y="19266"/>
                    <a:pt x="3732859" y="26219"/>
                  </a:cubicBezTo>
                  <a:lnTo>
                    <a:pt x="3732859" y="805981"/>
                  </a:lnTo>
                  <a:cubicBezTo>
                    <a:pt x="3732859" y="820461"/>
                    <a:pt x="3721121" y="832200"/>
                    <a:pt x="3706640" y="832200"/>
                  </a:cubicBezTo>
                  <a:lnTo>
                    <a:pt x="26219" y="832200"/>
                  </a:lnTo>
                  <a:cubicBezTo>
                    <a:pt x="19266" y="832200"/>
                    <a:pt x="12597" y="829438"/>
                    <a:pt x="7679" y="824521"/>
                  </a:cubicBezTo>
                  <a:cubicBezTo>
                    <a:pt x="2762" y="819604"/>
                    <a:pt x="0" y="812935"/>
                    <a:pt x="0" y="805981"/>
                  </a:cubicBezTo>
                  <a:lnTo>
                    <a:pt x="0" y="26219"/>
                  </a:lnTo>
                  <a:cubicBezTo>
                    <a:pt x="0" y="11739"/>
                    <a:pt x="11739" y="0"/>
                    <a:pt x="26219" y="0"/>
                  </a:cubicBezTo>
                  <a:close/>
                </a:path>
              </a:pathLst>
            </a:custGeom>
            <a:solidFill>
              <a:srgbClr val="183860"/>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TextBox 5"/>
            <p:cNvSpPr txBox="1"/>
            <p:nvPr/>
          </p:nvSpPr>
          <p:spPr>
            <a:xfrm>
              <a:off x="0" y="-38100"/>
              <a:ext cx="3732859" cy="87030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ct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6" name="AutoShape 6"/>
          <p:cNvSpPr/>
          <p:nvPr/>
        </p:nvSpPr>
        <p:spPr>
          <a:xfrm>
            <a:off x="2784510" y="962236"/>
            <a:ext cx="1244001" cy="0"/>
          </a:xfrm>
          <a:prstGeom prst="line">
            <a:avLst/>
          </a:prstGeom>
          <a:ln w="28575" cap="flat">
            <a:solidFill>
              <a:srgbClr val="FFFFFF"/>
            </a:solidFill>
            <a:prstDash val="solid"/>
            <a:headEnd type="none" w="sm" len="sm"/>
            <a:tailEnd type="none" w="sm" len="sm"/>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AutoShape 7"/>
          <p:cNvSpPr/>
          <p:nvPr/>
        </p:nvSpPr>
        <p:spPr>
          <a:xfrm>
            <a:off x="355601" y="1116753"/>
            <a:ext cx="1281323" cy="0"/>
          </a:xfrm>
          <a:prstGeom prst="line">
            <a:avLst/>
          </a:prstGeom>
          <a:ln w="38100" cap="flat">
            <a:solidFill>
              <a:srgbClr val="000000"/>
            </a:solidFill>
            <a:prstDash val="solid"/>
            <a:headEnd type="none" w="sm" len="sm"/>
            <a:tailEnd type="none" w="sm" len="sm"/>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p:cNvSpPr/>
          <p:nvPr/>
        </p:nvSpPr>
        <p:spPr>
          <a:xfrm>
            <a:off x="2784510" y="1236334"/>
            <a:ext cx="1244001" cy="829334"/>
          </a:xfrm>
          <a:custGeom>
            <a:avLst/>
            <a:gdLst/>
            <a:ahLst/>
            <a:cxnLst/>
            <a:rect l="l" t="t" r="r" b="b"/>
            <a:pathLst>
              <a:path w="1866001" h="1244001">
                <a:moveTo>
                  <a:pt x="0" y="0"/>
                </a:moveTo>
                <a:lnTo>
                  <a:pt x="1866002" y="0"/>
                </a:lnTo>
                <a:lnTo>
                  <a:pt x="1866002" y="1244000"/>
                </a:lnTo>
                <a:lnTo>
                  <a:pt x="0" y="1244000"/>
                </a:lnTo>
                <a:lnTo>
                  <a:pt x="0" y="0"/>
                </a:lnTo>
                <a:close/>
              </a:path>
            </a:pathLst>
          </a:custGeom>
          <a:blipFill>
            <a:blip r:embed="rId4"/>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
        <p:nvSpPr>
          <p:cNvPr id="9" name="Freeform 9"/>
          <p:cNvSpPr/>
          <p:nvPr/>
        </p:nvSpPr>
        <p:spPr>
          <a:xfrm>
            <a:off x="4521200" y="279400"/>
            <a:ext cx="2227157" cy="1909657"/>
          </a:xfrm>
          <a:custGeom>
            <a:avLst/>
            <a:gdLst/>
            <a:ahLst/>
            <a:cxnLst/>
            <a:rect l="l" t="t" r="r" b="b"/>
            <a:pathLst>
              <a:path w="3340735" h="2864485">
                <a:moveTo>
                  <a:pt x="0" y="0"/>
                </a:moveTo>
                <a:lnTo>
                  <a:pt x="3340735" y="0"/>
                </a:lnTo>
                <a:lnTo>
                  <a:pt x="3340735" y="2864485"/>
                </a:lnTo>
                <a:lnTo>
                  <a:pt x="0" y="2864485"/>
                </a:lnTo>
                <a:lnTo>
                  <a:pt x="0" y="0"/>
                </a:lnTo>
                <a:close/>
              </a:path>
            </a:pathLst>
          </a:custGeom>
          <a:blipFill>
            <a:blip r:embed="rId5"/>
            <a:stretch>
              <a:fillRect b="-16626"/>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
        <p:nvSpPr>
          <p:cNvPr id="10" name="TextBox 10"/>
          <p:cNvSpPr txBox="1"/>
          <p:nvPr/>
        </p:nvSpPr>
        <p:spPr>
          <a:xfrm>
            <a:off x="2784510" y="556048"/>
            <a:ext cx="10304697" cy="269304"/>
          </a:xfrm>
          <a:prstGeom prst="rect">
            <a:avLst/>
          </a:prstGeom>
        </p:spPr>
        <p:txBody>
          <a:bodyPr lIns="0" tIns="0" rIns="0" bIns="0" rtlCol="0" anchor="t">
            <a:spAutoFit/>
          </a:bodyPr>
          <a:lstStyle/>
          <a:p>
            <a:pPr marL="0" marR="0" lvl="0" indent="0" algn="l" defTabSz="609630" rtl="0" eaLnBrk="1" fontAlgn="auto" latinLnBrk="0" hangingPunct="1">
              <a:lnSpc>
                <a:spcPts val="2133"/>
              </a:lnSpc>
              <a:spcBef>
                <a:spcPts val="0"/>
              </a:spcBef>
              <a:spcAft>
                <a:spcPts val="0"/>
              </a:spcAft>
              <a:buClrTx/>
              <a:buSzTx/>
              <a:buFontTx/>
              <a:buNone/>
              <a:tabLst/>
              <a:defRPr/>
            </a:pPr>
            <a:r>
              <a:rPr kumimoji="0" lang="en-US" sz="2133" b="0" i="0" u="none" strike="noStrike" kern="1200" cap="none" spc="0" normalizeH="0" baseline="0" noProof="0">
                <a:ln>
                  <a:noFill/>
                </a:ln>
                <a:solidFill>
                  <a:srgbClr val="FFFFFF"/>
                </a:solidFill>
                <a:effectLst/>
                <a:uLnTx/>
                <a:uFillTx/>
                <a:latin typeface="Helvetica Now Bold"/>
                <a:ea typeface="Helvetica Now Bold"/>
                <a:cs typeface="Helvetica Now Bold"/>
                <a:sym typeface="Helvetica Now Bold"/>
              </a:rPr>
              <a:t>Guidance</a:t>
            </a:r>
          </a:p>
        </p:txBody>
      </p:sp>
      <p:sp>
        <p:nvSpPr>
          <p:cNvPr id="11" name="Freeform 11"/>
          <p:cNvSpPr/>
          <p:nvPr/>
        </p:nvSpPr>
        <p:spPr>
          <a:xfrm>
            <a:off x="6748357" y="255588"/>
            <a:ext cx="2274781" cy="1933469"/>
          </a:xfrm>
          <a:custGeom>
            <a:avLst/>
            <a:gdLst/>
            <a:ahLst/>
            <a:cxnLst/>
            <a:rect l="l" t="t" r="r" b="b"/>
            <a:pathLst>
              <a:path w="3412172" h="2900204">
                <a:moveTo>
                  <a:pt x="0" y="0"/>
                </a:moveTo>
                <a:lnTo>
                  <a:pt x="3412172" y="0"/>
                </a:lnTo>
                <a:lnTo>
                  <a:pt x="3412172" y="2900204"/>
                </a:lnTo>
                <a:lnTo>
                  <a:pt x="0" y="2900204"/>
                </a:lnTo>
                <a:lnTo>
                  <a:pt x="0" y="0"/>
                </a:lnTo>
                <a:close/>
              </a:path>
            </a:pathLst>
          </a:custGeom>
          <a:blipFill>
            <a:blip r:embed="rId5"/>
            <a:stretch>
              <a:fillRect b="-17652"/>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12"/>
          <p:cNvSpPr/>
          <p:nvPr/>
        </p:nvSpPr>
        <p:spPr>
          <a:xfrm>
            <a:off x="9023138" y="231775"/>
            <a:ext cx="2274781" cy="1957281"/>
          </a:xfrm>
          <a:custGeom>
            <a:avLst/>
            <a:gdLst/>
            <a:ahLst/>
            <a:cxnLst/>
            <a:rect l="l" t="t" r="r" b="b"/>
            <a:pathLst>
              <a:path w="3412172" h="2935922">
                <a:moveTo>
                  <a:pt x="0" y="0"/>
                </a:moveTo>
                <a:lnTo>
                  <a:pt x="3412173" y="0"/>
                </a:lnTo>
                <a:lnTo>
                  <a:pt x="3412173" y="2935923"/>
                </a:lnTo>
                <a:lnTo>
                  <a:pt x="0" y="2935923"/>
                </a:lnTo>
                <a:lnTo>
                  <a:pt x="0" y="0"/>
                </a:lnTo>
                <a:close/>
              </a:path>
            </a:pathLst>
          </a:custGeom>
          <a:blipFill>
            <a:blip r:embed="rId5"/>
            <a:stretch>
              <a:fillRect b="-16221"/>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grpSp>
        <p:nvGrpSpPr>
          <p:cNvPr id="13" name="Group 13"/>
          <p:cNvGrpSpPr/>
          <p:nvPr/>
        </p:nvGrpSpPr>
        <p:grpSpPr>
          <a:xfrm>
            <a:off x="2438401" y="2392257"/>
            <a:ext cx="6731407" cy="2106507"/>
            <a:chOff x="0" y="0"/>
            <a:chExt cx="2659321" cy="832200"/>
          </a:xfrm>
        </p:grpSpPr>
        <p:sp>
          <p:nvSpPr>
            <p:cNvPr id="14" name="Freeform 14"/>
            <p:cNvSpPr/>
            <p:nvPr/>
          </p:nvSpPr>
          <p:spPr>
            <a:xfrm>
              <a:off x="0" y="0"/>
              <a:ext cx="2659322" cy="832200"/>
            </a:xfrm>
            <a:custGeom>
              <a:avLst/>
              <a:gdLst/>
              <a:ahLst/>
              <a:cxnLst/>
              <a:rect l="l" t="t" r="r" b="b"/>
              <a:pathLst>
                <a:path w="2659322" h="832200">
                  <a:moveTo>
                    <a:pt x="36804" y="0"/>
                  </a:moveTo>
                  <a:lnTo>
                    <a:pt x="2622518" y="0"/>
                  </a:lnTo>
                  <a:cubicBezTo>
                    <a:pt x="2642844" y="0"/>
                    <a:pt x="2659322" y="16478"/>
                    <a:pt x="2659322" y="36804"/>
                  </a:cubicBezTo>
                  <a:lnTo>
                    <a:pt x="2659322" y="795396"/>
                  </a:lnTo>
                  <a:cubicBezTo>
                    <a:pt x="2659322" y="815723"/>
                    <a:pt x="2642844" y="832200"/>
                    <a:pt x="2622518" y="832200"/>
                  </a:cubicBezTo>
                  <a:lnTo>
                    <a:pt x="36804" y="832200"/>
                  </a:lnTo>
                  <a:cubicBezTo>
                    <a:pt x="16478" y="832200"/>
                    <a:pt x="0" y="815723"/>
                    <a:pt x="0" y="795396"/>
                  </a:cubicBezTo>
                  <a:lnTo>
                    <a:pt x="0" y="36804"/>
                  </a:lnTo>
                  <a:cubicBezTo>
                    <a:pt x="0" y="16478"/>
                    <a:pt x="16478" y="0"/>
                    <a:pt x="36804" y="0"/>
                  </a:cubicBezTo>
                  <a:close/>
                </a:path>
              </a:pathLst>
            </a:custGeom>
            <a:solidFill>
              <a:srgbClr val="5B6E86"/>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
          <p:nvSpPr>
            <p:cNvPr id="15" name="TextBox 15"/>
            <p:cNvSpPr txBox="1"/>
            <p:nvPr/>
          </p:nvSpPr>
          <p:spPr>
            <a:xfrm>
              <a:off x="0" y="-38100"/>
              <a:ext cx="2659321" cy="87030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ct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16" name="AutoShape 16"/>
          <p:cNvSpPr/>
          <p:nvPr/>
        </p:nvSpPr>
        <p:spPr>
          <a:xfrm>
            <a:off x="2776303" y="3354493"/>
            <a:ext cx="1499346" cy="0"/>
          </a:xfrm>
          <a:prstGeom prst="line">
            <a:avLst/>
          </a:prstGeom>
          <a:ln w="28575" cap="flat">
            <a:solidFill>
              <a:srgbClr val="FFFFFF"/>
            </a:solidFill>
            <a:prstDash val="solid"/>
            <a:headEnd type="none" w="sm" len="sm"/>
            <a:tailEnd type="none" w="sm" len="sm"/>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
        <p:nvSpPr>
          <p:cNvPr id="17" name="Freeform 17"/>
          <p:cNvSpPr/>
          <p:nvPr/>
        </p:nvSpPr>
        <p:spPr>
          <a:xfrm>
            <a:off x="4512992" y="2506557"/>
            <a:ext cx="2197265" cy="1851895"/>
          </a:xfrm>
          <a:custGeom>
            <a:avLst/>
            <a:gdLst/>
            <a:ahLst/>
            <a:cxnLst/>
            <a:rect l="l" t="t" r="r" b="b"/>
            <a:pathLst>
              <a:path w="3295897" h="2777843">
                <a:moveTo>
                  <a:pt x="0" y="0"/>
                </a:moveTo>
                <a:lnTo>
                  <a:pt x="3295897" y="0"/>
                </a:lnTo>
                <a:lnTo>
                  <a:pt x="3295897" y="2777843"/>
                </a:lnTo>
                <a:lnTo>
                  <a:pt x="0" y="2777843"/>
                </a:lnTo>
                <a:lnTo>
                  <a:pt x="0" y="0"/>
                </a:lnTo>
                <a:close/>
              </a:path>
            </a:pathLst>
          </a:custGeom>
          <a:blipFill>
            <a:blip r:embed="rId5"/>
            <a:stretch>
              <a:fillRect b="-18649"/>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
        <p:nvSpPr>
          <p:cNvPr id="18" name="Freeform 18"/>
          <p:cNvSpPr/>
          <p:nvPr/>
        </p:nvSpPr>
        <p:spPr>
          <a:xfrm>
            <a:off x="6710257" y="2506557"/>
            <a:ext cx="2197265" cy="1851895"/>
          </a:xfrm>
          <a:custGeom>
            <a:avLst/>
            <a:gdLst/>
            <a:ahLst/>
            <a:cxnLst/>
            <a:rect l="l" t="t" r="r" b="b"/>
            <a:pathLst>
              <a:path w="3295897" h="2777843">
                <a:moveTo>
                  <a:pt x="0" y="0"/>
                </a:moveTo>
                <a:lnTo>
                  <a:pt x="3295897" y="0"/>
                </a:lnTo>
                <a:lnTo>
                  <a:pt x="3295897" y="2777843"/>
                </a:lnTo>
                <a:lnTo>
                  <a:pt x="0" y="2777843"/>
                </a:lnTo>
                <a:lnTo>
                  <a:pt x="0" y="0"/>
                </a:lnTo>
                <a:close/>
              </a:path>
            </a:pathLst>
          </a:custGeom>
          <a:blipFill>
            <a:blip r:embed="rId5"/>
            <a:stretch>
              <a:fillRect b="-18649"/>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
        <p:nvSpPr>
          <p:cNvPr id="19" name="Freeform 19"/>
          <p:cNvSpPr/>
          <p:nvPr/>
        </p:nvSpPr>
        <p:spPr>
          <a:xfrm rot="5400000">
            <a:off x="-2442168" y="3688929"/>
            <a:ext cx="10105895" cy="5520345"/>
          </a:xfrm>
          <a:custGeom>
            <a:avLst/>
            <a:gdLst/>
            <a:ahLst/>
            <a:cxnLst/>
            <a:rect l="l" t="t" r="r" b="b"/>
            <a:pathLst>
              <a:path w="15158843" h="8280518">
                <a:moveTo>
                  <a:pt x="0" y="0"/>
                </a:moveTo>
                <a:lnTo>
                  <a:pt x="15158843" y="0"/>
                </a:lnTo>
                <a:lnTo>
                  <a:pt x="15158843" y="8280518"/>
                </a:lnTo>
                <a:lnTo>
                  <a:pt x="0" y="8280518"/>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grpSp>
        <p:nvGrpSpPr>
          <p:cNvPr id="20" name="Group 20"/>
          <p:cNvGrpSpPr/>
          <p:nvPr/>
        </p:nvGrpSpPr>
        <p:grpSpPr>
          <a:xfrm>
            <a:off x="2446608" y="4587663"/>
            <a:ext cx="9448800" cy="2106507"/>
            <a:chOff x="0" y="0"/>
            <a:chExt cx="3732859" cy="832200"/>
          </a:xfrm>
        </p:grpSpPr>
        <p:sp>
          <p:nvSpPr>
            <p:cNvPr id="21" name="Freeform 21"/>
            <p:cNvSpPr/>
            <p:nvPr/>
          </p:nvSpPr>
          <p:spPr>
            <a:xfrm>
              <a:off x="0" y="0"/>
              <a:ext cx="3732859" cy="832200"/>
            </a:xfrm>
            <a:custGeom>
              <a:avLst/>
              <a:gdLst/>
              <a:ahLst/>
              <a:cxnLst/>
              <a:rect l="l" t="t" r="r" b="b"/>
              <a:pathLst>
                <a:path w="3732859" h="832200">
                  <a:moveTo>
                    <a:pt x="26219" y="0"/>
                  </a:moveTo>
                  <a:lnTo>
                    <a:pt x="3706640" y="0"/>
                  </a:lnTo>
                  <a:cubicBezTo>
                    <a:pt x="3713594" y="0"/>
                    <a:pt x="3720263" y="2762"/>
                    <a:pt x="3725180" y="7679"/>
                  </a:cubicBezTo>
                  <a:cubicBezTo>
                    <a:pt x="3730097" y="12597"/>
                    <a:pt x="3732859" y="19266"/>
                    <a:pt x="3732859" y="26219"/>
                  </a:cubicBezTo>
                  <a:lnTo>
                    <a:pt x="3732859" y="805981"/>
                  </a:lnTo>
                  <a:cubicBezTo>
                    <a:pt x="3732859" y="820461"/>
                    <a:pt x="3721121" y="832200"/>
                    <a:pt x="3706640" y="832200"/>
                  </a:cubicBezTo>
                  <a:lnTo>
                    <a:pt x="26219" y="832200"/>
                  </a:lnTo>
                  <a:cubicBezTo>
                    <a:pt x="19266" y="832200"/>
                    <a:pt x="12597" y="829438"/>
                    <a:pt x="7679" y="824521"/>
                  </a:cubicBezTo>
                  <a:cubicBezTo>
                    <a:pt x="2762" y="819604"/>
                    <a:pt x="0" y="812935"/>
                    <a:pt x="0" y="805981"/>
                  </a:cubicBezTo>
                  <a:lnTo>
                    <a:pt x="0" y="26219"/>
                  </a:lnTo>
                  <a:cubicBezTo>
                    <a:pt x="0" y="11739"/>
                    <a:pt x="11739" y="0"/>
                    <a:pt x="26219" y="0"/>
                  </a:cubicBezTo>
                  <a:close/>
                </a:path>
              </a:pathLst>
            </a:custGeom>
            <a:solidFill>
              <a:srgbClr val="BBCBCD"/>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
          <p:nvSpPr>
            <p:cNvPr id="22" name="TextBox 22"/>
            <p:cNvSpPr txBox="1"/>
            <p:nvPr/>
          </p:nvSpPr>
          <p:spPr>
            <a:xfrm>
              <a:off x="0" y="-38100"/>
              <a:ext cx="3732859" cy="87030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ct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23" name="AutoShape 23"/>
          <p:cNvSpPr/>
          <p:nvPr/>
        </p:nvSpPr>
        <p:spPr>
          <a:xfrm>
            <a:off x="2784510" y="5549899"/>
            <a:ext cx="1499346" cy="0"/>
          </a:xfrm>
          <a:prstGeom prst="line">
            <a:avLst/>
          </a:prstGeom>
          <a:ln w="28575" cap="flat">
            <a:solidFill>
              <a:srgbClr val="FFFFFF"/>
            </a:solidFill>
            <a:prstDash val="solid"/>
            <a:headEnd type="none" w="sm" len="sm"/>
            <a:tailEnd type="none" w="sm" len="sm"/>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
        <p:nvSpPr>
          <p:cNvPr id="24" name="Freeform 24"/>
          <p:cNvSpPr/>
          <p:nvPr/>
        </p:nvSpPr>
        <p:spPr>
          <a:xfrm>
            <a:off x="4521200" y="4701964"/>
            <a:ext cx="2197265" cy="1851895"/>
          </a:xfrm>
          <a:custGeom>
            <a:avLst/>
            <a:gdLst/>
            <a:ahLst/>
            <a:cxnLst/>
            <a:rect l="l" t="t" r="r" b="b"/>
            <a:pathLst>
              <a:path w="3295897" h="2777843">
                <a:moveTo>
                  <a:pt x="0" y="0"/>
                </a:moveTo>
                <a:lnTo>
                  <a:pt x="3295897" y="0"/>
                </a:lnTo>
                <a:lnTo>
                  <a:pt x="3295897" y="2777843"/>
                </a:lnTo>
                <a:lnTo>
                  <a:pt x="0" y="2777843"/>
                </a:lnTo>
                <a:lnTo>
                  <a:pt x="0" y="0"/>
                </a:lnTo>
                <a:close/>
              </a:path>
            </a:pathLst>
          </a:custGeom>
          <a:blipFill>
            <a:blip r:embed="rId5"/>
            <a:stretch>
              <a:fillRect b="-18649"/>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
        <p:nvSpPr>
          <p:cNvPr id="25" name="Freeform 25"/>
          <p:cNvSpPr/>
          <p:nvPr/>
        </p:nvSpPr>
        <p:spPr>
          <a:xfrm>
            <a:off x="6718465" y="4701964"/>
            <a:ext cx="2197265" cy="1851895"/>
          </a:xfrm>
          <a:custGeom>
            <a:avLst/>
            <a:gdLst/>
            <a:ahLst/>
            <a:cxnLst/>
            <a:rect l="l" t="t" r="r" b="b"/>
            <a:pathLst>
              <a:path w="3295897" h="2777843">
                <a:moveTo>
                  <a:pt x="0" y="0"/>
                </a:moveTo>
                <a:lnTo>
                  <a:pt x="3295896" y="0"/>
                </a:lnTo>
                <a:lnTo>
                  <a:pt x="3295896" y="2777843"/>
                </a:lnTo>
                <a:lnTo>
                  <a:pt x="0" y="2777843"/>
                </a:lnTo>
                <a:lnTo>
                  <a:pt x="0" y="0"/>
                </a:lnTo>
                <a:close/>
              </a:path>
            </a:pathLst>
          </a:custGeom>
          <a:blipFill>
            <a:blip r:embed="rId5"/>
            <a:stretch>
              <a:fillRect b="-18649"/>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
        <p:nvSpPr>
          <p:cNvPr id="26" name="Freeform 26"/>
          <p:cNvSpPr/>
          <p:nvPr/>
        </p:nvSpPr>
        <p:spPr>
          <a:xfrm>
            <a:off x="8953986" y="4701964"/>
            <a:ext cx="2197265" cy="1851895"/>
          </a:xfrm>
          <a:custGeom>
            <a:avLst/>
            <a:gdLst/>
            <a:ahLst/>
            <a:cxnLst/>
            <a:rect l="l" t="t" r="r" b="b"/>
            <a:pathLst>
              <a:path w="3295897" h="2777843">
                <a:moveTo>
                  <a:pt x="0" y="0"/>
                </a:moveTo>
                <a:lnTo>
                  <a:pt x="3295897" y="0"/>
                </a:lnTo>
                <a:lnTo>
                  <a:pt x="3295897" y="2777843"/>
                </a:lnTo>
                <a:lnTo>
                  <a:pt x="0" y="2777843"/>
                </a:lnTo>
                <a:lnTo>
                  <a:pt x="0" y="0"/>
                </a:lnTo>
                <a:close/>
              </a:path>
            </a:pathLst>
          </a:custGeom>
          <a:blipFill>
            <a:blip r:embed="rId5"/>
            <a:stretch>
              <a:fillRect b="-18649"/>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
        <p:nvSpPr>
          <p:cNvPr id="27" name="Freeform 27"/>
          <p:cNvSpPr/>
          <p:nvPr/>
        </p:nvSpPr>
        <p:spPr>
          <a:xfrm>
            <a:off x="2992705" y="3592618"/>
            <a:ext cx="827611" cy="701400"/>
          </a:xfrm>
          <a:custGeom>
            <a:avLst/>
            <a:gdLst/>
            <a:ahLst/>
            <a:cxnLst/>
            <a:rect l="l" t="t" r="r" b="b"/>
            <a:pathLst>
              <a:path w="1241416" h="1052100">
                <a:moveTo>
                  <a:pt x="0" y="0"/>
                </a:moveTo>
                <a:lnTo>
                  <a:pt x="1241416" y="0"/>
                </a:lnTo>
                <a:lnTo>
                  <a:pt x="1241416" y="1052100"/>
                </a:lnTo>
                <a:lnTo>
                  <a:pt x="0" y="1052100"/>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
        <p:nvSpPr>
          <p:cNvPr id="28" name="Freeform 28"/>
          <p:cNvSpPr/>
          <p:nvPr/>
        </p:nvSpPr>
        <p:spPr>
          <a:xfrm>
            <a:off x="2979010" y="5699125"/>
            <a:ext cx="841306" cy="773550"/>
          </a:xfrm>
          <a:custGeom>
            <a:avLst/>
            <a:gdLst/>
            <a:ahLst/>
            <a:cxnLst/>
            <a:rect l="l" t="t" r="r" b="b"/>
            <a:pathLst>
              <a:path w="1261959" h="1160325">
                <a:moveTo>
                  <a:pt x="0" y="0"/>
                </a:moveTo>
                <a:lnTo>
                  <a:pt x="1261959" y="0"/>
                </a:lnTo>
                <a:lnTo>
                  <a:pt x="1261959" y="1160325"/>
                </a:lnTo>
                <a:lnTo>
                  <a:pt x="0" y="1160325"/>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
        <p:nvSpPr>
          <p:cNvPr id="29" name="TextBox 29"/>
          <p:cNvSpPr txBox="1"/>
          <p:nvPr/>
        </p:nvSpPr>
        <p:spPr>
          <a:xfrm>
            <a:off x="342900" y="477943"/>
            <a:ext cx="4535758" cy="525785"/>
          </a:xfrm>
          <a:prstGeom prst="rect">
            <a:avLst/>
          </a:prstGeom>
        </p:spPr>
        <p:txBody>
          <a:bodyPr lIns="0" tIns="0" rIns="0" bIns="0" rtlCol="0" anchor="t">
            <a:spAutoFit/>
          </a:bodyPr>
          <a:lstStyle/>
          <a:p>
            <a:pPr marL="0" marR="0" lvl="0" indent="0" algn="l" defTabSz="609630" rtl="0" eaLnBrk="1" fontAlgn="auto" latinLnBrk="0" hangingPunct="1">
              <a:lnSpc>
                <a:spcPts val="4107"/>
              </a:lnSpc>
              <a:spcBef>
                <a:spcPts val="0"/>
              </a:spcBef>
              <a:spcAft>
                <a:spcPts val="0"/>
              </a:spcAft>
              <a:buClrTx/>
              <a:buSzTx/>
              <a:buFontTx/>
              <a:buNone/>
              <a:tabLst/>
              <a:defRPr/>
            </a:pPr>
            <a:r>
              <a:rPr kumimoji="0" lang="en-US" sz="3734" b="0" i="0" u="none" strike="noStrike" kern="1200" cap="none" spc="0" normalizeH="0" baseline="0" noProof="0">
                <a:ln>
                  <a:noFill/>
                </a:ln>
                <a:solidFill>
                  <a:srgbClr val="183860"/>
                </a:solidFill>
                <a:effectLst/>
                <a:uLnTx/>
                <a:uFillTx/>
                <a:latin typeface="Helvetica Now Bold"/>
                <a:ea typeface="Helvetica Now Bold"/>
                <a:cs typeface="Helvetica Now Bold"/>
                <a:sym typeface="Helvetica Now Bold"/>
              </a:rPr>
              <a:t>Tools</a:t>
            </a:r>
          </a:p>
        </p:txBody>
      </p:sp>
      <p:sp>
        <p:nvSpPr>
          <p:cNvPr id="30" name="TextBox 30"/>
          <p:cNvSpPr txBox="1"/>
          <p:nvPr/>
        </p:nvSpPr>
        <p:spPr>
          <a:xfrm>
            <a:off x="4664799" y="622049"/>
            <a:ext cx="1939959" cy="1090042"/>
          </a:xfrm>
          <a:prstGeom prst="rect">
            <a:avLst/>
          </a:prstGeom>
        </p:spPr>
        <p:txBody>
          <a:bodyPr lIns="0" tIns="0" rIns="0" bIns="0" rtlCol="0" anchor="t">
            <a:spAutoFit/>
          </a:bodyPr>
          <a:lstStyle/>
          <a:p>
            <a:pPr marL="0" marR="0" lvl="0" indent="0" algn="l" defTabSz="609630" rtl="0" eaLnBrk="1" fontAlgn="auto" latinLnBrk="0" hangingPunct="1">
              <a:lnSpc>
                <a:spcPts val="1667"/>
              </a:lnSpc>
              <a:spcBef>
                <a:spcPts val="0"/>
              </a:spcBef>
              <a:spcAft>
                <a:spcPts val="0"/>
              </a:spcAft>
              <a:buClrTx/>
              <a:buSzTx/>
              <a:buFontTx/>
              <a:buNone/>
              <a:tabLst/>
              <a:defRPr/>
            </a:pPr>
            <a:r>
              <a:rPr kumimoji="0" lang="en-US" sz="1515" b="0" i="0" u="none" strike="noStrike" kern="1200" cap="none" spc="0" normalizeH="0" baseline="0" noProof="0" dirty="0">
                <a:ln>
                  <a:noFill/>
                </a:ln>
                <a:solidFill>
                  <a:srgbClr val="183860"/>
                </a:solidFill>
                <a:effectLst/>
                <a:uLnTx/>
                <a:uFillTx/>
                <a:latin typeface="Helvetica Now Bold"/>
                <a:ea typeface="Helvetica Now Bold"/>
                <a:cs typeface="Helvetica Now Bold"/>
                <a:sym typeface="Helvetica Now Bold"/>
              </a:rPr>
              <a:t>Understanding and identifying radicalisation risk in your education setting</a:t>
            </a:r>
          </a:p>
          <a:p>
            <a:pPr marL="0" marR="0" lvl="0" indent="0" algn="l" defTabSz="609630" rtl="0" eaLnBrk="1" fontAlgn="auto" latinLnBrk="0" hangingPunct="1">
              <a:lnSpc>
                <a:spcPts val="1667"/>
              </a:lnSpc>
              <a:spcBef>
                <a:spcPts val="0"/>
              </a:spcBef>
              <a:spcAft>
                <a:spcPts val="0"/>
              </a:spcAft>
              <a:buClrTx/>
              <a:buSzTx/>
              <a:buFontTx/>
              <a:buNone/>
              <a:tabLst/>
              <a:defRPr/>
            </a:pPr>
            <a:endParaRPr kumimoji="0" lang="en-US" sz="1515" b="0" i="0" u="none" strike="noStrike" kern="1200" cap="none" spc="0" normalizeH="0" baseline="0" noProof="0" dirty="0">
              <a:ln>
                <a:noFill/>
              </a:ln>
              <a:solidFill>
                <a:srgbClr val="183860"/>
              </a:solidFill>
              <a:effectLst/>
              <a:uLnTx/>
              <a:uFillTx/>
              <a:latin typeface="Helvetica Now Bold"/>
              <a:ea typeface="Helvetica Now Bold"/>
              <a:cs typeface="Helvetica Now Bold"/>
              <a:sym typeface="Helvetica Now Bold"/>
            </a:endParaRPr>
          </a:p>
        </p:txBody>
      </p:sp>
      <p:sp>
        <p:nvSpPr>
          <p:cNvPr id="31" name="TextBox 31"/>
          <p:cNvSpPr txBox="1"/>
          <p:nvPr/>
        </p:nvSpPr>
        <p:spPr>
          <a:xfrm>
            <a:off x="6895027" y="644785"/>
            <a:ext cx="1981443" cy="872034"/>
          </a:xfrm>
          <a:prstGeom prst="rect">
            <a:avLst/>
          </a:prstGeom>
        </p:spPr>
        <p:txBody>
          <a:bodyPr lIns="0" tIns="0" rIns="0" bIns="0" rtlCol="0" anchor="t">
            <a:spAutoFit/>
          </a:bodyPr>
          <a:lstStyle/>
          <a:p>
            <a:pPr marL="0" marR="0" lvl="0" indent="0" algn="l" defTabSz="609630" rtl="0" eaLnBrk="1" fontAlgn="auto" latinLnBrk="0" hangingPunct="1">
              <a:lnSpc>
                <a:spcPts val="1703"/>
              </a:lnSpc>
              <a:spcBef>
                <a:spcPts val="0"/>
              </a:spcBef>
              <a:spcAft>
                <a:spcPts val="0"/>
              </a:spcAft>
              <a:buClrTx/>
              <a:buSzTx/>
              <a:buFontTx/>
              <a:buNone/>
              <a:tabLst/>
              <a:defRPr/>
            </a:pPr>
            <a:r>
              <a:rPr kumimoji="0" lang="en-US" sz="1547" b="0" i="0" u="none" strike="noStrike" kern="1200" cap="none" spc="0" normalizeH="0" baseline="0" noProof="0" dirty="0">
                <a:ln>
                  <a:noFill/>
                </a:ln>
                <a:solidFill>
                  <a:srgbClr val="183860"/>
                </a:solidFill>
                <a:effectLst/>
                <a:uLnTx/>
                <a:uFillTx/>
                <a:latin typeface="Helvetica Now Bold"/>
                <a:ea typeface="Helvetica Now Bold"/>
                <a:cs typeface="Helvetica Now Bold"/>
                <a:sym typeface="Helvetica Now Bold"/>
              </a:rPr>
              <a:t>Managing risk of radicalisation in your education setting</a:t>
            </a:r>
          </a:p>
          <a:p>
            <a:pPr marL="0" marR="0" lvl="0" indent="0" algn="l" defTabSz="609630" rtl="0" eaLnBrk="1" fontAlgn="auto" latinLnBrk="0" hangingPunct="1">
              <a:lnSpc>
                <a:spcPts val="1703"/>
              </a:lnSpc>
              <a:spcBef>
                <a:spcPts val="0"/>
              </a:spcBef>
              <a:spcAft>
                <a:spcPts val="0"/>
              </a:spcAft>
              <a:buClrTx/>
              <a:buSzTx/>
              <a:buFontTx/>
              <a:buNone/>
              <a:tabLst/>
              <a:defRPr/>
            </a:pPr>
            <a:endParaRPr kumimoji="0" lang="en-US" sz="1547" b="0" i="0" u="none" strike="noStrike" kern="1200" cap="none" spc="0" normalizeH="0" baseline="0" noProof="0" dirty="0">
              <a:ln>
                <a:noFill/>
              </a:ln>
              <a:solidFill>
                <a:srgbClr val="183860"/>
              </a:solidFill>
              <a:effectLst/>
              <a:uLnTx/>
              <a:uFillTx/>
              <a:latin typeface="Helvetica Now Bold"/>
              <a:ea typeface="Helvetica Now Bold"/>
              <a:cs typeface="Helvetica Now Bold"/>
              <a:sym typeface="Helvetica Now Bold"/>
            </a:endParaRPr>
          </a:p>
        </p:txBody>
      </p:sp>
      <p:sp>
        <p:nvSpPr>
          <p:cNvPr id="32" name="TextBox 32"/>
          <p:cNvSpPr txBox="1"/>
          <p:nvPr/>
        </p:nvSpPr>
        <p:spPr>
          <a:xfrm>
            <a:off x="2776303" y="2657263"/>
            <a:ext cx="1655997" cy="538609"/>
          </a:xfrm>
          <a:prstGeom prst="rect">
            <a:avLst/>
          </a:prstGeom>
        </p:spPr>
        <p:txBody>
          <a:bodyPr lIns="0" tIns="0" rIns="0" bIns="0" rtlCol="0" anchor="t">
            <a:spAutoFit/>
          </a:bodyPr>
          <a:lstStyle/>
          <a:p>
            <a:pPr marL="0" marR="0" lvl="0" indent="0" algn="l" defTabSz="609630" rtl="0" eaLnBrk="1" fontAlgn="auto" latinLnBrk="0" hangingPunct="1">
              <a:lnSpc>
                <a:spcPts val="2133"/>
              </a:lnSpc>
              <a:spcBef>
                <a:spcPts val="0"/>
              </a:spcBef>
              <a:spcAft>
                <a:spcPts val="0"/>
              </a:spcAft>
              <a:buClrTx/>
              <a:buSzTx/>
              <a:buFontTx/>
              <a:buNone/>
              <a:tabLst/>
              <a:defRPr/>
            </a:pPr>
            <a:r>
              <a:rPr kumimoji="0" lang="en-US" sz="2133" b="0" i="0" u="none" strike="noStrike" kern="1200" cap="none" spc="0" normalizeH="0" baseline="0" noProof="0">
                <a:ln>
                  <a:noFill/>
                </a:ln>
                <a:solidFill>
                  <a:srgbClr val="FFFFFF"/>
                </a:solidFill>
                <a:effectLst/>
                <a:uLnTx/>
                <a:uFillTx/>
                <a:latin typeface="Helvetica Now Bold"/>
                <a:ea typeface="Helvetica Now Bold"/>
                <a:cs typeface="Helvetica Now Bold"/>
                <a:sym typeface="Helvetica Now Bold"/>
              </a:rPr>
              <a:t>Risk assessment</a:t>
            </a:r>
          </a:p>
        </p:txBody>
      </p:sp>
      <p:sp>
        <p:nvSpPr>
          <p:cNvPr id="33" name="TextBox 33"/>
          <p:cNvSpPr txBox="1"/>
          <p:nvPr/>
        </p:nvSpPr>
        <p:spPr>
          <a:xfrm>
            <a:off x="4654664" y="2844778"/>
            <a:ext cx="1913922" cy="820738"/>
          </a:xfrm>
          <a:prstGeom prst="rect">
            <a:avLst/>
          </a:prstGeom>
        </p:spPr>
        <p:txBody>
          <a:bodyPr lIns="0" tIns="0" rIns="0" bIns="0" rtlCol="0" anchor="t">
            <a:spAutoFit/>
          </a:bodyPr>
          <a:lstStyle/>
          <a:p>
            <a:pPr marL="0" marR="0" lvl="0" indent="0" algn="l" defTabSz="609630" rtl="0" eaLnBrk="1" fontAlgn="auto" latinLnBrk="0" hangingPunct="1">
              <a:lnSpc>
                <a:spcPts val="1645"/>
              </a:lnSpc>
              <a:spcBef>
                <a:spcPts val="0"/>
              </a:spcBef>
              <a:spcAft>
                <a:spcPts val="0"/>
              </a:spcAft>
              <a:buClrTx/>
              <a:buSzTx/>
              <a:buFontTx/>
              <a:buNone/>
              <a:tabLst/>
              <a:defRPr/>
            </a:pPr>
            <a:r>
              <a:rPr kumimoji="0" lang="en-US" sz="1495" b="0" i="0" u="none" strike="noStrike" kern="1200" cap="none" spc="0" normalizeH="0" baseline="0" noProof="0">
                <a:ln>
                  <a:noFill/>
                </a:ln>
                <a:solidFill>
                  <a:srgbClr val="183860"/>
                </a:solidFill>
                <a:effectLst/>
                <a:uLnTx/>
                <a:uFillTx/>
                <a:latin typeface="Helvetica Now Bold"/>
                <a:ea typeface="Helvetica Now Bold"/>
                <a:cs typeface="Helvetica Now Bold"/>
                <a:sym typeface="Helvetica Now Bold"/>
              </a:rPr>
              <a:t>Risk and threat information from Counter-Terrorism Police</a:t>
            </a:r>
          </a:p>
        </p:txBody>
      </p:sp>
      <p:sp>
        <p:nvSpPr>
          <p:cNvPr id="34" name="TextBox 34"/>
          <p:cNvSpPr txBox="1"/>
          <p:nvPr/>
        </p:nvSpPr>
        <p:spPr>
          <a:xfrm>
            <a:off x="9169808" y="620973"/>
            <a:ext cx="1981443" cy="436017"/>
          </a:xfrm>
          <a:prstGeom prst="rect">
            <a:avLst/>
          </a:prstGeom>
        </p:spPr>
        <p:txBody>
          <a:bodyPr lIns="0" tIns="0" rIns="0" bIns="0" rtlCol="0" anchor="t">
            <a:spAutoFit/>
          </a:bodyPr>
          <a:lstStyle/>
          <a:p>
            <a:pPr marL="0" marR="0" lvl="0" indent="0" algn="l" defTabSz="609630" rtl="0" eaLnBrk="1" fontAlgn="auto" latinLnBrk="0" hangingPunct="1">
              <a:lnSpc>
                <a:spcPts val="1703"/>
              </a:lnSpc>
              <a:spcBef>
                <a:spcPts val="0"/>
              </a:spcBef>
              <a:spcAft>
                <a:spcPts val="0"/>
              </a:spcAft>
              <a:buClrTx/>
              <a:buSzTx/>
              <a:buFontTx/>
              <a:buNone/>
              <a:tabLst/>
              <a:defRPr/>
            </a:pPr>
            <a:r>
              <a:rPr kumimoji="0" lang="en-US" sz="1547" b="0" i="0" u="none" strike="noStrike" kern="1200" cap="none" spc="0" normalizeH="0" baseline="0" noProof="0">
                <a:ln>
                  <a:noFill/>
                </a:ln>
                <a:solidFill>
                  <a:srgbClr val="183860"/>
                </a:solidFill>
                <a:effectLst/>
                <a:uLnTx/>
                <a:uFillTx/>
                <a:latin typeface="Helvetica Now Bold"/>
                <a:ea typeface="Helvetica Now Bold"/>
                <a:cs typeface="Helvetica Now Bold"/>
                <a:sym typeface="Helvetica Now Bold"/>
              </a:rPr>
              <a:t>Prevent duty guidance 2023</a:t>
            </a:r>
          </a:p>
        </p:txBody>
      </p:sp>
      <p:sp>
        <p:nvSpPr>
          <p:cNvPr id="35" name="TextBox 35"/>
          <p:cNvSpPr txBox="1"/>
          <p:nvPr/>
        </p:nvSpPr>
        <p:spPr>
          <a:xfrm>
            <a:off x="6851928" y="2844778"/>
            <a:ext cx="1913922" cy="615553"/>
          </a:xfrm>
          <a:prstGeom prst="rect">
            <a:avLst/>
          </a:prstGeom>
        </p:spPr>
        <p:txBody>
          <a:bodyPr lIns="0" tIns="0" rIns="0" bIns="0" rtlCol="0" anchor="t">
            <a:spAutoFit/>
          </a:bodyPr>
          <a:lstStyle/>
          <a:p>
            <a:pPr marL="0" marR="0" lvl="0" indent="0" algn="l" defTabSz="609630" rtl="0" eaLnBrk="1" fontAlgn="auto" latinLnBrk="0" hangingPunct="1">
              <a:lnSpc>
                <a:spcPts val="1645"/>
              </a:lnSpc>
              <a:spcBef>
                <a:spcPts val="0"/>
              </a:spcBef>
              <a:spcAft>
                <a:spcPts val="0"/>
              </a:spcAft>
              <a:buClrTx/>
              <a:buSzTx/>
              <a:buFontTx/>
              <a:buNone/>
              <a:tabLst/>
              <a:defRPr/>
            </a:pPr>
            <a:r>
              <a:rPr kumimoji="0" lang="en-US" sz="1495" b="0" i="0" u="none" strike="noStrike" kern="1200" cap="none" spc="0" normalizeH="0" baseline="0" noProof="0">
                <a:ln>
                  <a:noFill/>
                </a:ln>
                <a:solidFill>
                  <a:srgbClr val="183860"/>
                </a:solidFill>
                <a:effectLst/>
                <a:uLnTx/>
                <a:uFillTx/>
                <a:latin typeface="Helvetica Now Bold"/>
                <a:ea typeface="Helvetica Now Bold"/>
                <a:cs typeface="Helvetica Now Bold"/>
                <a:sym typeface="Helvetica Now Bold"/>
              </a:rPr>
              <a:t>Risk assessment templates from the DfE</a:t>
            </a:r>
          </a:p>
        </p:txBody>
      </p:sp>
      <p:sp>
        <p:nvSpPr>
          <p:cNvPr id="36" name="TextBox 36"/>
          <p:cNvSpPr txBox="1"/>
          <p:nvPr/>
        </p:nvSpPr>
        <p:spPr>
          <a:xfrm>
            <a:off x="2784510" y="4852670"/>
            <a:ext cx="1655997" cy="538609"/>
          </a:xfrm>
          <a:prstGeom prst="rect">
            <a:avLst/>
          </a:prstGeom>
        </p:spPr>
        <p:txBody>
          <a:bodyPr lIns="0" tIns="0" rIns="0" bIns="0" rtlCol="0" anchor="t">
            <a:spAutoFit/>
          </a:bodyPr>
          <a:lstStyle/>
          <a:p>
            <a:pPr marL="0" marR="0" lvl="0" indent="0" algn="l" defTabSz="609630" rtl="0" eaLnBrk="1" fontAlgn="auto" latinLnBrk="0" hangingPunct="1">
              <a:lnSpc>
                <a:spcPts val="2133"/>
              </a:lnSpc>
              <a:spcBef>
                <a:spcPts val="0"/>
              </a:spcBef>
              <a:spcAft>
                <a:spcPts val="0"/>
              </a:spcAft>
              <a:buClrTx/>
              <a:buSzTx/>
              <a:buFontTx/>
              <a:buNone/>
              <a:tabLst/>
              <a:defRPr/>
            </a:pPr>
            <a:r>
              <a:rPr kumimoji="0" lang="en-US" sz="2133" b="0" i="0" u="none" strike="noStrike" kern="1200" cap="none" spc="0" normalizeH="0" baseline="0" noProof="0">
                <a:ln>
                  <a:noFill/>
                </a:ln>
                <a:solidFill>
                  <a:srgbClr val="000000"/>
                </a:solidFill>
                <a:effectLst/>
                <a:uLnTx/>
                <a:uFillTx/>
                <a:latin typeface="Helvetica Now Bold"/>
                <a:ea typeface="Helvetica Now Bold"/>
                <a:cs typeface="Helvetica Now Bold"/>
                <a:sym typeface="Helvetica Now Bold"/>
              </a:rPr>
              <a:t>Updates and resources</a:t>
            </a:r>
          </a:p>
        </p:txBody>
      </p:sp>
      <p:sp>
        <p:nvSpPr>
          <p:cNvPr id="37" name="TextBox 37"/>
          <p:cNvSpPr txBox="1"/>
          <p:nvPr/>
        </p:nvSpPr>
        <p:spPr>
          <a:xfrm>
            <a:off x="4622526" y="5040372"/>
            <a:ext cx="1913922" cy="615553"/>
          </a:xfrm>
          <a:prstGeom prst="rect">
            <a:avLst/>
          </a:prstGeom>
        </p:spPr>
        <p:txBody>
          <a:bodyPr lIns="0" tIns="0" rIns="0" bIns="0" rtlCol="0" anchor="t">
            <a:spAutoFit/>
          </a:bodyPr>
          <a:lstStyle/>
          <a:p>
            <a:pPr marL="0" marR="0" lvl="0" indent="0" algn="l" defTabSz="609630" rtl="0" eaLnBrk="1" fontAlgn="auto" latinLnBrk="0" hangingPunct="1">
              <a:lnSpc>
                <a:spcPts val="1645"/>
              </a:lnSpc>
              <a:spcBef>
                <a:spcPts val="0"/>
              </a:spcBef>
              <a:spcAft>
                <a:spcPts val="0"/>
              </a:spcAft>
              <a:buClrTx/>
              <a:buSzTx/>
              <a:buFontTx/>
              <a:buNone/>
              <a:tabLst/>
              <a:defRPr/>
            </a:pPr>
            <a:r>
              <a:rPr kumimoji="0" lang="en-US" sz="1495" b="0" i="0" u="none" strike="noStrike" kern="1200" cap="none" spc="0" normalizeH="0" baseline="0" noProof="0">
                <a:ln>
                  <a:noFill/>
                </a:ln>
                <a:solidFill>
                  <a:srgbClr val="183860"/>
                </a:solidFill>
                <a:effectLst/>
                <a:uLnTx/>
                <a:uFillTx/>
                <a:latin typeface="Helvetica Now Bold"/>
                <a:ea typeface="Helvetica Now Bold"/>
                <a:cs typeface="Helvetica Now Bold"/>
                <a:sym typeface="Helvetica Now Bold"/>
              </a:rPr>
              <a:t>Regional Prevent Education Coordinator newsletters</a:t>
            </a:r>
          </a:p>
        </p:txBody>
      </p:sp>
      <p:sp>
        <p:nvSpPr>
          <p:cNvPr id="38" name="TextBox 38"/>
          <p:cNvSpPr txBox="1"/>
          <p:nvPr/>
        </p:nvSpPr>
        <p:spPr>
          <a:xfrm>
            <a:off x="6826528" y="5040372"/>
            <a:ext cx="1913922" cy="410369"/>
          </a:xfrm>
          <a:prstGeom prst="rect">
            <a:avLst/>
          </a:prstGeom>
        </p:spPr>
        <p:txBody>
          <a:bodyPr lIns="0" tIns="0" rIns="0" bIns="0" rtlCol="0" anchor="t">
            <a:spAutoFit/>
          </a:bodyPr>
          <a:lstStyle/>
          <a:p>
            <a:pPr marL="0" marR="0" lvl="0" indent="0" algn="l" defTabSz="609630" rtl="0" eaLnBrk="1" fontAlgn="auto" latinLnBrk="0" hangingPunct="1">
              <a:lnSpc>
                <a:spcPts val="1645"/>
              </a:lnSpc>
              <a:spcBef>
                <a:spcPts val="0"/>
              </a:spcBef>
              <a:spcAft>
                <a:spcPts val="0"/>
              </a:spcAft>
              <a:buClrTx/>
              <a:buSzTx/>
              <a:buFontTx/>
              <a:buNone/>
              <a:tabLst/>
              <a:defRPr/>
            </a:pPr>
            <a:r>
              <a:rPr kumimoji="0" lang="en-US" sz="1495" b="0" i="0" u="none" strike="noStrike" kern="1200" cap="none" spc="0" normalizeH="0" baseline="0" noProof="0">
                <a:ln>
                  <a:noFill/>
                </a:ln>
                <a:solidFill>
                  <a:srgbClr val="183860"/>
                </a:solidFill>
                <a:effectLst/>
                <a:uLnTx/>
                <a:uFillTx/>
                <a:latin typeface="Helvetica Now Bold"/>
                <a:ea typeface="Helvetica Now Bold"/>
                <a:cs typeface="Helvetica Now Bold"/>
                <a:sym typeface="Helvetica Now Bold"/>
              </a:rPr>
              <a:t>www.educateagainsthate.com</a:t>
            </a:r>
          </a:p>
        </p:txBody>
      </p:sp>
      <p:sp>
        <p:nvSpPr>
          <p:cNvPr id="39" name="TextBox 39"/>
          <p:cNvSpPr txBox="1"/>
          <p:nvPr/>
        </p:nvSpPr>
        <p:spPr>
          <a:xfrm>
            <a:off x="9062050" y="5040372"/>
            <a:ext cx="1913922" cy="410369"/>
          </a:xfrm>
          <a:prstGeom prst="rect">
            <a:avLst/>
          </a:prstGeom>
        </p:spPr>
        <p:txBody>
          <a:bodyPr lIns="0" tIns="0" rIns="0" bIns="0" rtlCol="0" anchor="t">
            <a:spAutoFit/>
          </a:bodyPr>
          <a:lstStyle/>
          <a:p>
            <a:pPr marL="0" marR="0" lvl="0" indent="0" algn="l" defTabSz="609630" rtl="0" eaLnBrk="1" fontAlgn="auto" latinLnBrk="0" hangingPunct="1">
              <a:lnSpc>
                <a:spcPts val="1645"/>
              </a:lnSpc>
              <a:spcBef>
                <a:spcPts val="0"/>
              </a:spcBef>
              <a:spcAft>
                <a:spcPts val="0"/>
              </a:spcAft>
              <a:buClrTx/>
              <a:buSzTx/>
              <a:buFontTx/>
              <a:buNone/>
              <a:tabLst/>
              <a:defRPr/>
            </a:pPr>
            <a:r>
              <a:rPr kumimoji="0" lang="en-US" sz="1495" b="0" i="0" u="none" strike="noStrike" kern="1200" cap="none" spc="0" normalizeH="0" baseline="0" noProof="0">
                <a:ln>
                  <a:noFill/>
                </a:ln>
                <a:solidFill>
                  <a:srgbClr val="183860"/>
                </a:solidFill>
                <a:effectLst/>
                <a:uLnTx/>
                <a:uFillTx/>
                <a:latin typeface="Helvetica Now Bold"/>
                <a:ea typeface="Helvetica Now Bold"/>
                <a:cs typeface="Helvetica Now Bold"/>
                <a:sym typeface="Helvetica Now Bold"/>
              </a:rPr>
              <a:t>Educate Against Hate newsletter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4"/>
          <p:cNvSpPr/>
          <p:nvPr/>
        </p:nvSpPr>
        <p:spPr>
          <a:xfrm>
            <a:off x="0" y="1"/>
            <a:ext cx="12191696"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101" name="Google Shape;101;p14"/>
          <p:cNvSpPr/>
          <p:nvPr/>
        </p:nvSpPr>
        <p:spPr>
          <a:xfrm>
            <a:off x="305" y="0"/>
            <a:ext cx="12191696"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grpSp>
        <p:nvGrpSpPr>
          <p:cNvPr id="102" name="Google Shape;102;p14"/>
          <p:cNvGrpSpPr/>
          <p:nvPr/>
        </p:nvGrpSpPr>
        <p:grpSpPr>
          <a:xfrm>
            <a:off x="-21863" y="508838"/>
            <a:ext cx="5217958" cy="6239661"/>
            <a:chOff x="-19221" y="251144"/>
            <a:chExt cx="5217958" cy="6239661"/>
          </a:xfrm>
        </p:grpSpPr>
        <p:sp>
          <p:nvSpPr>
            <p:cNvPr id="103" name="Google Shape;103;p14"/>
            <p:cNvSpPr/>
            <p:nvPr/>
          </p:nvSpPr>
          <p:spPr>
            <a:xfrm>
              <a:off x="-19221" y="251144"/>
              <a:ext cx="5187198" cy="6239661"/>
            </a:xfrm>
            <a:custGeom>
              <a:avLst/>
              <a:gdLst/>
              <a:ahLst/>
              <a:cxnLst/>
              <a:rect l="l" t="t" r="r" b="b"/>
              <a:pathLst>
                <a:path w="5187198" h="6239661" extrusionOk="0">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104" name="Google Shape;104;p14"/>
            <p:cNvSpPr/>
            <p:nvPr/>
          </p:nvSpPr>
          <p:spPr>
            <a:xfrm>
              <a:off x="-19220" y="297400"/>
              <a:ext cx="5215811" cy="6107388"/>
            </a:xfrm>
            <a:custGeom>
              <a:avLst/>
              <a:gdLst/>
              <a:ahLst/>
              <a:cxnLst/>
              <a:rect l="l" t="t" r="r" b="b"/>
              <a:pathLst>
                <a:path w="5215811" h="6107388" extrusionOk="0">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105" name="Google Shape;105;p14"/>
            <p:cNvSpPr/>
            <p:nvPr/>
          </p:nvSpPr>
          <p:spPr>
            <a:xfrm>
              <a:off x="-19221" y="319367"/>
              <a:ext cx="5217956" cy="6100079"/>
            </a:xfrm>
            <a:custGeom>
              <a:avLst/>
              <a:gdLst/>
              <a:ahLst/>
              <a:cxnLst/>
              <a:rect l="l" t="t" r="r" b="b"/>
              <a:pathLst>
                <a:path w="5217956" h="6100079" extrusionOk="0">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106" name="Google Shape;106;p14"/>
            <p:cNvSpPr/>
            <p:nvPr/>
          </p:nvSpPr>
          <p:spPr>
            <a:xfrm>
              <a:off x="-19220" y="319367"/>
              <a:ext cx="5217957" cy="6100079"/>
            </a:xfrm>
            <a:custGeom>
              <a:avLst/>
              <a:gdLst/>
              <a:ahLst/>
              <a:cxnLst/>
              <a:rect l="l" t="t" r="r" b="b"/>
              <a:pathLst>
                <a:path w="5217957" h="6100079" extrusionOk="0">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grpSp>
      <p:sp>
        <p:nvSpPr>
          <p:cNvPr id="107" name="Google Shape;107;p14"/>
          <p:cNvSpPr txBox="1">
            <a:spLocks noGrp="1"/>
          </p:cNvSpPr>
          <p:nvPr>
            <p:ph type="title"/>
          </p:nvPr>
        </p:nvSpPr>
        <p:spPr>
          <a:xfrm>
            <a:off x="640080" y="1243013"/>
            <a:ext cx="3855720" cy="437197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5400"/>
              <a:buFont typeface="Calibri"/>
              <a:buNone/>
            </a:pPr>
            <a:r>
              <a:rPr lang="en-GB" sz="5400">
                <a:solidFill>
                  <a:schemeClr val="dk2"/>
                </a:solidFill>
              </a:rPr>
              <a:t>Prevent……. a reminder</a:t>
            </a:r>
            <a:endParaRPr/>
          </a:p>
        </p:txBody>
      </p:sp>
      <p:sp>
        <p:nvSpPr>
          <p:cNvPr id="108" name="Google Shape;108;p14"/>
          <p:cNvSpPr txBox="1">
            <a:spLocks noGrp="1"/>
          </p:cNvSpPr>
          <p:nvPr>
            <p:ph type="body" idx="1"/>
          </p:nvPr>
        </p:nvSpPr>
        <p:spPr>
          <a:xfrm>
            <a:off x="6172200" y="804672"/>
            <a:ext cx="5221224" cy="5230368"/>
          </a:xfrm>
          <a:prstGeom prst="rect">
            <a:avLst/>
          </a:prstGeom>
          <a:noFill/>
          <a:ln>
            <a:noFill/>
          </a:ln>
        </p:spPr>
        <p:txBody>
          <a:bodyPr spcFirstLastPara="1" wrap="square" lIns="91425" tIns="45700" rIns="91425" bIns="45700" anchor="ctr" anchorCtr="0">
            <a:normAutofit/>
          </a:bodyPr>
          <a:lstStyle/>
          <a:p>
            <a:pPr marL="228600" marR="0" lvl="0" indent="-228600" algn="l" rtl="0">
              <a:lnSpc>
                <a:spcPct val="90000"/>
              </a:lnSpc>
              <a:spcBef>
                <a:spcPts val="0"/>
              </a:spcBef>
              <a:spcAft>
                <a:spcPts val="0"/>
              </a:spcAft>
              <a:buClr>
                <a:srgbClr val="000000"/>
              </a:buClr>
              <a:buSzPts val="2000"/>
              <a:buFont typeface="Arial"/>
              <a:buChar char="•"/>
            </a:pPr>
            <a:r>
              <a:rPr lang="en-GB" sz="2000" b="1" i="0" u="none" strike="noStrike" cap="none">
                <a:solidFill>
                  <a:schemeClr val="dk2"/>
                </a:solidFill>
                <a:latin typeface="Calibri"/>
                <a:ea typeface="Calibri"/>
                <a:cs typeface="Calibri"/>
                <a:sym typeface="Calibri"/>
              </a:rPr>
              <a:t>CONTEST</a:t>
            </a:r>
            <a:r>
              <a:rPr lang="en-GB" sz="2000" b="0" i="0" u="none" strike="noStrike" cap="none">
                <a:solidFill>
                  <a:schemeClr val="dk2"/>
                </a:solidFill>
                <a:latin typeface="Calibri"/>
                <a:ea typeface="Calibri"/>
                <a:cs typeface="Calibri"/>
                <a:sym typeface="Calibri"/>
              </a:rPr>
              <a:t> IS THE UNITED KINGDOM'S COUNTER-TERRORISM STRATEGY. IT WAS FIRST DEVELOPED BY THE HOME OFFICE IN EARLY 2003, AND A REVISED VERSION WAS MADE PUBLIC IN 2006. FURTHER REVISIONS WERE PUBLISHED ON 24 MARCH 2009, 11 JULY 2011 AND JUNE 2018.</a:t>
            </a:r>
            <a:endParaRPr/>
          </a:p>
          <a:p>
            <a:pPr marL="228600" marR="0" lvl="0" indent="-228600" algn="l" rtl="0">
              <a:lnSpc>
                <a:spcPct val="90000"/>
              </a:lnSpc>
              <a:spcBef>
                <a:spcPts val="1000"/>
              </a:spcBef>
              <a:spcAft>
                <a:spcPts val="0"/>
              </a:spcAft>
              <a:buClr>
                <a:srgbClr val="000000"/>
              </a:buClr>
              <a:buSzPts val="2000"/>
              <a:buFont typeface="Arial"/>
              <a:buChar char="•"/>
            </a:pPr>
            <a:r>
              <a:rPr lang="en-GB" sz="2000" b="1" cap="none">
                <a:solidFill>
                  <a:schemeClr val="dk2"/>
                </a:solidFill>
                <a:latin typeface="Calibri"/>
                <a:ea typeface="Calibri"/>
                <a:cs typeface="Calibri"/>
                <a:sym typeface="Calibri"/>
              </a:rPr>
              <a:t>PURSUE, PROTECT, PREPARE</a:t>
            </a:r>
            <a:endParaRPr/>
          </a:p>
          <a:p>
            <a:pPr marL="228600" marR="0" lvl="0" indent="-228600" algn="l" rtl="0">
              <a:lnSpc>
                <a:spcPct val="90000"/>
              </a:lnSpc>
              <a:spcBef>
                <a:spcPts val="1000"/>
              </a:spcBef>
              <a:spcAft>
                <a:spcPts val="0"/>
              </a:spcAft>
              <a:buClr>
                <a:srgbClr val="000000"/>
              </a:buClr>
              <a:buSzPts val="2000"/>
              <a:buFont typeface="Arial"/>
              <a:buChar char="•"/>
            </a:pPr>
            <a:r>
              <a:rPr lang="en-GB" sz="2000" b="1" i="0" u="none" strike="noStrike" cap="none">
                <a:solidFill>
                  <a:schemeClr val="dk2"/>
                </a:solidFill>
                <a:latin typeface="Calibri"/>
                <a:ea typeface="Calibri"/>
                <a:cs typeface="Calibri"/>
                <a:sym typeface="Calibri"/>
              </a:rPr>
              <a:t>PREVENT IS ABOUT SAFEGUARDING AND SUPPORTING THOSE VULNERABLE TO RADICALISATION.</a:t>
            </a:r>
            <a:r>
              <a:rPr lang="en-GB" sz="2000" b="0" i="0" u="none" strike="noStrike" cap="none">
                <a:solidFill>
                  <a:schemeClr val="dk2"/>
                </a:solidFill>
                <a:latin typeface="Calibri"/>
                <a:ea typeface="Calibri"/>
                <a:cs typeface="Calibri"/>
                <a:sym typeface="Calibri"/>
              </a:rPr>
              <a:t> </a:t>
            </a:r>
            <a:endParaRPr sz="2000" b="1" i="0" u="none" strike="noStrike" cap="none">
              <a:solidFill>
                <a:schemeClr val="dk2"/>
              </a:solidFill>
              <a:latin typeface="Calibri"/>
              <a:ea typeface="Calibri"/>
              <a:cs typeface="Calibri"/>
              <a:sym typeface="Calibri"/>
            </a:endParaRPr>
          </a:p>
          <a:p>
            <a:pPr marL="228600" marR="0" lvl="0" indent="-228600" algn="l" rtl="0">
              <a:lnSpc>
                <a:spcPct val="90000"/>
              </a:lnSpc>
              <a:spcBef>
                <a:spcPts val="1000"/>
              </a:spcBef>
              <a:spcAft>
                <a:spcPts val="0"/>
              </a:spcAft>
              <a:buClr>
                <a:srgbClr val="000000"/>
              </a:buClr>
              <a:buSzPts val="2000"/>
              <a:buFont typeface="Arial"/>
              <a:buChar char="•"/>
            </a:pPr>
            <a:r>
              <a:rPr lang="en-GB" sz="2000" b="0" i="0" u="none" strike="noStrike" cap="none">
                <a:solidFill>
                  <a:schemeClr val="dk2"/>
                </a:solidFill>
                <a:latin typeface="Calibri"/>
                <a:ea typeface="Calibri"/>
                <a:cs typeface="Calibri"/>
                <a:sym typeface="Calibri"/>
              </a:rPr>
              <a:t>IT AIMS TO STOP PEOPLE BECOMING TERRORISTS OR SUPPORTING TERRORISM</a:t>
            </a:r>
            <a:endParaRPr sz="2000" b="0" i="0" u="none" strike="noStrike" cap="none">
              <a:solidFill>
                <a:schemeClr val="dk2"/>
              </a:solidFill>
              <a:latin typeface="Calibri"/>
              <a:ea typeface="Calibri"/>
              <a:cs typeface="Calibri"/>
              <a:sym typeface="Calibri"/>
            </a:endParaRPr>
          </a:p>
          <a:p>
            <a:pPr marL="228600" lvl="0" indent="-228600" algn="l" rtl="0">
              <a:lnSpc>
                <a:spcPct val="90000"/>
              </a:lnSpc>
              <a:spcBef>
                <a:spcPts val="1000"/>
              </a:spcBef>
              <a:spcAft>
                <a:spcPts val="0"/>
              </a:spcAft>
              <a:buClr>
                <a:schemeClr val="dk2"/>
              </a:buClr>
              <a:buSzPts val="2000"/>
              <a:buChar char="•"/>
            </a:pPr>
            <a:r>
              <a:rPr lang="en-GB" sz="2000" b="1">
                <a:solidFill>
                  <a:schemeClr val="dk2"/>
                </a:solidFill>
              </a:rPr>
              <a:t>A community safeguarding programme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12"/>
        <p:cNvGrpSpPr/>
        <p:nvPr/>
      </p:nvGrpSpPr>
      <p:grpSpPr>
        <a:xfrm>
          <a:off x="0" y="0"/>
          <a:ext cx="0" cy="0"/>
          <a:chOff x="0" y="0"/>
          <a:chExt cx="0" cy="0"/>
        </a:xfrm>
      </p:grpSpPr>
      <p:sp>
        <p:nvSpPr>
          <p:cNvPr id="113" name="Google Shape;113;p15"/>
          <p:cNvSpPr/>
          <p:nvPr/>
        </p:nvSpPr>
        <p:spPr>
          <a:xfrm>
            <a:off x="0" y="0"/>
            <a:ext cx="12191696"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14" name="Google Shape;114;p15"/>
          <p:cNvSpPr/>
          <p:nvPr/>
        </p:nvSpPr>
        <p:spPr>
          <a:xfrm>
            <a:off x="305" y="30095"/>
            <a:ext cx="12191696"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nvGrpSpPr>
          <p:cNvPr id="115" name="Google Shape;115;p15"/>
          <p:cNvGrpSpPr/>
          <p:nvPr/>
        </p:nvGrpSpPr>
        <p:grpSpPr>
          <a:xfrm>
            <a:off x="305" y="-11219"/>
            <a:ext cx="5646974" cy="6483075"/>
            <a:chOff x="-19221" y="0"/>
            <a:chExt cx="5646974" cy="6483075"/>
          </a:xfrm>
        </p:grpSpPr>
        <p:sp>
          <p:nvSpPr>
            <p:cNvPr id="116" name="Google Shape;116;p15"/>
            <p:cNvSpPr/>
            <p:nvPr/>
          </p:nvSpPr>
          <p:spPr>
            <a:xfrm>
              <a:off x="-19220" y="116610"/>
              <a:ext cx="5535001" cy="6250127"/>
            </a:xfrm>
            <a:custGeom>
              <a:avLst/>
              <a:gdLst/>
              <a:ahLst/>
              <a:cxnLst/>
              <a:rect l="l" t="t" r="r" b="b"/>
              <a:pathLst>
                <a:path w="5535001" h="6250127" extrusionOk="0">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17" name="Google Shape;117;p15"/>
            <p:cNvSpPr/>
            <p:nvPr/>
          </p:nvSpPr>
          <p:spPr>
            <a:xfrm>
              <a:off x="-19221" y="176241"/>
              <a:ext cx="5646908" cy="6130481"/>
            </a:xfrm>
            <a:custGeom>
              <a:avLst/>
              <a:gdLst/>
              <a:ahLst/>
              <a:cxnLst/>
              <a:rect l="l" t="t" r="r" b="b"/>
              <a:pathLst>
                <a:path w="5646908" h="6130481" extrusionOk="0">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18" name="Google Shape;118;p15"/>
            <p:cNvSpPr/>
            <p:nvPr/>
          </p:nvSpPr>
          <p:spPr>
            <a:xfrm>
              <a:off x="-19221" y="176241"/>
              <a:ext cx="5517522" cy="6130481"/>
            </a:xfrm>
            <a:custGeom>
              <a:avLst/>
              <a:gdLst/>
              <a:ahLst/>
              <a:cxnLst/>
              <a:rect l="l" t="t" r="r" b="b"/>
              <a:pathLst>
                <a:path w="5517522" h="6130481" extrusionOk="0">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19" name="Google Shape;119;p15"/>
            <p:cNvSpPr/>
            <p:nvPr/>
          </p:nvSpPr>
          <p:spPr>
            <a:xfrm>
              <a:off x="-19220" y="176241"/>
              <a:ext cx="5517475" cy="6130481"/>
            </a:xfrm>
            <a:custGeom>
              <a:avLst/>
              <a:gdLst/>
              <a:ahLst/>
              <a:cxnLst/>
              <a:rect l="l" t="t" r="r" b="b"/>
              <a:pathLst>
                <a:path w="5517475" h="6130481" extrusionOk="0">
                  <a:moveTo>
                    <a:pt x="2549095" y="0"/>
                  </a:moveTo>
                  <a:cubicBezTo>
                    <a:pt x="3508568" y="0"/>
                    <a:pt x="4219915" y="463445"/>
                    <a:pt x="4804175" y="1134258"/>
                  </a:cubicBezTo>
                  <a:cubicBezTo>
                    <a:pt x="5291694" y="1694109"/>
                    <a:pt x="5723899"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799573"/>
                  </a:lnTo>
                  <a:lnTo>
                    <a:pt x="64364" y="3974159"/>
                  </a:lnTo>
                  <a:cubicBezTo>
                    <a:pt x="198841" y="4289243"/>
                    <a:pt x="391429" y="4571632"/>
                    <a:pt x="636644" y="4813600"/>
                  </a:cubicBezTo>
                  <a:cubicBezTo>
                    <a:pt x="1131328" y="5301566"/>
                    <a:pt x="1786578" y="5570406"/>
                    <a:pt x="2481577" y="5570406"/>
                  </a:cubicBezTo>
                  <a:cubicBezTo>
                    <a:pt x="2854550" y="5570406"/>
                    <a:pt x="3171314" y="5516996"/>
                    <a:pt x="3449896" y="5407153"/>
                  </a:cubicBezTo>
                  <a:cubicBezTo>
                    <a:pt x="3723103" y="5299438"/>
                    <a:pt x="3970333" y="5132603"/>
                    <a:pt x="4205695" y="4897241"/>
                  </a:cubicBezTo>
                  <a:cubicBezTo>
                    <a:pt x="4369395" y="4733653"/>
                    <a:pt x="4426836" y="4637358"/>
                    <a:pt x="4461434" y="4564802"/>
                  </a:cubicBezTo>
                  <a:cubicBezTo>
                    <a:pt x="4510701" y="4461453"/>
                    <a:pt x="4543509" y="4330784"/>
                    <a:pt x="4588969" y="4149952"/>
                  </a:cubicBezTo>
                  <a:cubicBezTo>
                    <a:pt x="4646969" y="3918846"/>
                    <a:pt x="4726468" y="3602194"/>
                    <a:pt x="4886585" y="3168421"/>
                  </a:cubicBezTo>
                  <a:cubicBezTo>
                    <a:pt x="4984560" y="2902940"/>
                    <a:pt x="4981760" y="2626037"/>
                    <a:pt x="4877964" y="2321590"/>
                  </a:cubicBezTo>
                  <a:cubicBezTo>
                    <a:pt x="4786260" y="2052526"/>
                    <a:pt x="4614834" y="1769129"/>
                    <a:pt x="4382048" y="1501856"/>
                  </a:cubicBezTo>
                  <a:cubicBezTo>
                    <a:pt x="4110072" y="1189683"/>
                    <a:pt x="3838544" y="962832"/>
                    <a:pt x="3551900" y="808425"/>
                  </a:cubicBezTo>
                  <a:cubicBezTo>
                    <a:pt x="3241183" y="641141"/>
                    <a:pt x="2913222" y="559851"/>
                    <a:pt x="2549095" y="559851"/>
                  </a:cubicBezTo>
                  <a:cubicBezTo>
                    <a:pt x="2253830" y="559851"/>
                    <a:pt x="1988013" y="640134"/>
                    <a:pt x="1712566" y="812008"/>
                  </a:cubicBezTo>
                  <a:cubicBezTo>
                    <a:pt x="1428385" y="989593"/>
                    <a:pt x="1158313" y="1250707"/>
                    <a:pt x="906044" y="1502976"/>
                  </a:cubicBezTo>
                  <a:cubicBezTo>
                    <a:pt x="788140" y="1620769"/>
                    <a:pt x="671579" y="1727700"/>
                    <a:pt x="558825" y="1831049"/>
                  </a:cubicBezTo>
                  <a:cubicBezTo>
                    <a:pt x="340371" y="2031140"/>
                    <a:pt x="151813" y="2204022"/>
                    <a:pt x="25063" y="2389556"/>
                  </a:cubicBezTo>
                  <a:lnTo>
                    <a:pt x="0" y="2432109"/>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20" name="Google Shape;120;p15"/>
            <p:cNvSpPr/>
            <p:nvPr/>
          </p:nvSpPr>
          <p:spPr>
            <a:xfrm>
              <a:off x="-19221" y="0"/>
              <a:ext cx="5646974" cy="6483075"/>
            </a:xfrm>
            <a:custGeom>
              <a:avLst/>
              <a:gdLst/>
              <a:ahLst/>
              <a:cxnLst/>
              <a:rect l="l" t="t" r="r" b="b"/>
              <a:pathLst>
                <a:path w="5646974" h="6483075" extrusionOk="0">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sp>
        <p:nvSpPr>
          <p:cNvPr id="121" name="Google Shape;121;p15"/>
          <p:cNvSpPr txBox="1">
            <a:spLocks noGrp="1"/>
          </p:cNvSpPr>
          <p:nvPr>
            <p:ph type="title"/>
          </p:nvPr>
        </p:nvSpPr>
        <p:spPr>
          <a:xfrm>
            <a:off x="804672" y="2023236"/>
            <a:ext cx="3659777" cy="282090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5400"/>
              <a:buFont typeface="Calibri"/>
              <a:buNone/>
            </a:pPr>
            <a:r>
              <a:rPr lang="en-GB" sz="5400">
                <a:solidFill>
                  <a:schemeClr val="dk2"/>
                </a:solidFill>
              </a:rPr>
              <a:t>Three elements</a:t>
            </a:r>
            <a:endParaRPr/>
          </a:p>
        </p:txBody>
      </p:sp>
      <p:grpSp>
        <p:nvGrpSpPr>
          <p:cNvPr id="122" name="Google Shape;122;p15"/>
          <p:cNvGrpSpPr/>
          <p:nvPr/>
        </p:nvGrpSpPr>
        <p:grpSpPr>
          <a:xfrm>
            <a:off x="6091238" y="1010991"/>
            <a:ext cx="5115491" cy="4837141"/>
            <a:chOff x="0" y="55338"/>
            <a:chExt cx="5115491" cy="4837141"/>
          </a:xfrm>
        </p:grpSpPr>
        <p:sp>
          <p:nvSpPr>
            <p:cNvPr id="123" name="Google Shape;123;p15"/>
            <p:cNvSpPr/>
            <p:nvPr/>
          </p:nvSpPr>
          <p:spPr>
            <a:xfrm>
              <a:off x="0" y="55338"/>
              <a:ext cx="5115491" cy="1570140"/>
            </a:xfrm>
            <a:prstGeom prst="roundRect">
              <a:avLst>
                <a:gd name="adj" fmla="val 16667"/>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 name="Google Shape;124;p15"/>
            <p:cNvSpPr txBox="1"/>
            <p:nvPr/>
          </p:nvSpPr>
          <p:spPr>
            <a:xfrm>
              <a:off x="76648" y="131986"/>
              <a:ext cx="4962195" cy="1416844"/>
            </a:xfrm>
            <a:prstGeom prst="rect">
              <a:avLst/>
            </a:prstGeom>
            <a:noFill/>
            <a:ln>
              <a:noFill/>
            </a:ln>
          </p:spPr>
          <p:txBody>
            <a:bodyPr spcFirstLastPara="1" wrap="square" lIns="83800" tIns="83800" rIns="83800" bIns="83800" anchor="ctr" anchorCtr="0">
              <a:noAutofit/>
            </a:bodyPr>
            <a:lstStyle/>
            <a:p>
              <a:pPr marL="0" marR="0" lvl="0" indent="0" algn="l" defTabSz="914400" rtl="0" eaLnBrk="1" fontAlgn="auto" latinLnBrk="0" hangingPunct="1">
                <a:lnSpc>
                  <a:spcPct val="90000"/>
                </a:lnSpc>
                <a:spcBef>
                  <a:spcPts val="0"/>
                </a:spcBef>
                <a:spcAft>
                  <a:spcPts val="0"/>
                </a:spcAft>
                <a:buClr>
                  <a:srgbClr val="FFFFFF"/>
                </a:buClr>
                <a:buSzPts val="2200"/>
                <a:buFont typeface="Calibri"/>
                <a:buNone/>
                <a:tabLst/>
                <a:defRPr/>
              </a:pPr>
              <a:r>
                <a:rPr kumimoji="0" lang="en-GB" sz="2200" b="0" i="0" u="none" strike="noStrike" kern="0" cap="none" spc="0" normalizeH="0" baseline="0" noProof="0">
                  <a:ln>
                    <a:noFill/>
                  </a:ln>
                  <a:solidFill>
                    <a:srgbClr val="FFFFFF"/>
                  </a:solidFill>
                  <a:effectLst/>
                  <a:uLnTx/>
                  <a:uFillTx/>
                  <a:latin typeface="Calibri"/>
                  <a:ea typeface="Calibri"/>
                  <a:cs typeface="Calibri"/>
                  <a:sym typeface="Calibri"/>
                </a:rPr>
                <a:t>Responds to the ideological challenge of terrorism and aspects of extremism, and the threat from those who promote theses views</a:t>
              </a:r>
              <a:endParaRPr kumimoji="0" sz="22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25" name="Google Shape;125;p15"/>
            <p:cNvSpPr/>
            <p:nvPr/>
          </p:nvSpPr>
          <p:spPr>
            <a:xfrm>
              <a:off x="0" y="1688838"/>
              <a:ext cx="5115491" cy="1570140"/>
            </a:xfrm>
            <a:prstGeom prst="roundRect">
              <a:avLst>
                <a:gd name="adj" fmla="val 16667"/>
              </a:avLst>
            </a:prstGeom>
            <a:solidFill>
              <a:srgbClr val="4CC38C"/>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 name="Google Shape;126;p15"/>
            <p:cNvSpPr txBox="1"/>
            <p:nvPr/>
          </p:nvSpPr>
          <p:spPr>
            <a:xfrm>
              <a:off x="76648" y="1765486"/>
              <a:ext cx="4962195" cy="1416844"/>
            </a:xfrm>
            <a:prstGeom prst="rect">
              <a:avLst/>
            </a:prstGeom>
            <a:noFill/>
            <a:ln>
              <a:noFill/>
            </a:ln>
          </p:spPr>
          <p:txBody>
            <a:bodyPr spcFirstLastPara="1" wrap="square" lIns="83800" tIns="83800" rIns="83800" bIns="83800" anchor="ctr" anchorCtr="0">
              <a:noAutofit/>
            </a:bodyPr>
            <a:lstStyle/>
            <a:p>
              <a:pPr marL="0" marR="0" lvl="0" indent="0" algn="l" defTabSz="914400" rtl="0" eaLnBrk="1" fontAlgn="auto" latinLnBrk="0" hangingPunct="1">
                <a:lnSpc>
                  <a:spcPct val="90000"/>
                </a:lnSpc>
                <a:spcBef>
                  <a:spcPts val="0"/>
                </a:spcBef>
                <a:spcAft>
                  <a:spcPts val="0"/>
                </a:spcAft>
                <a:buClr>
                  <a:srgbClr val="FFFFFF"/>
                </a:buClr>
                <a:buSzPts val="2200"/>
                <a:buFont typeface="Calibri"/>
                <a:buNone/>
                <a:tabLst/>
                <a:defRPr/>
              </a:pPr>
              <a:r>
                <a:rPr kumimoji="0" lang="en-GB" sz="2200" b="0" i="0" u="none" strike="noStrike" kern="0" cap="none" spc="0" normalizeH="0" baseline="0" noProof="0">
                  <a:ln>
                    <a:noFill/>
                  </a:ln>
                  <a:solidFill>
                    <a:srgbClr val="FFFFFF"/>
                  </a:solidFill>
                  <a:effectLst/>
                  <a:uLnTx/>
                  <a:uFillTx/>
                  <a:latin typeface="Calibri"/>
                  <a:ea typeface="Calibri"/>
                  <a:cs typeface="Calibri"/>
                  <a:sym typeface="Calibri"/>
                </a:rPr>
                <a:t>Provides practical help to prevent people from being drawn into terrorism and ensure they are given the appropriate advice and support</a:t>
              </a:r>
              <a:endParaRPr kumimoji="0" sz="22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27" name="Google Shape;127;p15"/>
            <p:cNvSpPr/>
            <p:nvPr/>
          </p:nvSpPr>
          <p:spPr>
            <a:xfrm>
              <a:off x="0" y="3322339"/>
              <a:ext cx="5115491" cy="1570140"/>
            </a:xfrm>
            <a:prstGeom prst="roundRect">
              <a:avLst>
                <a:gd name="adj" fmla="val 16667"/>
              </a:avLst>
            </a:prstGeom>
            <a:solidFill>
              <a:srgbClr val="6FAB4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8" name="Google Shape;128;p15"/>
            <p:cNvSpPr txBox="1"/>
            <p:nvPr/>
          </p:nvSpPr>
          <p:spPr>
            <a:xfrm>
              <a:off x="76648" y="3398987"/>
              <a:ext cx="4962195" cy="1416844"/>
            </a:xfrm>
            <a:prstGeom prst="rect">
              <a:avLst/>
            </a:prstGeom>
            <a:noFill/>
            <a:ln>
              <a:noFill/>
            </a:ln>
          </p:spPr>
          <p:txBody>
            <a:bodyPr spcFirstLastPara="1" wrap="square" lIns="83800" tIns="83800" rIns="83800" bIns="83800" anchor="ctr" anchorCtr="0">
              <a:noAutofit/>
            </a:bodyPr>
            <a:lstStyle/>
            <a:p>
              <a:pPr marL="0" marR="0" lvl="0" indent="0" algn="l" defTabSz="914400" rtl="0" eaLnBrk="1" fontAlgn="auto" latinLnBrk="0" hangingPunct="1">
                <a:lnSpc>
                  <a:spcPct val="90000"/>
                </a:lnSpc>
                <a:spcBef>
                  <a:spcPts val="0"/>
                </a:spcBef>
                <a:spcAft>
                  <a:spcPts val="0"/>
                </a:spcAft>
                <a:buClr>
                  <a:srgbClr val="FFFFFF"/>
                </a:buClr>
                <a:buSzPts val="2200"/>
                <a:buFont typeface="Calibri"/>
                <a:buNone/>
                <a:tabLst/>
                <a:defRPr/>
              </a:pPr>
              <a:r>
                <a:rPr kumimoji="0" lang="en-GB" sz="2200" b="0" i="0" u="none" strike="noStrike" kern="0" cap="none" spc="0" normalizeH="0" baseline="0" noProof="0" dirty="0">
                  <a:ln>
                    <a:noFill/>
                  </a:ln>
                  <a:solidFill>
                    <a:srgbClr val="FFFFFF"/>
                  </a:solidFill>
                  <a:effectLst/>
                  <a:uLnTx/>
                  <a:uFillTx/>
                  <a:latin typeface="Calibri"/>
                  <a:ea typeface="Calibri"/>
                  <a:cs typeface="Calibri"/>
                  <a:sym typeface="Calibri"/>
                </a:rPr>
                <a:t>Enable people who have already engaged in Terrorism to disengage and </a:t>
              </a:r>
              <a:r>
                <a:rPr kumimoji="0" lang="en-GB" sz="2200" b="0" i="0" u="none" strike="noStrike" kern="0" cap="none" spc="0" normalizeH="0" baseline="0" noProof="0">
                  <a:ln>
                    <a:noFill/>
                  </a:ln>
                  <a:solidFill>
                    <a:srgbClr val="FFFFFF"/>
                  </a:solidFill>
                  <a:effectLst/>
                  <a:uLnTx/>
                  <a:uFillTx/>
                  <a:latin typeface="Calibri"/>
                  <a:ea typeface="Calibri"/>
                  <a:cs typeface="Calibri"/>
                  <a:sym typeface="Calibri"/>
                </a:rPr>
                <a:t>be rehabilitated</a:t>
              </a:r>
              <a:endParaRPr kumimoji="0" sz="22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2D2B266D-3625-4584-A5C3-7D3F672CF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C463B99A-73EE-4FBB-B7C4-F9F9BCC25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Freeform: Shape 1034">
            <a:extLst>
              <a:ext uri="{FF2B5EF4-FFF2-40B4-BE49-F238E27FC236}">
                <a16:creationId xmlns:a16="http://schemas.microsoft.com/office/drawing/2014/main" id="{A5D2A5D1-BA0D-47D3-B051-DA7743C46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219825"/>
          </a:xfrm>
          <a:custGeom>
            <a:avLst/>
            <a:gdLst>
              <a:gd name="connsiteX0" fmla="*/ 6789701 w 12192000"/>
              <a:gd name="connsiteY0" fmla="*/ 6151588 h 6219825"/>
              <a:gd name="connsiteX1" fmla="*/ 6788702 w 12192000"/>
              <a:gd name="connsiteY1" fmla="*/ 6151666 h 6219825"/>
              <a:gd name="connsiteX2" fmla="*/ 6788476 w 12192000"/>
              <a:gd name="connsiteY2" fmla="*/ 6152200 h 6219825"/>
              <a:gd name="connsiteX3" fmla="*/ 9834 w 12192000"/>
              <a:gd name="connsiteY3" fmla="*/ 0 h 6219825"/>
              <a:gd name="connsiteX4" fmla="*/ 12357 w 12192000"/>
              <a:gd name="connsiteY4" fmla="*/ 1 h 6219825"/>
              <a:gd name="connsiteX5" fmla="*/ 12192000 w 12192000"/>
              <a:gd name="connsiteY5" fmla="*/ 1 h 6219825"/>
              <a:gd name="connsiteX6" fmla="*/ 12192000 w 12192000"/>
              <a:gd name="connsiteY6" fmla="*/ 5105401 h 6219825"/>
              <a:gd name="connsiteX7" fmla="*/ 12191716 w 12192000"/>
              <a:gd name="connsiteY7" fmla="*/ 5105401 h 6219825"/>
              <a:gd name="connsiteX8" fmla="*/ 12192000 w 12192000"/>
              <a:gd name="connsiteY8" fmla="*/ 5256977 h 6219825"/>
              <a:gd name="connsiteX9" fmla="*/ 12061096 w 12192000"/>
              <a:gd name="connsiteY9" fmla="*/ 5296034 h 6219825"/>
              <a:gd name="connsiteX10" fmla="*/ 11676800 w 12192000"/>
              <a:gd name="connsiteY10" fmla="*/ 5399652 h 6219825"/>
              <a:gd name="connsiteX11" fmla="*/ 10425355 w 12192000"/>
              <a:gd name="connsiteY11" fmla="*/ 5683310 h 6219825"/>
              <a:gd name="connsiteX12" fmla="*/ 9424022 w 12192000"/>
              <a:gd name="connsiteY12" fmla="*/ 5858546 h 6219825"/>
              <a:gd name="connsiteX13" fmla="*/ 8458419 w 12192000"/>
              <a:gd name="connsiteY13" fmla="*/ 5992303 h 6219825"/>
              <a:gd name="connsiteX14" fmla="*/ 7715970 w 12192000"/>
              <a:gd name="connsiteY14" fmla="*/ 6072283 h 6219825"/>
              <a:gd name="connsiteX15" fmla="*/ 6951716 w 12192000"/>
              <a:gd name="connsiteY15" fmla="*/ 6138091 h 6219825"/>
              <a:gd name="connsiteX16" fmla="*/ 6936303 w 12192000"/>
              <a:gd name="connsiteY16" fmla="*/ 6140163 h 6219825"/>
              <a:gd name="connsiteX17" fmla="*/ 6790448 w 12192000"/>
              <a:gd name="connsiteY17" fmla="*/ 6151529 h 6219825"/>
              <a:gd name="connsiteX18" fmla="*/ 6799941 w 12192000"/>
              <a:gd name="connsiteY18" fmla="*/ 6153349 h 6219825"/>
              <a:gd name="connsiteX19" fmla="*/ 6835432 w 12192000"/>
              <a:gd name="connsiteY19" fmla="*/ 6151642 h 6219825"/>
              <a:gd name="connsiteX20" fmla="*/ 6884003 w 12192000"/>
              <a:gd name="connsiteY20" fmla="*/ 6148662 h 6219825"/>
              <a:gd name="connsiteX21" fmla="*/ 7578771 w 12192000"/>
              <a:gd name="connsiteY21" fmla="*/ 6116122 h 6219825"/>
              <a:gd name="connsiteX22" fmla="*/ 8623845 w 12192000"/>
              <a:gd name="connsiteY22" fmla="*/ 6029188 h 6219825"/>
              <a:gd name="connsiteX23" fmla="*/ 9479970 w 12192000"/>
              <a:gd name="connsiteY23" fmla="*/ 5925239 h 6219825"/>
              <a:gd name="connsiteX24" fmla="*/ 10629308 w 12192000"/>
              <a:gd name="connsiteY24" fmla="*/ 5731000 h 6219825"/>
              <a:gd name="connsiteX25" fmla="*/ 11998498 w 12192000"/>
              <a:gd name="connsiteY25" fmla="*/ 5404869 h 6219825"/>
              <a:gd name="connsiteX26" fmla="*/ 12192000 w 12192000"/>
              <a:gd name="connsiteY26" fmla="*/ 5347846 h 6219825"/>
              <a:gd name="connsiteX27" fmla="*/ 12192000 w 12192000"/>
              <a:gd name="connsiteY27" fmla="*/ 5402606 h 6219825"/>
              <a:gd name="connsiteX28" fmla="*/ 11829257 w 12192000"/>
              <a:gd name="connsiteY28" fmla="*/ 5507950 h 6219825"/>
              <a:gd name="connsiteX29" fmla="*/ 10939183 w 12192000"/>
              <a:gd name="connsiteY29" fmla="*/ 5722555 h 6219825"/>
              <a:gd name="connsiteX30" fmla="*/ 9985530 w 12192000"/>
              <a:gd name="connsiteY30" fmla="*/ 5902635 h 6219825"/>
              <a:gd name="connsiteX31" fmla="*/ 9186882 w 12192000"/>
              <a:gd name="connsiteY31" fmla="*/ 6018631 h 6219825"/>
              <a:gd name="connsiteX32" fmla="*/ 8578198 w 12192000"/>
              <a:gd name="connsiteY32" fmla="*/ 6088179 h 6219825"/>
              <a:gd name="connsiteX33" fmla="*/ 7864358 w 12192000"/>
              <a:gd name="connsiteY33" fmla="*/ 6149656 h 6219825"/>
              <a:gd name="connsiteX34" fmla="*/ 6935502 w 12192000"/>
              <a:gd name="connsiteY34" fmla="*/ 6201071 h 6219825"/>
              <a:gd name="connsiteX35" fmla="*/ 6477750 w 12192000"/>
              <a:gd name="connsiteY35" fmla="*/ 6214980 h 6219825"/>
              <a:gd name="connsiteX36" fmla="*/ 6362294 w 12192000"/>
              <a:gd name="connsiteY36" fmla="*/ 6219825 h 6219825"/>
              <a:gd name="connsiteX37" fmla="*/ 6057129 w 12192000"/>
              <a:gd name="connsiteY37" fmla="*/ 6219825 h 6219825"/>
              <a:gd name="connsiteX38" fmla="*/ 5977784 w 12192000"/>
              <a:gd name="connsiteY38" fmla="*/ 6215229 h 6219825"/>
              <a:gd name="connsiteX39" fmla="*/ 5265087 w 12192000"/>
              <a:gd name="connsiteY39" fmla="*/ 6178965 h 6219825"/>
              <a:gd name="connsiteX40" fmla="*/ 4346277 w 12192000"/>
              <a:gd name="connsiteY40" fmla="*/ 6116869 h 6219825"/>
              <a:gd name="connsiteX41" fmla="*/ 3373045 w 12192000"/>
              <a:gd name="connsiteY41" fmla="*/ 6018259 h 6219825"/>
              <a:gd name="connsiteX42" fmla="*/ 2362173 w 12192000"/>
              <a:gd name="connsiteY42" fmla="*/ 5899282 h 6219825"/>
              <a:gd name="connsiteX43" fmla="*/ 1233178 w 12192000"/>
              <a:gd name="connsiteY43" fmla="*/ 5726033 h 6219825"/>
              <a:gd name="connsiteX44" fmla="*/ 68500 w 12192000"/>
              <a:gd name="connsiteY44" fmla="*/ 5486226 h 6219825"/>
              <a:gd name="connsiteX45" fmla="*/ 0 w 12192000"/>
              <a:gd name="connsiteY45" fmla="*/ 5468863 h 6219825"/>
              <a:gd name="connsiteX46" fmla="*/ 0 w 12192000"/>
              <a:gd name="connsiteY46" fmla="*/ 5412351 h 6219825"/>
              <a:gd name="connsiteX47" fmla="*/ 72441 w 12192000"/>
              <a:gd name="connsiteY47" fmla="*/ 5431135 h 6219825"/>
              <a:gd name="connsiteX48" fmla="*/ 600716 w 12192000"/>
              <a:gd name="connsiteY48" fmla="*/ 5549555 h 6219825"/>
              <a:gd name="connsiteX49" fmla="*/ 1769512 w 12192000"/>
              <a:gd name="connsiteY49" fmla="*/ 5759811 h 6219825"/>
              <a:gd name="connsiteX50" fmla="*/ 2613554 w 12192000"/>
              <a:gd name="connsiteY50" fmla="*/ 5876802 h 6219825"/>
              <a:gd name="connsiteX51" fmla="*/ 2581134 w 12192000"/>
              <a:gd name="connsiteY51" fmla="*/ 5866867 h 6219825"/>
              <a:gd name="connsiteX52" fmla="*/ 1112635 w 12192000"/>
              <a:gd name="connsiteY52" fmla="*/ 5534031 h 6219825"/>
              <a:gd name="connsiteX53" fmla="*/ 420412 w 12192000"/>
              <a:gd name="connsiteY53" fmla="*/ 5334514 h 6219825"/>
              <a:gd name="connsiteX54" fmla="*/ 0 w 12192000"/>
              <a:gd name="connsiteY54" fmla="*/ 5195539 h 6219825"/>
              <a:gd name="connsiteX55" fmla="*/ 60 w 12192000"/>
              <a:gd name="connsiteY55" fmla="*/ 5105401 h 6219825"/>
              <a:gd name="connsiteX56" fmla="*/ 0 w 12192000"/>
              <a:gd name="connsiteY56" fmla="*/ 5105401 h 6219825"/>
              <a:gd name="connsiteX57" fmla="*/ 0 w 12192000"/>
              <a:gd name="connsiteY57" fmla="*/ 1 h 6219825"/>
              <a:gd name="connsiteX58" fmla="*/ 9834 w 12192000"/>
              <a:gd name="connsiteY58" fmla="*/ 1 h 621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192000" h="6219825">
                <a:moveTo>
                  <a:pt x="6789701" y="6151588"/>
                </a:moveTo>
                <a:lnTo>
                  <a:pt x="6788702" y="6151666"/>
                </a:lnTo>
                <a:cubicBezTo>
                  <a:pt x="6788627" y="6151844"/>
                  <a:pt x="6788551" y="6152022"/>
                  <a:pt x="6788476" y="6152200"/>
                </a:cubicBezTo>
                <a:close/>
                <a:moveTo>
                  <a:pt x="9834" y="0"/>
                </a:moveTo>
                <a:lnTo>
                  <a:pt x="12357" y="1"/>
                </a:lnTo>
                <a:lnTo>
                  <a:pt x="12192000" y="1"/>
                </a:lnTo>
                <a:lnTo>
                  <a:pt x="12192000" y="5105401"/>
                </a:lnTo>
                <a:lnTo>
                  <a:pt x="12191716" y="5105401"/>
                </a:lnTo>
                <a:lnTo>
                  <a:pt x="12192000" y="5256977"/>
                </a:lnTo>
                <a:lnTo>
                  <a:pt x="12061096" y="5296034"/>
                </a:lnTo>
                <a:cubicBezTo>
                  <a:pt x="11933500" y="5332263"/>
                  <a:pt x="11805390" y="5366806"/>
                  <a:pt x="11676800" y="5399652"/>
                </a:cubicBezTo>
                <a:cubicBezTo>
                  <a:pt x="11262789" y="5507204"/>
                  <a:pt x="10845343" y="5600846"/>
                  <a:pt x="10425355" y="5683310"/>
                </a:cubicBezTo>
                <a:cubicBezTo>
                  <a:pt x="10092810" y="5748549"/>
                  <a:pt x="9759033" y="5806970"/>
                  <a:pt x="9424022" y="5858546"/>
                </a:cubicBezTo>
                <a:cubicBezTo>
                  <a:pt x="9102997" y="5908224"/>
                  <a:pt x="8781133" y="5952809"/>
                  <a:pt x="8458419" y="5992303"/>
                </a:cubicBezTo>
                <a:cubicBezTo>
                  <a:pt x="8211360" y="6022481"/>
                  <a:pt x="7963792" y="6048065"/>
                  <a:pt x="7715970" y="6072283"/>
                </a:cubicBezTo>
                <a:lnTo>
                  <a:pt x="6951716" y="6138091"/>
                </a:lnTo>
                <a:lnTo>
                  <a:pt x="6936303" y="6140163"/>
                </a:lnTo>
                <a:lnTo>
                  <a:pt x="6790448" y="6151529"/>
                </a:lnTo>
                <a:lnTo>
                  <a:pt x="6799941" y="6153349"/>
                </a:lnTo>
                <a:cubicBezTo>
                  <a:pt x="6811623" y="6153816"/>
                  <a:pt x="6823734" y="6151642"/>
                  <a:pt x="6835432" y="6151642"/>
                </a:cubicBezTo>
                <a:cubicBezTo>
                  <a:pt x="6851580" y="6151642"/>
                  <a:pt x="6867729" y="6149034"/>
                  <a:pt x="6884003" y="6148662"/>
                </a:cubicBezTo>
                <a:cubicBezTo>
                  <a:pt x="7115805" y="6143198"/>
                  <a:pt x="7347351" y="6131026"/>
                  <a:pt x="7578771" y="6116122"/>
                </a:cubicBezTo>
                <a:cubicBezTo>
                  <a:pt x="7927552" y="6093644"/>
                  <a:pt x="8276080" y="6065453"/>
                  <a:pt x="8623845" y="6029188"/>
                </a:cubicBezTo>
                <a:cubicBezTo>
                  <a:pt x="8909939" y="5999878"/>
                  <a:pt x="9195310" y="5965228"/>
                  <a:pt x="9479970" y="5925239"/>
                </a:cubicBezTo>
                <a:cubicBezTo>
                  <a:pt x="9864901" y="5870842"/>
                  <a:pt x="10248014" y="5806101"/>
                  <a:pt x="10629308" y="5731000"/>
                </a:cubicBezTo>
                <a:cubicBezTo>
                  <a:pt x="11090114" y="5639842"/>
                  <a:pt x="11546975" y="5532291"/>
                  <a:pt x="11998498" y="5404869"/>
                </a:cubicBezTo>
                <a:lnTo>
                  <a:pt x="12192000" y="5347846"/>
                </a:lnTo>
                <a:lnTo>
                  <a:pt x="12192000" y="5402606"/>
                </a:lnTo>
                <a:lnTo>
                  <a:pt x="11829257" y="5507950"/>
                </a:lnTo>
                <a:cubicBezTo>
                  <a:pt x="11534769" y="5587680"/>
                  <a:pt x="11238120" y="5658596"/>
                  <a:pt x="10939183" y="5722555"/>
                </a:cubicBezTo>
                <a:cubicBezTo>
                  <a:pt x="10622824" y="5790365"/>
                  <a:pt x="10304941" y="5850387"/>
                  <a:pt x="9985530" y="5902635"/>
                </a:cubicBezTo>
                <a:cubicBezTo>
                  <a:pt x="9720036" y="5946102"/>
                  <a:pt x="9453814" y="5984764"/>
                  <a:pt x="9186882" y="6018631"/>
                </a:cubicBezTo>
                <a:cubicBezTo>
                  <a:pt x="8984197" y="6044216"/>
                  <a:pt x="8781514" y="6068309"/>
                  <a:pt x="8578198" y="6088179"/>
                </a:cubicBezTo>
                <a:lnTo>
                  <a:pt x="7864358" y="6149656"/>
                </a:lnTo>
                <a:cubicBezTo>
                  <a:pt x="7554994" y="6172009"/>
                  <a:pt x="7245502" y="6189895"/>
                  <a:pt x="6935502" y="6201071"/>
                </a:cubicBezTo>
                <a:lnTo>
                  <a:pt x="6477750" y="6214980"/>
                </a:lnTo>
                <a:cubicBezTo>
                  <a:pt x="6439195" y="6212895"/>
                  <a:pt x="6400529" y="6214521"/>
                  <a:pt x="6362294" y="6219825"/>
                </a:cubicBezTo>
                <a:lnTo>
                  <a:pt x="6057129" y="6219825"/>
                </a:lnTo>
                <a:lnTo>
                  <a:pt x="5977784" y="6215229"/>
                </a:lnTo>
                <a:lnTo>
                  <a:pt x="5265087" y="6178965"/>
                </a:lnTo>
                <a:cubicBezTo>
                  <a:pt x="4958267" y="6166544"/>
                  <a:pt x="4651826" y="6146055"/>
                  <a:pt x="4346277" y="6116869"/>
                </a:cubicBezTo>
                <a:lnTo>
                  <a:pt x="3373045" y="6018259"/>
                </a:lnTo>
                <a:cubicBezTo>
                  <a:pt x="3035412" y="5983982"/>
                  <a:pt x="2698456" y="5944327"/>
                  <a:pt x="2362173" y="5899282"/>
                </a:cubicBezTo>
                <a:cubicBezTo>
                  <a:pt x="1984692" y="5849108"/>
                  <a:pt x="1608364" y="5791358"/>
                  <a:pt x="1233178" y="5726033"/>
                </a:cubicBezTo>
                <a:cubicBezTo>
                  <a:pt x="842181" y="5657291"/>
                  <a:pt x="453758" y="5578770"/>
                  <a:pt x="68500" y="5486226"/>
                </a:cubicBezTo>
                <a:lnTo>
                  <a:pt x="0" y="5468863"/>
                </a:lnTo>
                <a:lnTo>
                  <a:pt x="0" y="5412351"/>
                </a:lnTo>
                <a:lnTo>
                  <a:pt x="72441" y="5431135"/>
                </a:lnTo>
                <a:cubicBezTo>
                  <a:pt x="247961" y="5473331"/>
                  <a:pt x="424164" y="5512608"/>
                  <a:pt x="600716" y="5549555"/>
                </a:cubicBezTo>
                <a:cubicBezTo>
                  <a:pt x="988279" y="5630403"/>
                  <a:pt x="1378133" y="5699330"/>
                  <a:pt x="1769512" y="5759811"/>
                </a:cubicBezTo>
                <a:cubicBezTo>
                  <a:pt x="2052426" y="5803406"/>
                  <a:pt x="2335725" y="5843519"/>
                  <a:pt x="2613554" y="5876802"/>
                </a:cubicBezTo>
                <a:cubicBezTo>
                  <a:pt x="2605544" y="5879410"/>
                  <a:pt x="2594611" y="5869350"/>
                  <a:pt x="2581134" y="5866867"/>
                </a:cubicBezTo>
                <a:cubicBezTo>
                  <a:pt x="2087178" y="5774877"/>
                  <a:pt x="1597684" y="5663937"/>
                  <a:pt x="1112635" y="5534031"/>
                </a:cubicBezTo>
                <a:cubicBezTo>
                  <a:pt x="880453" y="5471934"/>
                  <a:pt x="649713" y="5405428"/>
                  <a:pt x="420412" y="5334514"/>
                </a:cubicBezTo>
                <a:lnTo>
                  <a:pt x="0" y="5195539"/>
                </a:lnTo>
                <a:lnTo>
                  <a:pt x="60" y="5105401"/>
                </a:lnTo>
                <a:lnTo>
                  <a:pt x="0" y="5105401"/>
                </a:lnTo>
                <a:lnTo>
                  <a:pt x="0" y="1"/>
                </a:lnTo>
                <a:lnTo>
                  <a:pt x="9834"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6" name="Picture 2">
            <a:extLst>
              <a:ext uri="{FF2B5EF4-FFF2-40B4-BE49-F238E27FC236}">
                <a16:creationId xmlns:a16="http://schemas.microsoft.com/office/drawing/2014/main" id="{DC4A3345-385E-470C-71C4-D54EF369991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014787" y="228600"/>
            <a:ext cx="4086225" cy="495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65750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a:spLocks noGrp="1" noRot="1" noMove="1" noResize="1" noEditPoints="1" noAdjustHandles="1" noChangeArrowheads="1" noChangeShapeType="1"/>
          </p:cNvSpPr>
          <p:nvPr/>
        </p:nvSpPr>
        <p:spPr>
          <a:xfrm rot="-10800000" flipH="1">
            <a:off x="4641763" y="0"/>
            <a:ext cx="8092978" cy="4420789"/>
          </a:xfrm>
          <a:custGeom>
            <a:avLst/>
            <a:gdLst/>
            <a:ahLst/>
            <a:cxnLst/>
            <a:rect l="l" t="t" r="r" b="b"/>
            <a:pathLst>
              <a:path w="12139467" h="6631184">
                <a:moveTo>
                  <a:pt x="12139467" y="0"/>
                </a:moveTo>
                <a:lnTo>
                  <a:pt x="0" y="0"/>
                </a:lnTo>
                <a:lnTo>
                  <a:pt x="0" y="6631184"/>
                </a:lnTo>
                <a:lnTo>
                  <a:pt x="12139467" y="6631184"/>
                </a:lnTo>
                <a:lnTo>
                  <a:pt x="12139467"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TextBox 6"/>
          <p:cNvSpPr txBox="1"/>
          <p:nvPr/>
        </p:nvSpPr>
        <p:spPr>
          <a:xfrm>
            <a:off x="469900" y="804333"/>
            <a:ext cx="5602558" cy="512961"/>
          </a:xfrm>
          <a:prstGeom prst="rect">
            <a:avLst/>
          </a:prstGeom>
        </p:spPr>
        <p:txBody>
          <a:bodyPr lIns="0" tIns="0" rIns="0" bIns="0" rtlCol="0" anchor="t">
            <a:spAutoFit/>
          </a:bodyPr>
          <a:lstStyle/>
          <a:p>
            <a:pPr marL="0" marR="0" lvl="0" indent="0" algn="l" defTabSz="914400" rtl="0" eaLnBrk="1" fontAlgn="auto" latinLnBrk="0" hangingPunct="1">
              <a:lnSpc>
                <a:spcPts val="4034"/>
              </a:lnSpc>
              <a:spcBef>
                <a:spcPts val="0"/>
              </a:spcBef>
              <a:spcAft>
                <a:spcPts val="0"/>
              </a:spcAft>
              <a:buClrTx/>
              <a:buSzTx/>
              <a:buFontTx/>
              <a:buNone/>
              <a:tabLst/>
              <a:defRPr/>
            </a:pPr>
            <a:r>
              <a:rPr kumimoji="0" lang="en-US" sz="3667" b="0" i="0" u="none" strike="noStrike" kern="1200" cap="none" spc="0" normalizeH="0" baseline="0" noProof="0" dirty="0">
                <a:ln>
                  <a:noFill/>
                </a:ln>
                <a:solidFill>
                  <a:srgbClr val="183860"/>
                </a:solidFill>
                <a:effectLst/>
                <a:uLnTx/>
                <a:uFillTx/>
                <a:latin typeface="Helvetica Now Bold"/>
                <a:ea typeface="Helvetica Now Bold"/>
                <a:cs typeface="Helvetica Now Bold"/>
                <a:sym typeface="Helvetica Now Bold"/>
              </a:rPr>
              <a:t>Regional Threats</a:t>
            </a:r>
          </a:p>
        </p:txBody>
      </p:sp>
      <p:sp>
        <p:nvSpPr>
          <p:cNvPr id="7" name="AutoShape 7"/>
          <p:cNvSpPr/>
          <p:nvPr/>
        </p:nvSpPr>
        <p:spPr>
          <a:xfrm flipV="1">
            <a:off x="469900" y="1333500"/>
            <a:ext cx="3409863" cy="0"/>
          </a:xfrm>
          <a:prstGeom prst="line">
            <a:avLst/>
          </a:prstGeom>
          <a:ln w="38100" cap="flat">
            <a:solidFill>
              <a:srgbClr val="000000"/>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4" name="Group 33">
            <a:extLst>
              <a:ext uri="{FF2B5EF4-FFF2-40B4-BE49-F238E27FC236}">
                <a16:creationId xmlns:a16="http://schemas.microsoft.com/office/drawing/2014/main" id="{0E46340E-D50D-19C3-B4A1-1E0DA1CC3EF4}"/>
              </a:ext>
            </a:extLst>
          </p:cNvPr>
          <p:cNvGrpSpPr/>
          <p:nvPr/>
        </p:nvGrpSpPr>
        <p:grpSpPr>
          <a:xfrm>
            <a:off x="9036666" y="1691626"/>
            <a:ext cx="3018765" cy="4809998"/>
            <a:chOff x="6177821" y="2537438"/>
            <a:chExt cx="4528148" cy="7214997"/>
          </a:xfrm>
        </p:grpSpPr>
        <p:grpSp>
          <p:nvGrpSpPr>
            <p:cNvPr id="17" name="Group 17"/>
            <p:cNvGrpSpPr/>
            <p:nvPr/>
          </p:nvGrpSpPr>
          <p:grpSpPr>
            <a:xfrm>
              <a:off x="6177821" y="2537438"/>
              <a:ext cx="4528148" cy="7214997"/>
              <a:chOff x="0" y="-38100"/>
              <a:chExt cx="1346308" cy="1976411"/>
            </a:xfrm>
          </p:grpSpPr>
          <p:sp>
            <p:nvSpPr>
              <p:cNvPr id="18" name="Freeform 18"/>
              <p:cNvSpPr/>
              <p:nvPr/>
            </p:nvSpPr>
            <p:spPr>
              <a:xfrm>
                <a:off x="0" y="0"/>
                <a:ext cx="1346308" cy="1938311"/>
              </a:xfrm>
              <a:custGeom>
                <a:avLst/>
                <a:gdLst/>
                <a:ahLst/>
                <a:cxnLst/>
                <a:rect l="l" t="t" r="r" b="b"/>
                <a:pathLst>
                  <a:path w="1346308" h="1938311">
                    <a:moveTo>
                      <a:pt x="75611" y="0"/>
                    </a:moveTo>
                    <a:lnTo>
                      <a:pt x="1270696" y="0"/>
                    </a:lnTo>
                    <a:cubicBezTo>
                      <a:pt x="1290750" y="0"/>
                      <a:pt x="1309982" y="7966"/>
                      <a:pt x="1324162" y="22146"/>
                    </a:cubicBezTo>
                    <a:cubicBezTo>
                      <a:pt x="1338341" y="36326"/>
                      <a:pt x="1346308" y="55558"/>
                      <a:pt x="1346308" y="75611"/>
                    </a:cubicBezTo>
                    <a:lnTo>
                      <a:pt x="1346308" y="1862700"/>
                    </a:lnTo>
                    <a:cubicBezTo>
                      <a:pt x="1346308" y="1882753"/>
                      <a:pt x="1338341" y="1901985"/>
                      <a:pt x="1324162" y="1916165"/>
                    </a:cubicBezTo>
                    <a:cubicBezTo>
                      <a:pt x="1309982" y="1930345"/>
                      <a:pt x="1290750" y="1938311"/>
                      <a:pt x="1270696" y="1938311"/>
                    </a:cubicBezTo>
                    <a:lnTo>
                      <a:pt x="75611" y="1938311"/>
                    </a:lnTo>
                    <a:cubicBezTo>
                      <a:pt x="55558" y="1938311"/>
                      <a:pt x="36326" y="1930345"/>
                      <a:pt x="22146" y="1916165"/>
                    </a:cubicBezTo>
                    <a:cubicBezTo>
                      <a:pt x="7966" y="1901985"/>
                      <a:pt x="0" y="1882753"/>
                      <a:pt x="0" y="1862700"/>
                    </a:cubicBezTo>
                    <a:lnTo>
                      <a:pt x="0" y="75611"/>
                    </a:lnTo>
                    <a:cubicBezTo>
                      <a:pt x="0" y="55558"/>
                      <a:pt x="7966" y="36326"/>
                      <a:pt x="22146" y="22146"/>
                    </a:cubicBezTo>
                    <a:cubicBezTo>
                      <a:pt x="36326" y="7966"/>
                      <a:pt x="55558" y="0"/>
                      <a:pt x="75611" y="0"/>
                    </a:cubicBezTo>
                    <a:close/>
                  </a:path>
                </a:pathLst>
              </a:custGeom>
              <a:solidFill>
                <a:srgbClr val="A6A6A6"/>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TextBox 19"/>
              <p:cNvSpPr txBox="1"/>
              <p:nvPr/>
            </p:nvSpPr>
            <p:spPr>
              <a:xfrm>
                <a:off x="0" y="-38100"/>
                <a:ext cx="1346308" cy="1976411"/>
              </a:xfrm>
              <a:prstGeom prst="rect">
                <a:avLst/>
              </a:prstGeom>
            </p:spPr>
            <p:txBody>
              <a:bodyPr lIns="33867" tIns="33867" rIns="33867" bIns="33867" rtlCol="0" anchor="ctr"/>
              <a:lstStyle/>
              <a:p>
                <a:pPr marL="0" marR="0" lvl="0" indent="0" algn="ctr" defTabSz="914400" rtl="0" eaLnBrk="1" fontAlgn="auto" latinLnBrk="0" hangingPunct="1">
                  <a:lnSpc>
                    <a:spcPts val="1773"/>
                  </a:lnSpc>
                  <a:spcBef>
                    <a:spcPct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0" name="Group 20"/>
            <p:cNvGrpSpPr/>
            <p:nvPr/>
          </p:nvGrpSpPr>
          <p:grpSpPr>
            <a:xfrm>
              <a:off x="6295908" y="2690834"/>
              <a:ext cx="4355850" cy="907370"/>
              <a:chOff x="141367" y="-67034"/>
              <a:chExt cx="629638" cy="131161"/>
            </a:xfrm>
          </p:grpSpPr>
          <p:sp>
            <p:nvSpPr>
              <p:cNvPr id="21" name="Freeform 21"/>
              <p:cNvSpPr/>
              <p:nvPr/>
            </p:nvSpPr>
            <p:spPr>
              <a:xfrm>
                <a:off x="141367" y="-43041"/>
                <a:ext cx="628304" cy="83536"/>
              </a:xfrm>
              <a:custGeom>
                <a:avLst/>
                <a:gdLst/>
                <a:ahLst/>
                <a:cxnLst/>
                <a:rect l="l" t="t" r="r" b="b"/>
                <a:pathLst>
                  <a:path w="628304" h="83536">
                    <a:moveTo>
                      <a:pt x="41768" y="0"/>
                    </a:moveTo>
                    <a:lnTo>
                      <a:pt x="586536" y="0"/>
                    </a:lnTo>
                    <a:cubicBezTo>
                      <a:pt x="597613" y="0"/>
                      <a:pt x="608237" y="4401"/>
                      <a:pt x="616070" y="12233"/>
                    </a:cubicBezTo>
                    <a:cubicBezTo>
                      <a:pt x="623903" y="20066"/>
                      <a:pt x="628304" y="30690"/>
                      <a:pt x="628304" y="41768"/>
                    </a:cubicBezTo>
                    <a:lnTo>
                      <a:pt x="628304" y="41768"/>
                    </a:lnTo>
                    <a:cubicBezTo>
                      <a:pt x="628304" y="52845"/>
                      <a:pt x="623903" y="63469"/>
                      <a:pt x="616070" y="71302"/>
                    </a:cubicBezTo>
                    <a:cubicBezTo>
                      <a:pt x="608237" y="79135"/>
                      <a:pt x="597613" y="83536"/>
                      <a:pt x="586536" y="83536"/>
                    </a:cubicBezTo>
                    <a:lnTo>
                      <a:pt x="41768" y="83536"/>
                    </a:lnTo>
                    <a:cubicBezTo>
                      <a:pt x="30690" y="83536"/>
                      <a:pt x="20066" y="79135"/>
                      <a:pt x="12233" y="71302"/>
                    </a:cubicBezTo>
                    <a:cubicBezTo>
                      <a:pt x="4401" y="63469"/>
                      <a:pt x="0" y="52845"/>
                      <a:pt x="0" y="41768"/>
                    </a:cubicBezTo>
                    <a:lnTo>
                      <a:pt x="0" y="41768"/>
                    </a:lnTo>
                    <a:cubicBezTo>
                      <a:pt x="0" y="30690"/>
                      <a:pt x="4401" y="20066"/>
                      <a:pt x="12233" y="12233"/>
                    </a:cubicBezTo>
                    <a:cubicBezTo>
                      <a:pt x="20066" y="4401"/>
                      <a:pt x="30690" y="0"/>
                      <a:pt x="41768" y="0"/>
                    </a:cubicBezTo>
                    <a:close/>
                  </a:path>
                </a:pathLst>
              </a:custGeom>
              <a:solidFill>
                <a:srgbClr val="5B6E86"/>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TextBox 22"/>
              <p:cNvSpPr txBox="1"/>
              <p:nvPr/>
            </p:nvSpPr>
            <p:spPr>
              <a:xfrm>
                <a:off x="142701" y="-67034"/>
                <a:ext cx="628304" cy="131161"/>
              </a:xfrm>
              <a:prstGeom prst="rect">
                <a:avLst/>
              </a:prstGeom>
            </p:spPr>
            <p:txBody>
              <a:bodyPr lIns="33867" tIns="33867" rIns="33867" bIns="33867" rtlCol="0" anchor="ctr"/>
              <a:lstStyle/>
              <a:p>
                <a:pPr marL="0" marR="0" lvl="0" indent="0" algn="ctr" defTabSz="914400" rtl="0" eaLnBrk="1" fontAlgn="auto" latinLnBrk="0" hangingPunct="1">
                  <a:lnSpc>
                    <a:spcPts val="2147"/>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Helvetica Now Bold"/>
                    <a:ea typeface="Helvetica Now Bold"/>
                    <a:cs typeface="Helvetica Now Bold"/>
                    <a:sym typeface="Helvetica Now Bold"/>
                  </a:rPr>
                  <a:t>Self-Initiated Terrorism (S-IT)</a:t>
                </a:r>
              </a:p>
            </p:txBody>
          </p:sp>
        </p:grpSp>
        <p:sp>
          <p:nvSpPr>
            <p:cNvPr id="24" name="TextBox 24"/>
            <p:cNvSpPr txBox="1"/>
            <p:nvPr/>
          </p:nvSpPr>
          <p:spPr>
            <a:xfrm>
              <a:off x="6400363" y="3577487"/>
              <a:ext cx="4213271" cy="5735898"/>
            </a:xfrm>
            <a:prstGeom prst="rect">
              <a:avLst/>
            </a:prstGeom>
          </p:spPr>
          <p:txBody>
            <a:bodyPr lIns="0" tIns="0" rIns="0" bIns="0" rtlCol="0" anchor="t">
              <a:spAutoFit/>
            </a:bodyPr>
            <a:lstStyle/>
            <a:p>
              <a:pPr marL="0" marR="0" lvl="0" indent="0" algn="l" defTabSz="914400" rtl="0" eaLnBrk="1" fontAlgn="auto" latinLnBrk="0" hangingPunct="1">
                <a:lnSpc>
                  <a:spcPts val="196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83860"/>
                  </a:solidFill>
                  <a:effectLst/>
                  <a:uLnTx/>
                  <a:uFillTx/>
                  <a:latin typeface="Helvetica Now"/>
                  <a:ea typeface="Helvetica Now"/>
                  <a:cs typeface="Helvetica Now"/>
                  <a:sym typeface="Helvetica Now"/>
                </a:rPr>
                <a:t>S-IT are the UK’s most likely threat due to the difficulty to predict and detect potential attacks and the use of low sophistication easily accessible weapons such as vehicles and bladed weapons. Often influenced by online material and extreme content, we have seen many young people aged 20 years and under involved.</a:t>
              </a:r>
            </a:p>
            <a:p>
              <a:pPr marL="0" marR="0" lvl="0" indent="0" algn="l" defTabSz="914400" rtl="0" eaLnBrk="1" fontAlgn="auto" latinLnBrk="0" hangingPunct="1">
                <a:lnSpc>
                  <a:spcPts val="196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183860"/>
                </a:solidFill>
                <a:effectLst/>
                <a:uLnTx/>
                <a:uFillTx/>
                <a:latin typeface="Helvetica Now"/>
                <a:ea typeface="Helvetica Now"/>
                <a:cs typeface="Helvetica Now"/>
                <a:sym typeface="Helvetica Now"/>
              </a:endParaRPr>
            </a:p>
          </p:txBody>
        </p:sp>
      </p:grpSp>
      <p:grpSp>
        <p:nvGrpSpPr>
          <p:cNvPr id="35" name="Group 34">
            <a:extLst>
              <a:ext uri="{FF2B5EF4-FFF2-40B4-BE49-F238E27FC236}">
                <a16:creationId xmlns:a16="http://schemas.microsoft.com/office/drawing/2014/main" id="{F1046D19-3E72-0CBB-F52E-B0CC742838D0}"/>
              </a:ext>
            </a:extLst>
          </p:cNvPr>
          <p:cNvGrpSpPr/>
          <p:nvPr/>
        </p:nvGrpSpPr>
        <p:grpSpPr>
          <a:xfrm>
            <a:off x="4145859" y="1804940"/>
            <a:ext cx="4746847" cy="4717273"/>
            <a:chOff x="10862929" y="2676525"/>
            <a:chExt cx="7120271" cy="7075910"/>
          </a:xfrm>
        </p:grpSpPr>
        <p:grpSp>
          <p:nvGrpSpPr>
            <p:cNvPr id="33" name="Group 32">
              <a:extLst>
                <a:ext uri="{FF2B5EF4-FFF2-40B4-BE49-F238E27FC236}">
                  <a16:creationId xmlns:a16="http://schemas.microsoft.com/office/drawing/2014/main" id="{230286D5-E10A-0B7B-5DD4-681DEB70E259}"/>
                </a:ext>
              </a:extLst>
            </p:cNvPr>
            <p:cNvGrpSpPr/>
            <p:nvPr/>
          </p:nvGrpSpPr>
          <p:grpSpPr>
            <a:xfrm>
              <a:off x="10862929" y="2676525"/>
              <a:ext cx="7120271" cy="7075910"/>
              <a:chOff x="10166724" y="3730674"/>
              <a:chExt cx="7120271" cy="7075910"/>
            </a:xfrm>
          </p:grpSpPr>
          <p:grpSp>
            <p:nvGrpSpPr>
              <p:cNvPr id="11" name="Group 11"/>
              <p:cNvGrpSpPr/>
              <p:nvPr/>
            </p:nvGrpSpPr>
            <p:grpSpPr>
              <a:xfrm>
                <a:off x="10166724" y="3730674"/>
                <a:ext cx="7120271" cy="7075910"/>
                <a:chOff x="0" y="0"/>
                <a:chExt cx="2102974" cy="1938311"/>
              </a:xfrm>
            </p:grpSpPr>
            <p:sp>
              <p:nvSpPr>
                <p:cNvPr id="12" name="Freeform 12"/>
                <p:cNvSpPr/>
                <p:nvPr/>
              </p:nvSpPr>
              <p:spPr>
                <a:xfrm>
                  <a:off x="0" y="0"/>
                  <a:ext cx="2102974" cy="1938311"/>
                </a:xfrm>
                <a:custGeom>
                  <a:avLst/>
                  <a:gdLst/>
                  <a:ahLst/>
                  <a:cxnLst/>
                  <a:rect l="l" t="t" r="r" b="b"/>
                  <a:pathLst>
                    <a:path w="2102974" h="1938311">
                      <a:moveTo>
                        <a:pt x="48406" y="0"/>
                      </a:moveTo>
                      <a:lnTo>
                        <a:pt x="2054568" y="0"/>
                      </a:lnTo>
                      <a:cubicBezTo>
                        <a:pt x="2081302" y="0"/>
                        <a:pt x="2102974" y="21672"/>
                        <a:pt x="2102974" y="48406"/>
                      </a:cubicBezTo>
                      <a:lnTo>
                        <a:pt x="2102974" y="1889905"/>
                      </a:lnTo>
                      <a:cubicBezTo>
                        <a:pt x="2102974" y="1916639"/>
                        <a:pt x="2081302" y="1938311"/>
                        <a:pt x="2054568" y="1938311"/>
                      </a:cubicBezTo>
                      <a:lnTo>
                        <a:pt x="48406" y="1938311"/>
                      </a:lnTo>
                      <a:cubicBezTo>
                        <a:pt x="21672" y="1938311"/>
                        <a:pt x="0" y="1916639"/>
                        <a:pt x="0" y="1889905"/>
                      </a:cubicBezTo>
                      <a:lnTo>
                        <a:pt x="0" y="48406"/>
                      </a:lnTo>
                      <a:cubicBezTo>
                        <a:pt x="0" y="21672"/>
                        <a:pt x="21672" y="0"/>
                        <a:pt x="48406" y="0"/>
                      </a:cubicBezTo>
                      <a:close/>
                    </a:path>
                  </a:pathLst>
                </a:custGeom>
                <a:solidFill>
                  <a:srgbClr val="5B6E86"/>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TextBox 13"/>
                <p:cNvSpPr txBox="1"/>
                <p:nvPr/>
              </p:nvSpPr>
              <p:spPr>
                <a:xfrm>
                  <a:off x="0" y="-38100"/>
                  <a:ext cx="2102974" cy="1976411"/>
                </a:xfrm>
                <a:prstGeom prst="rect">
                  <a:avLst/>
                </a:prstGeom>
              </p:spPr>
              <p:txBody>
                <a:bodyPr lIns="33867" tIns="33867" rIns="33867" bIns="33867" rtlCol="0" anchor="ctr"/>
                <a:lstStyle/>
                <a:p>
                  <a:pPr marL="0" marR="0" lvl="0" indent="0" algn="ctr" defTabSz="914400" rtl="0" eaLnBrk="1" fontAlgn="auto" latinLnBrk="0" hangingPunct="1">
                    <a:lnSpc>
                      <a:spcPts val="1773"/>
                    </a:lnSpc>
                    <a:spcBef>
                      <a:spcPct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4" name="Group 14"/>
              <p:cNvGrpSpPr/>
              <p:nvPr/>
            </p:nvGrpSpPr>
            <p:grpSpPr>
              <a:xfrm>
                <a:off x="10533797" y="3744982"/>
                <a:ext cx="6496331" cy="841476"/>
                <a:chOff x="18426" y="-19489"/>
                <a:chExt cx="939044" cy="121636"/>
              </a:xfrm>
            </p:grpSpPr>
            <p:sp>
              <p:nvSpPr>
                <p:cNvPr id="15" name="Freeform 15"/>
                <p:cNvSpPr/>
                <p:nvPr/>
              </p:nvSpPr>
              <p:spPr>
                <a:xfrm>
                  <a:off x="18426" y="1229"/>
                  <a:ext cx="925153" cy="83536"/>
                </a:xfrm>
                <a:custGeom>
                  <a:avLst/>
                  <a:gdLst/>
                  <a:ahLst/>
                  <a:cxnLst/>
                  <a:rect l="l" t="t" r="r" b="b"/>
                  <a:pathLst>
                    <a:path w="925153" h="83536">
                      <a:moveTo>
                        <a:pt x="41768" y="0"/>
                      </a:moveTo>
                      <a:lnTo>
                        <a:pt x="883385" y="0"/>
                      </a:lnTo>
                      <a:cubicBezTo>
                        <a:pt x="894463" y="0"/>
                        <a:pt x="905087" y="4401"/>
                        <a:pt x="912920" y="12233"/>
                      </a:cubicBezTo>
                      <a:cubicBezTo>
                        <a:pt x="920753" y="20066"/>
                        <a:pt x="925153" y="30690"/>
                        <a:pt x="925153" y="41768"/>
                      </a:cubicBezTo>
                      <a:lnTo>
                        <a:pt x="925153" y="41768"/>
                      </a:lnTo>
                      <a:cubicBezTo>
                        <a:pt x="925153" y="52845"/>
                        <a:pt x="920753" y="63469"/>
                        <a:pt x="912920" y="71302"/>
                      </a:cubicBezTo>
                      <a:cubicBezTo>
                        <a:pt x="905087" y="79135"/>
                        <a:pt x="894463" y="83536"/>
                        <a:pt x="883385" y="83536"/>
                      </a:cubicBezTo>
                      <a:lnTo>
                        <a:pt x="41768" y="83536"/>
                      </a:lnTo>
                      <a:cubicBezTo>
                        <a:pt x="30690" y="83536"/>
                        <a:pt x="20066" y="79135"/>
                        <a:pt x="12233" y="71302"/>
                      </a:cubicBezTo>
                      <a:cubicBezTo>
                        <a:pt x="4401" y="63469"/>
                        <a:pt x="0" y="52845"/>
                        <a:pt x="0" y="41768"/>
                      </a:cubicBezTo>
                      <a:lnTo>
                        <a:pt x="0" y="41768"/>
                      </a:lnTo>
                      <a:cubicBezTo>
                        <a:pt x="0" y="30690"/>
                        <a:pt x="4401" y="20066"/>
                        <a:pt x="12233" y="12233"/>
                      </a:cubicBezTo>
                      <a:cubicBezTo>
                        <a:pt x="20066" y="4401"/>
                        <a:pt x="30690" y="0"/>
                        <a:pt x="41768" y="0"/>
                      </a:cubicBezTo>
                      <a:close/>
                    </a:path>
                  </a:pathLst>
                </a:custGeom>
                <a:solidFill>
                  <a:srgbClr val="18386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TextBox 16"/>
                <p:cNvSpPr txBox="1"/>
                <p:nvPr/>
              </p:nvSpPr>
              <p:spPr>
                <a:xfrm>
                  <a:off x="32317" y="-19489"/>
                  <a:ext cx="925153" cy="121636"/>
                </a:xfrm>
                <a:prstGeom prst="rect">
                  <a:avLst/>
                </a:prstGeom>
              </p:spPr>
              <p:txBody>
                <a:bodyPr lIns="33867" tIns="33867" rIns="33867" bIns="33867" rtlCol="0" anchor="ctr"/>
                <a:lstStyle/>
                <a:p>
                  <a:pPr marL="0" marR="0" lvl="0" indent="0" algn="ctr" defTabSz="914400" rtl="0" eaLnBrk="1" fontAlgn="auto" latinLnBrk="0" hangingPunct="1">
                    <a:lnSpc>
                      <a:spcPts val="196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Helvetica Now Bold"/>
                      <a:ea typeface="Helvetica Now Bold"/>
                      <a:cs typeface="Helvetica Now Bold"/>
                      <a:sym typeface="Helvetica Now Bold"/>
                    </a:rPr>
                    <a:t>Extreme Right-Wing Terrorism</a:t>
                  </a:r>
                </a:p>
              </p:txBody>
            </p:sp>
          </p:grpSp>
        </p:grpSp>
        <p:sp>
          <p:nvSpPr>
            <p:cNvPr id="25" name="TextBox 25"/>
            <p:cNvSpPr txBox="1"/>
            <p:nvPr/>
          </p:nvSpPr>
          <p:spPr>
            <a:xfrm>
              <a:off x="11095557" y="3532310"/>
              <a:ext cx="6763719" cy="3289362"/>
            </a:xfrm>
            <a:prstGeom prst="rect">
              <a:avLst/>
            </a:prstGeom>
          </p:spPr>
          <p:txBody>
            <a:bodyPr wrap="square" lIns="0" tIns="0" rIns="0" bIns="0" rtlCol="0" anchor="t">
              <a:spAutoFit/>
            </a:bodyPr>
            <a:lstStyle/>
            <a:p>
              <a:pPr marL="0" marR="0" lvl="0" indent="0" algn="l" defTabSz="914400" rtl="0" eaLnBrk="1" fontAlgn="auto" latinLnBrk="0" hangingPunct="1">
                <a:lnSpc>
                  <a:spcPts val="1867"/>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Helvetica Now Bold"/>
                  <a:ea typeface="Helvetica Now"/>
                  <a:cs typeface="Helvetica Now"/>
                  <a:sym typeface="Helvetica Now Bold"/>
                </a:rPr>
                <a:t>It is assessed that it is highly likely the threat from Extreme Right Wing Terrorism (ERWT) will continue to increase through social media and online platforms. We should be concerned as to the radicalization of young people and look to take steps to put interventions in place to stop them taking this path.</a:t>
              </a:r>
            </a:p>
          </p:txBody>
        </p:sp>
      </p:grpSp>
      <p:grpSp>
        <p:nvGrpSpPr>
          <p:cNvPr id="26" name="Group 2">
            <a:extLst>
              <a:ext uri="{FF2B5EF4-FFF2-40B4-BE49-F238E27FC236}">
                <a16:creationId xmlns:a16="http://schemas.microsoft.com/office/drawing/2014/main" id="{768765FF-72C7-968B-FA48-86C3972E9850}"/>
              </a:ext>
            </a:extLst>
          </p:cNvPr>
          <p:cNvGrpSpPr/>
          <p:nvPr/>
        </p:nvGrpSpPr>
        <p:grpSpPr>
          <a:xfrm>
            <a:off x="270222" y="1784350"/>
            <a:ext cx="3739267" cy="4717273"/>
            <a:chOff x="0" y="0"/>
            <a:chExt cx="2006433" cy="1938311"/>
          </a:xfrm>
        </p:grpSpPr>
        <p:sp>
          <p:nvSpPr>
            <p:cNvPr id="27" name="Freeform 3">
              <a:extLst>
                <a:ext uri="{FF2B5EF4-FFF2-40B4-BE49-F238E27FC236}">
                  <a16:creationId xmlns:a16="http://schemas.microsoft.com/office/drawing/2014/main" id="{68E57813-98F2-C156-095D-F7B8FE856EF0}"/>
                </a:ext>
              </a:extLst>
            </p:cNvPr>
            <p:cNvSpPr/>
            <p:nvPr/>
          </p:nvSpPr>
          <p:spPr>
            <a:xfrm>
              <a:off x="0" y="0"/>
              <a:ext cx="2006433" cy="1938311"/>
            </a:xfrm>
            <a:custGeom>
              <a:avLst/>
              <a:gdLst/>
              <a:ahLst/>
              <a:cxnLst/>
              <a:rect l="l" t="t" r="r" b="b"/>
              <a:pathLst>
                <a:path w="2006433" h="1938311">
                  <a:moveTo>
                    <a:pt x="50735" y="0"/>
                  </a:moveTo>
                  <a:lnTo>
                    <a:pt x="1955698" y="0"/>
                  </a:lnTo>
                  <a:cubicBezTo>
                    <a:pt x="1969154" y="0"/>
                    <a:pt x="1982059" y="5345"/>
                    <a:pt x="1991573" y="14860"/>
                  </a:cubicBezTo>
                  <a:cubicBezTo>
                    <a:pt x="2001088" y="24375"/>
                    <a:pt x="2006433" y="37279"/>
                    <a:pt x="2006433" y="50735"/>
                  </a:cubicBezTo>
                  <a:lnTo>
                    <a:pt x="2006433" y="1887576"/>
                  </a:lnTo>
                  <a:cubicBezTo>
                    <a:pt x="2006433" y="1915596"/>
                    <a:pt x="1983719" y="1938311"/>
                    <a:pt x="1955698" y="1938311"/>
                  </a:cubicBezTo>
                  <a:lnTo>
                    <a:pt x="50735" y="1938311"/>
                  </a:lnTo>
                  <a:cubicBezTo>
                    <a:pt x="37279" y="1938311"/>
                    <a:pt x="24375" y="1932966"/>
                    <a:pt x="14860" y="1923451"/>
                  </a:cubicBezTo>
                  <a:cubicBezTo>
                    <a:pt x="5345" y="1913937"/>
                    <a:pt x="0" y="1901032"/>
                    <a:pt x="0" y="1887576"/>
                  </a:cubicBezTo>
                  <a:lnTo>
                    <a:pt x="0" y="50735"/>
                  </a:lnTo>
                  <a:cubicBezTo>
                    <a:pt x="0" y="37279"/>
                    <a:pt x="5345" y="24375"/>
                    <a:pt x="14860" y="14860"/>
                  </a:cubicBezTo>
                  <a:cubicBezTo>
                    <a:pt x="24375" y="5345"/>
                    <a:pt x="37279" y="0"/>
                    <a:pt x="50735" y="0"/>
                  </a:cubicBezTo>
                  <a:close/>
                </a:path>
              </a:pathLst>
            </a:custGeom>
            <a:solidFill>
              <a:srgbClr val="18386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TextBox 4">
              <a:extLst>
                <a:ext uri="{FF2B5EF4-FFF2-40B4-BE49-F238E27FC236}">
                  <a16:creationId xmlns:a16="http://schemas.microsoft.com/office/drawing/2014/main" id="{2FABA2E1-8917-1EA2-EE54-4725FBFB4171}"/>
                </a:ext>
              </a:extLst>
            </p:cNvPr>
            <p:cNvSpPr txBox="1"/>
            <p:nvPr/>
          </p:nvSpPr>
          <p:spPr>
            <a:xfrm>
              <a:off x="0" y="-38100"/>
              <a:ext cx="2006433" cy="1976411"/>
            </a:xfrm>
            <a:prstGeom prst="rect">
              <a:avLst/>
            </a:prstGeom>
          </p:spPr>
          <p:txBody>
            <a:bodyPr lIns="33867" tIns="33867" rIns="33867" bIns="33867" rtlCol="0" anchor="ctr"/>
            <a:lstStyle/>
            <a:p>
              <a:pPr marL="0" marR="0" lvl="0" indent="0" algn="ctr" defTabSz="914400" rtl="0" eaLnBrk="1" fontAlgn="auto" latinLnBrk="0" hangingPunct="1">
                <a:lnSpc>
                  <a:spcPts val="1773"/>
                </a:lnSpc>
                <a:spcBef>
                  <a:spcPct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9" name="Group 8">
            <a:extLst>
              <a:ext uri="{FF2B5EF4-FFF2-40B4-BE49-F238E27FC236}">
                <a16:creationId xmlns:a16="http://schemas.microsoft.com/office/drawing/2014/main" id="{B4D03593-8C0C-B4F9-54F8-7D605E9D1AE6}"/>
              </a:ext>
            </a:extLst>
          </p:cNvPr>
          <p:cNvGrpSpPr/>
          <p:nvPr/>
        </p:nvGrpSpPr>
        <p:grpSpPr>
          <a:xfrm>
            <a:off x="463935" y="1789156"/>
            <a:ext cx="3415828" cy="604913"/>
            <a:chOff x="0" y="-47625"/>
            <a:chExt cx="877288" cy="131161"/>
          </a:xfrm>
        </p:grpSpPr>
        <p:sp>
          <p:nvSpPr>
            <p:cNvPr id="30" name="Freeform 9">
              <a:extLst>
                <a:ext uri="{FF2B5EF4-FFF2-40B4-BE49-F238E27FC236}">
                  <a16:creationId xmlns:a16="http://schemas.microsoft.com/office/drawing/2014/main" id="{4C798B55-6DC2-55DB-A393-66779BE5EBEC}"/>
                </a:ext>
              </a:extLst>
            </p:cNvPr>
            <p:cNvSpPr/>
            <p:nvPr/>
          </p:nvSpPr>
          <p:spPr>
            <a:xfrm>
              <a:off x="0" y="-22030"/>
              <a:ext cx="877288" cy="83536"/>
            </a:xfrm>
            <a:custGeom>
              <a:avLst/>
              <a:gdLst/>
              <a:ahLst/>
              <a:cxnLst/>
              <a:rect l="l" t="t" r="r" b="b"/>
              <a:pathLst>
                <a:path w="877288" h="83536">
                  <a:moveTo>
                    <a:pt x="41768" y="0"/>
                  </a:moveTo>
                  <a:lnTo>
                    <a:pt x="835520" y="0"/>
                  </a:lnTo>
                  <a:cubicBezTo>
                    <a:pt x="846598" y="0"/>
                    <a:pt x="857222" y="4401"/>
                    <a:pt x="865055" y="12233"/>
                  </a:cubicBezTo>
                  <a:cubicBezTo>
                    <a:pt x="872888" y="20066"/>
                    <a:pt x="877288" y="30690"/>
                    <a:pt x="877288" y="41768"/>
                  </a:cubicBezTo>
                  <a:lnTo>
                    <a:pt x="877288" y="41768"/>
                  </a:lnTo>
                  <a:cubicBezTo>
                    <a:pt x="877288" y="52845"/>
                    <a:pt x="872888" y="63469"/>
                    <a:pt x="865055" y="71302"/>
                  </a:cubicBezTo>
                  <a:cubicBezTo>
                    <a:pt x="857222" y="79135"/>
                    <a:pt x="846598" y="83536"/>
                    <a:pt x="835520" y="83536"/>
                  </a:cubicBezTo>
                  <a:lnTo>
                    <a:pt x="41768" y="83536"/>
                  </a:lnTo>
                  <a:cubicBezTo>
                    <a:pt x="30690" y="83536"/>
                    <a:pt x="20066" y="79135"/>
                    <a:pt x="12233" y="71302"/>
                  </a:cubicBezTo>
                  <a:cubicBezTo>
                    <a:pt x="4401" y="63469"/>
                    <a:pt x="0" y="52845"/>
                    <a:pt x="0" y="41768"/>
                  </a:cubicBezTo>
                  <a:lnTo>
                    <a:pt x="0" y="41768"/>
                  </a:lnTo>
                  <a:cubicBezTo>
                    <a:pt x="0" y="30690"/>
                    <a:pt x="4401" y="20066"/>
                    <a:pt x="12233" y="12233"/>
                  </a:cubicBezTo>
                  <a:cubicBezTo>
                    <a:pt x="20066" y="4401"/>
                    <a:pt x="30690" y="0"/>
                    <a:pt x="41768" y="0"/>
                  </a:cubicBezTo>
                  <a:close/>
                </a:path>
              </a:pathLst>
            </a:custGeom>
            <a:solidFill>
              <a:srgbClr val="5B6E86"/>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TextBox 10">
              <a:extLst>
                <a:ext uri="{FF2B5EF4-FFF2-40B4-BE49-F238E27FC236}">
                  <a16:creationId xmlns:a16="http://schemas.microsoft.com/office/drawing/2014/main" id="{6651499F-67A4-280D-5B18-5F4A1356498A}"/>
                </a:ext>
              </a:extLst>
            </p:cNvPr>
            <p:cNvSpPr txBox="1"/>
            <p:nvPr/>
          </p:nvSpPr>
          <p:spPr>
            <a:xfrm>
              <a:off x="0" y="-47625"/>
              <a:ext cx="877288" cy="131161"/>
            </a:xfrm>
            <a:prstGeom prst="rect">
              <a:avLst/>
            </a:prstGeom>
          </p:spPr>
          <p:txBody>
            <a:bodyPr lIns="33867" tIns="33867" rIns="33867" bIns="33867" rtlCol="0" anchor="ctr"/>
            <a:lstStyle/>
            <a:p>
              <a:pPr marL="0" marR="0" lvl="0" indent="0" algn="ctr" defTabSz="914400" rtl="0" eaLnBrk="1" fontAlgn="auto" latinLnBrk="0" hangingPunct="1">
                <a:lnSpc>
                  <a:spcPts val="2147"/>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Helvetica Now Bold"/>
                  <a:ea typeface="Helvetica Now Bold"/>
                  <a:cs typeface="Helvetica Now Bold"/>
                  <a:sym typeface="Helvetica Now Bold"/>
                </a:rPr>
                <a:t>Islamist Inspired Terrorism</a:t>
              </a:r>
            </a:p>
          </p:txBody>
        </p:sp>
      </p:grpSp>
      <p:sp>
        <p:nvSpPr>
          <p:cNvPr id="32" name="TextBox 17">
            <a:extLst>
              <a:ext uri="{FF2B5EF4-FFF2-40B4-BE49-F238E27FC236}">
                <a16:creationId xmlns:a16="http://schemas.microsoft.com/office/drawing/2014/main" id="{8FCD20DD-EDDA-7FDF-22A0-4A7AA66B942F}"/>
              </a:ext>
            </a:extLst>
          </p:cNvPr>
          <p:cNvSpPr txBox="1"/>
          <p:nvPr/>
        </p:nvSpPr>
        <p:spPr>
          <a:xfrm>
            <a:off x="477479" y="2430561"/>
            <a:ext cx="3306971" cy="3054491"/>
          </a:xfrm>
          <a:prstGeom prst="rect">
            <a:avLst/>
          </a:prstGeom>
        </p:spPr>
        <p:txBody>
          <a:bodyPr wrap="square" lIns="0" tIns="0" rIns="0" bIns="0" rtlCol="0" anchor="t">
            <a:spAutoFit/>
          </a:bodyPr>
          <a:lstStyle/>
          <a:p>
            <a:pPr marL="0" marR="0" lvl="0" indent="0" algn="l" defTabSz="914400" rtl="0" eaLnBrk="1" fontAlgn="auto" latinLnBrk="0" hangingPunct="1">
              <a:lnSpc>
                <a:spcPts val="196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Helvetica Now"/>
                <a:ea typeface="Helvetica Now"/>
                <a:cs typeface="Helvetica Now"/>
                <a:sym typeface="Helvetica Now"/>
              </a:rPr>
              <a:t>Islamist Extremism/Terrorism continues to pose the main threat to the region. Whilst there has not been an Islamist terrorist attack in the UK directed from a group based overseas since the London 7/7 bombings in 2005, the threat persists in the form of Self-initiated Terrorism (S-IT).</a:t>
            </a:r>
          </a:p>
          <a:p>
            <a:pPr marL="0" marR="0" lvl="0" indent="0" algn="l" defTabSz="914400" rtl="0" eaLnBrk="1" fontAlgn="auto" latinLnBrk="0" hangingPunct="1">
              <a:lnSpc>
                <a:spcPts val="196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Helvetica Now"/>
              <a:ea typeface="Helvetica Now"/>
              <a:cs typeface="Helvetica Now"/>
              <a:sym typeface="Helvetica Now"/>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5" name="Rectangle 103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8" name="Picture 4" descr="Hezbollah | Meaning, History, Ideology ...">
            <a:extLst>
              <a:ext uri="{FF2B5EF4-FFF2-40B4-BE49-F238E27FC236}">
                <a16:creationId xmlns:a16="http://schemas.microsoft.com/office/drawing/2014/main" id="{86C276E8-04D2-F674-A025-E132573EB0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2915" r="28689" b="-1"/>
          <a:stretch>
            <a:fillRect/>
          </a:stretch>
        </p:blipFill>
        <p:spPr bwMode="auto">
          <a:xfrm>
            <a:off x="838199" y="557188"/>
            <a:ext cx="4181917" cy="575029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Palestine Action - Wikipedia">
            <a:extLst>
              <a:ext uri="{FF2B5EF4-FFF2-40B4-BE49-F238E27FC236}">
                <a16:creationId xmlns:a16="http://schemas.microsoft.com/office/drawing/2014/main" id="{DAEBCF0E-3510-1F8F-4205-2F14FEFDB4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1" b="76"/>
          <a:stretch>
            <a:fillRect/>
          </a:stretch>
        </p:blipFill>
        <p:spPr bwMode="auto">
          <a:xfrm>
            <a:off x="5186775" y="557188"/>
            <a:ext cx="6167025" cy="278594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amas in perspective: Origins and ...">
            <a:extLst>
              <a:ext uri="{FF2B5EF4-FFF2-40B4-BE49-F238E27FC236}">
                <a16:creationId xmlns:a16="http://schemas.microsoft.com/office/drawing/2014/main" id="{9C632C07-3379-646F-31D0-8277E75778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7330" r="-1" b="2103"/>
          <a:stretch>
            <a:fillRect/>
          </a:stretch>
        </p:blipFill>
        <p:spPr bwMode="auto">
          <a:xfrm>
            <a:off x="5186774" y="3514851"/>
            <a:ext cx="6167025" cy="279263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4" descr="UK government to proscribe two further ...">
            <a:extLst>
              <a:ext uri="{FF2B5EF4-FFF2-40B4-BE49-F238E27FC236}">
                <a16:creationId xmlns:a16="http://schemas.microsoft.com/office/drawing/2014/main" id="{466557BD-7145-F81E-B682-9DA3FA82B62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30020" r="21584" b="-1"/>
          <a:stretch>
            <a:fillRect/>
          </a:stretch>
        </p:blipFill>
        <p:spPr bwMode="auto">
          <a:xfrm>
            <a:off x="990599" y="709588"/>
            <a:ext cx="4181917" cy="5750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01764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 name="Rectangle 3">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Freeform: Shape 8">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Arc 5">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D668F1EC-5869-4CFA-5CA6-F6E3C929EFEE}"/>
              </a:ext>
            </a:extLst>
          </p:cNvPr>
          <p:cNvSpPr txBox="1"/>
          <p:nvPr/>
        </p:nvSpPr>
        <p:spPr>
          <a:xfrm>
            <a:off x="4447308" y="591344"/>
            <a:ext cx="6906491" cy="5585619"/>
          </a:xfrm>
          <a:prstGeom prst="rect">
            <a:avLst/>
          </a:prstGeom>
        </p:spPr>
        <p:txBody>
          <a:bodyPr vert="horz" lIns="91440" tIns="45720" rIns="91440" bIns="45720" rtlCol="0" anchor="ctr">
            <a:normAutofit/>
          </a:bodyPr>
          <a:lstStyle/>
          <a:p>
            <a:pPr marL="0" marR="0" lvl="0" indent="-228600" algn="l" defTabSz="914400" rtl="0" eaLnBrk="1" fontAlgn="base" latinLnBrk="0" hangingPunct="1">
              <a:lnSpc>
                <a:spcPct val="90000"/>
              </a:lnSpc>
              <a:spcBef>
                <a:spcPts val="0"/>
              </a:spcBef>
              <a:spcAft>
                <a:spcPts val="600"/>
              </a:spcAft>
              <a:buClrTx/>
              <a:buSzTx/>
              <a:buFont typeface="Arial" panose="020B0604020202020204" pitchFamily="34" charset="0"/>
              <a:buChar char="•"/>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Prevent scheme missed chances with Amess and Southport killers, report says</a:t>
            </a:r>
          </a:p>
          <a:p>
            <a:pPr marL="0" marR="0" lvl="0" indent="-228600" algn="l" defTabSz="914400" rtl="0" eaLnBrk="1" fontAlgn="base" latinLnBrk="0" hangingPunct="1">
              <a:lnSpc>
                <a:spcPct val="90000"/>
              </a:lnSpc>
              <a:spcBef>
                <a:spcPts val="0"/>
              </a:spcBef>
              <a:spcAft>
                <a:spcPts val="600"/>
              </a:spcAft>
              <a:buClrTx/>
              <a:buSzTx/>
              <a:buFont typeface="Arial" panose="020B0604020202020204" pitchFamily="34" charset="0"/>
              <a:buChar char="•"/>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Anderson report recommends potential large expansion of Prevent to include individuals with no fixed ideology</a:t>
            </a:r>
          </a:p>
          <a:p>
            <a:pPr marL="0" marR="0" lvl="0" indent="-228600" algn="l" defTabSz="914400" rtl="0" eaLnBrk="1" fontAlgn="base" latinLnBrk="0" hangingPunct="1">
              <a:lnSpc>
                <a:spcPct val="90000"/>
              </a:lnSpc>
              <a:spcBef>
                <a:spcPts val="0"/>
              </a:spcBef>
              <a:spcAft>
                <a:spcPts val="600"/>
              </a:spcAft>
              <a:buClrTx/>
              <a:buSzTx/>
              <a:buFont typeface="Arial" panose="020B0604020202020204" pitchFamily="34" charset="0"/>
              <a:buChar char="•"/>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228600" algn="l" defTabSz="914400" rtl="0" eaLnBrk="1" fontAlgn="base" latinLnBrk="0" hangingPunct="1">
              <a:lnSpc>
                <a:spcPct val="90000"/>
              </a:lnSpc>
              <a:spcBef>
                <a:spcPts val="0"/>
              </a:spcBef>
              <a:spcAft>
                <a:spcPts val="600"/>
              </a:spcAft>
              <a:buClrTx/>
              <a:buSzTx/>
              <a:buFont typeface="Arial" panose="020B0604020202020204" pitchFamily="34" charset="0"/>
              <a:buChar char="•"/>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228600" algn="l" defTabSz="914400" rtl="0" eaLnBrk="1" fontAlgn="base" latinLnBrk="0" hangingPunct="1">
              <a:lnSpc>
                <a:spcPct val="9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Anderson says Prevent reforms undertaken and planned should make such failings harder to recur and adds: “But more needs to be done. It has to be clear that people with a fascination with extreme violence can be suitable subjects for Prevent, even when they have no discernible ideology.</a:t>
            </a:r>
          </a:p>
          <a:p>
            <a:pPr marL="0" marR="0" lvl="0" indent="-228600" algn="l" defTabSz="914400" rtl="0" eaLnBrk="1" fontAlgn="base" latinLnBrk="0" hangingPunct="1">
              <a:lnSpc>
                <a:spcPct val="9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“Prevent needs to up its game in the online world, where most radicalization, now takes place. It needs to get better at information-sharing and be more open with the public to gain the trust on which it depends. In the longer term, I believe that Prevent could work better as part of a comprehensive violence prevention and safeguarding strategy.”</a:t>
            </a:r>
          </a:p>
          <a:p>
            <a:pPr marL="0" marR="0" lvl="0" indent="-228600" algn="l" defTabSz="914400" rtl="0" eaLnBrk="1" fontAlgn="base" latinLnBrk="0" hangingPunct="1">
              <a:lnSpc>
                <a:spcPct val="90000"/>
              </a:lnSpc>
              <a:spcBef>
                <a:spcPts val="0"/>
              </a:spcBef>
              <a:spcAft>
                <a:spcPts val="600"/>
              </a:spcAft>
              <a:buClrTx/>
              <a:buSzTx/>
              <a:buFont typeface="Arial" panose="020B0604020202020204" pitchFamily="34" charset="0"/>
              <a:buChar char="•"/>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28182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9D636BCE-99D7-AD47-15A9-1E2DBE781F97}"/>
              </a:ext>
            </a:extLst>
          </p:cNvPr>
          <p:cNvSpPr txBox="1"/>
          <p:nvPr/>
        </p:nvSpPr>
        <p:spPr>
          <a:xfrm>
            <a:off x="4447308" y="591344"/>
            <a:ext cx="6906491" cy="5585619"/>
          </a:xfrm>
          <a:prstGeom prst="rect">
            <a:avLst/>
          </a:prstGeom>
        </p:spPr>
        <p:txBody>
          <a:bodyPr vert="horz" lIns="91440" tIns="45720" rIns="91440" bIns="45720" rtlCol="0" anchor="ctr">
            <a:normAutofit/>
          </a:bodyPr>
          <a:lstStyle/>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While ideology is an important consideration, a clear identifiable ideology is not mandatory to make or adopt a Prevent referral. As the Independent Prevent Commissioner noted, ‘adherence to an extreme ideology is in law neither a necessary nor a sufficient condition for entry into Prevent or Channel. As an early intervention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programme</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Prevent must consider susceptibility to terrorist ideology or involvement, rather than limiting Prevent to cases where a terrorist ideology has already taken hold. For some people, it might take spending time and building trust with a professional before an ideology becomes clear. It is important to consider that emerging movements could evolve to meet the definition of terrorism, and to remain alert to new potential threats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GB" sz="1800" b="0" i="1" u="sng" strike="noStrike" kern="1200" cap="none" spc="0" normalizeH="0" baseline="0" noProof="0" dirty="0">
                <a:ln>
                  <a:noFill/>
                </a:ln>
                <a:solidFill>
                  <a:prstClr val="black"/>
                </a:solidFill>
                <a:effectLst/>
                <a:uLnTx/>
                <a:uFillTx/>
                <a:latin typeface="Calibri" panose="020F0502020204030204"/>
                <a:ea typeface="+mn-ea"/>
                <a:cs typeface="+mn-cs"/>
              </a:rPr>
              <a:t>A fascination with extreme violence, mass casualty attacks or massacre could be an indicator of susceptibility to terrorism, either before an ideology has been adopted or as a co-occurring interest. </a:t>
            </a:r>
            <a:endParaRPr kumimoji="0" lang="en-US" sz="1800" b="0" i="1" u="sng"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EF932509-C7EC-E1AF-3ABD-631860890D93}"/>
              </a:ext>
            </a:extLst>
          </p:cNvPr>
          <p:cNvSpPr txBox="1"/>
          <p:nvPr/>
        </p:nvSpPr>
        <p:spPr>
          <a:xfrm>
            <a:off x="10917382" y="-609600"/>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89892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extBox 1">
            <a:extLst>
              <a:ext uri="{FF2B5EF4-FFF2-40B4-BE49-F238E27FC236}">
                <a16:creationId xmlns:a16="http://schemas.microsoft.com/office/drawing/2014/main" id="{12C0BA60-0ADA-A3E2-899C-B71B0F84D13B}"/>
              </a:ext>
            </a:extLst>
          </p:cNvPr>
          <p:cNvSpPr txBox="1"/>
          <p:nvPr/>
        </p:nvSpPr>
        <p:spPr>
          <a:xfrm>
            <a:off x="467362" y="790113"/>
            <a:ext cx="5929328" cy="5386850"/>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000" b="1" dirty="0"/>
              <a:t>What are COM Networks </a:t>
            </a:r>
          </a:p>
          <a:p>
            <a:pPr indent="-228600">
              <a:lnSpc>
                <a:spcPct val="90000"/>
              </a:lnSpc>
              <a:spcAft>
                <a:spcPts val="600"/>
              </a:spcAft>
              <a:buFont typeface="Arial" panose="020B0604020202020204" pitchFamily="34" charset="0"/>
              <a:buChar char="•"/>
            </a:pPr>
            <a:endParaRPr lang="en-US" b="1" dirty="0"/>
          </a:p>
          <a:p>
            <a:pPr indent="-228600">
              <a:lnSpc>
                <a:spcPct val="90000"/>
              </a:lnSpc>
              <a:spcAft>
                <a:spcPts val="600"/>
              </a:spcAft>
              <a:buFont typeface="Arial" panose="020B0604020202020204" pitchFamily="34" charset="0"/>
              <a:buChar char="•"/>
            </a:pPr>
            <a:r>
              <a:rPr lang="en-US" dirty="0"/>
              <a:t>Community “COM” networks are online groups involved in child sexual abuse, cybercrime and offline violence.</a:t>
            </a:r>
          </a:p>
          <a:p>
            <a:pPr indent="-228600">
              <a:lnSpc>
                <a:spcPct val="90000"/>
              </a:lnSpc>
              <a:spcAft>
                <a:spcPts val="600"/>
              </a:spcAft>
              <a:buFont typeface="Arial" panose="020B0604020202020204" pitchFamily="34" charset="0"/>
              <a:buChar char="•"/>
            </a:pPr>
            <a:endParaRPr lang="en-US" dirty="0"/>
          </a:p>
          <a:p>
            <a:pPr indent="-228600">
              <a:lnSpc>
                <a:spcPct val="90000"/>
              </a:lnSpc>
              <a:spcAft>
                <a:spcPts val="600"/>
              </a:spcAft>
              <a:buFont typeface="Arial" panose="020B0604020202020204" pitchFamily="34" charset="0"/>
              <a:buChar char="•"/>
            </a:pPr>
            <a:r>
              <a:rPr lang="en-US" dirty="0"/>
              <a:t>These networks are dynamic and often overlap across the threats although not every case will involve all three. The majority of those involved (victims and perpetrators) are predominantly but not always children under the age of 18.</a:t>
            </a:r>
          </a:p>
          <a:p>
            <a:pPr indent="-228600">
              <a:lnSpc>
                <a:spcPct val="90000"/>
              </a:lnSpc>
              <a:spcAft>
                <a:spcPts val="600"/>
              </a:spcAft>
              <a:buFont typeface="Arial" panose="020B0604020202020204" pitchFamily="34" charset="0"/>
              <a:buChar char="•"/>
            </a:pPr>
            <a:r>
              <a:rPr lang="en-US" dirty="0"/>
              <a:t>Members of the COM Network engage with deviant beliefs, </a:t>
            </a:r>
            <a:r>
              <a:rPr lang="en-US" dirty="0" err="1"/>
              <a:t>behaviours</a:t>
            </a:r>
            <a:r>
              <a:rPr lang="en-US" dirty="0"/>
              <a:t> and offending. Offenders engage in all forms of extreme </a:t>
            </a:r>
            <a:r>
              <a:rPr lang="en-US" dirty="0" err="1"/>
              <a:t>behaviours,and</a:t>
            </a:r>
            <a:r>
              <a:rPr lang="en-US" dirty="0"/>
              <a:t> seek kudos by performing the most severe acts of degrading and </a:t>
            </a:r>
            <a:r>
              <a:rPr lang="en-US" dirty="0" err="1"/>
              <a:t>sexualised</a:t>
            </a:r>
            <a:r>
              <a:rPr lang="en-US" dirty="0"/>
              <a:t> and physical violence and engendering the greatest fear in their victims.</a:t>
            </a:r>
          </a:p>
          <a:p>
            <a:pPr indent="-228600">
              <a:lnSpc>
                <a:spcPct val="90000"/>
              </a:lnSpc>
              <a:spcAft>
                <a:spcPts val="600"/>
              </a:spcAft>
              <a:buFont typeface="Arial" panose="020B0604020202020204" pitchFamily="34" charset="0"/>
              <a:buChar char="•"/>
            </a:pPr>
            <a:r>
              <a:rPr lang="en-US" dirty="0"/>
              <a:t>Com networks are active on all social media and online gaming platforms but primarily operate on discord and Telegram which are popular communication platforms</a:t>
            </a:r>
          </a:p>
        </p:txBody>
      </p:sp>
      <p:sp>
        <p:nvSpPr>
          <p:cNvPr id="11" name="Oval 10">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Block Arc 12">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17" name="Straight Connector 16">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19" name="Freeform: Shape 18">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1" name="Arc 20">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3077698"/>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74cd0398-e695-42be-8c09-2ec08db47b05}" enabled="1" method="Privileged" siteId="{fad277c9-c60a-4da1-b5f3-b3b8b34a82f9}" removed="0"/>
</clbl:labelList>
</file>

<file path=docProps/app.xml><?xml version="1.0" encoding="utf-8"?>
<Properties xmlns="http://schemas.openxmlformats.org/officeDocument/2006/extended-properties" xmlns:vt="http://schemas.openxmlformats.org/officeDocument/2006/docPropsVTypes">
  <TotalTime>48</TotalTime>
  <Words>1906</Words>
  <Application>Microsoft Office PowerPoint</Application>
  <PresentationFormat>Widescreen</PresentationFormat>
  <Paragraphs>94</Paragraphs>
  <Slides>14</Slides>
  <Notes>5</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14</vt:i4>
      </vt:variant>
    </vt:vector>
  </HeadingPairs>
  <TitlesOfParts>
    <vt:vector size="27" baseType="lpstr">
      <vt:lpstr>Aptos</vt:lpstr>
      <vt:lpstr>Aptos Display</vt:lpstr>
      <vt:lpstr>Arial</vt:lpstr>
      <vt:lpstr>Calibri</vt:lpstr>
      <vt:lpstr>Calibri Light</vt:lpstr>
      <vt:lpstr>GDS Transport</vt:lpstr>
      <vt:lpstr>Helvetica Now</vt:lpstr>
      <vt:lpstr>Helvetica Now Bold</vt:lpstr>
      <vt:lpstr>1_Office Theme</vt:lpstr>
      <vt:lpstr>4_Office Theme</vt:lpstr>
      <vt:lpstr>Office Theme</vt:lpstr>
      <vt:lpstr>2_Office Theme</vt:lpstr>
      <vt:lpstr>3_Office Theme</vt:lpstr>
      <vt:lpstr>Prevent</vt:lpstr>
      <vt:lpstr>Prevent……. a reminder</vt:lpstr>
      <vt:lpstr>Three elements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LAYTON-SCOTT, David</dc:creator>
  <cp:lastModifiedBy>LAYTON-SCOTT, David</cp:lastModifiedBy>
  <cp:revision>1</cp:revision>
  <dcterms:created xsi:type="dcterms:W3CDTF">2025-10-22T14:49:42Z</dcterms:created>
  <dcterms:modified xsi:type="dcterms:W3CDTF">2026-05-13T15:07:07Z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ContentMarkingFooterLocations">
    <vt:lpwstr>1_Office Theme:10\4_Office Theme:10\Office Theme:10\2_Office Theme:10</vt:lpwstr>
  </property>
  <property fmtid="{D5CDD505-2E9C-101B-9397-08002B2CF9AE}" pid="3" name="ClassificationContentMarkingFooterText">
    <vt:lpwstr>OFFICIAL-SENSITIVE</vt:lpwstr>
  </property>
  <property fmtid="{D5CDD505-2E9C-101B-9397-08002B2CF9AE}" pid="4" name="ClassificationContentMarkingHeaderLocations">
    <vt:lpwstr>1_Office Theme:9\4_Office Theme:9\Office Theme:9\2_Office Theme:9</vt:lpwstr>
  </property>
  <property fmtid="{D5CDD505-2E9C-101B-9397-08002B2CF9AE}" pid="5" name="ClassificationContentMarkingHeaderText">
    <vt:lpwstr>OFFICIAL-SENSITIVE</vt:lpwstr>
  </property>
</Properties>
</file>