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3" r:id="rId3"/>
  </p:sldMasterIdLst>
  <p:notesMasterIdLst>
    <p:notesMasterId r:id="rId15"/>
  </p:notesMasterIdLst>
  <p:sldIdLst>
    <p:sldId id="6307" r:id="rId4"/>
    <p:sldId id="2147471533" r:id="rId5"/>
    <p:sldId id="6448" r:id="rId6"/>
    <p:sldId id="2147469762" r:id="rId7"/>
    <p:sldId id="258" r:id="rId8"/>
    <p:sldId id="259" r:id="rId9"/>
    <p:sldId id="263" r:id="rId10"/>
    <p:sldId id="266" r:id="rId11"/>
    <p:sldId id="2147469761" r:id="rId12"/>
    <p:sldId id="26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Martin" initials="GM" lastIdx="1" clrIdx="0">
    <p:extLst>
      <p:ext uri="{19B8F6BF-5375-455C-9EA6-DF929625EA0E}">
        <p15:presenceInfo xmlns:p15="http://schemas.microsoft.com/office/powerpoint/2012/main" userId="S-1-5-21-2549543721-2854042077-3275598385-133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D49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074" autoAdjust="0"/>
  </p:normalViewPr>
  <p:slideViewPr>
    <p:cSldViewPr snapToGrid="0">
      <p:cViewPr varScale="1">
        <p:scale>
          <a:sx n="73" d="100"/>
          <a:sy n="73" d="100"/>
        </p:scale>
        <p:origin x="19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6AA73-2639-4F2F-9A3F-0A048A1F3AC6}"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31613-F51F-42FB-9CA2-1404A0672545}" type="slidenum">
              <a:rPr lang="en-GB" smtClean="0"/>
              <a:t>‹#›</a:t>
            </a:fld>
            <a:endParaRPr lang="en-GB"/>
          </a:p>
        </p:txBody>
      </p:sp>
    </p:spTree>
    <p:extLst>
      <p:ext uri="{BB962C8B-B14F-4D97-AF65-F5344CB8AC3E}">
        <p14:creationId xmlns:p14="http://schemas.microsoft.com/office/powerpoint/2010/main" val="133039119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FC3E008-8965-994E-9CDE-8CBBEE7DAFB5}" type="slidenum">
              <a:rPr lang="en-US" smtClean="0"/>
              <a:t>1</a:t>
            </a:fld>
            <a:endParaRPr lang="en-US" dirty="0"/>
          </a:p>
        </p:txBody>
      </p:sp>
    </p:spTree>
    <p:extLst>
      <p:ext uri="{BB962C8B-B14F-4D97-AF65-F5344CB8AC3E}">
        <p14:creationId xmlns:p14="http://schemas.microsoft.com/office/powerpoint/2010/main" val="311254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693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8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3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SCALE of CSA is increasing</a:t>
            </a:r>
          </a:p>
          <a:p>
            <a:pPr marL="171450" indent="-171450">
              <a:buFont typeface="Arial" panose="020B0604020202020204" pitchFamily="34" charset="0"/>
              <a:buChar char="•"/>
            </a:pPr>
            <a:r>
              <a:rPr lang="en-GB" dirty="0"/>
              <a:t>1.3-1.6% of the UK-based adult population (~710 - 840,000) pose a sexual risk to children.</a:t>
            </a:r>
          </a:p>
          <a:p>
            <a:pPr marL="171450" indent="-171450">
              <a:buFont typeface="Arial" panose="020B0604020202020204" pitchFamily="34" charset="0"/>
              <a:buChar char="•"/>
            </a:pPr>
            <a:r>
              <a:rPr lang="en-GB" dirty="0"/>
              <a:t>15% girls and 5% boys have experienced CSA before the age of 16.</a:t>
            </a:r>
          </a:p>
          <a:p>
            <a:pPr marL="171450" indent="-171450">
              <a:buFont typeface="Arial" panose="020B0604020202020204" pitchFamily="34" charset="0"/>
              <a:buChar char="•"/>
            </a:pPr>
            <a:r>
              <a:rPr lang="en-GB" dirty="0"/>
              <a:t>Only 1 in 6 will report it, abuse has life long impact on victims.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(source:-Above Stats from NSA)</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Volume of global industry referrals increasing: NCA triages &amp; prioritises industry reports, sending 20,000 actionable intelligence leads per year to UK police forces.</a:t>
            </a:r>
          </a:p>
          <a:p>
            <a:pPr marL="0" indent="0">
              <a:buFont typeface="Arial" panose="020B0604020202020204" pitchFamily="34" charset="0"/>
              <a:buNone/>
            </a:pPr>
            <a:r>
              <a:rPr lang="en-GB" b="1" dirty="0"/>
              <a:t>Source: CSERB data</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70% of CSA offences related to contact offences committed against children, 30% relate to IIOC offences.</a:t>
            </a:r>
          </a:p>
          <a:p>
            <a:pPr marL="171450" indent="-171450">
              <a:buFont typeface="Arial" panose="020B0604020202020204" pitchFamily="34" charset="0"/>
              <a:buChar char="•"/>
            </a:pPr>
            <a:r>
              <a:rPr lang="en-GB" dirty="0"/>
              <a:t>52% of police recorded crime (E&amp;W) involved children (aged 10-17) offending against other children</a:t>
            </a:r>
          </a:p>
          <a:p>
            <a:pPr marL="0" indent="0">
              <a:buFont typeface="Arial" panose="020B0604020202020204" pitchFamily="34" charset="0"/>
              <a:buNone/>
            </a:pPr>
            <a:r>
              <a:rPr lang="en-GB" dirty="0"/>
              <a:t>(</a:t>
            </a:r>
            <a:r>
              <a:rPr lang="en-GB" b="1" dirty="0"/>
              <a:t>Source : VKPP Totality analysis)</a:t>
            </a:r>
          </a:p>
          <a:p>
            <a:pPr marL="0" indent="0">
              <a:buFont typeface="Arial" panose="020B0604020202020204" pitchFamily="34" charset="0"/>
              <a:buNone/>
            </a:pPr>
            <a:endParaRPr lang="en-GB" b="1" dirty="0"/>
          </a:p>
          <a:p>
            <a:pPr marL="285750" lvl="0" indent="-285750">
              <a:buFont typeface="Arial" panose="020B0604020202020204" pitchFamily="34" charset="0"/>
              <a:buChar char="•"/>
              <a:defRPr/>
            </a:pPr>
            <a:r>
              <a:rPr lang="en-GB" sz="1200" dirty="0">
                <a:latin typeface="Bahnschrift" panose="020B0502040204020203" pitchFamily="34" charset="0"/>
              </a:rPr>
              <a:t>NCA provide volume intelligence to UK policing to support on average 900 arrests per month and safeguard 1,300 children per month</a:t>
            </a:r>
          </a:p>
          <a:p>
            <a:pPr lvl="0">
              <a:defRPr/>
            </a:pPr>
            <a:endParaRPr lang="en-GB" sz="1200" dirty="0">
              <a:latin typeface="Bahnschrift" panose="020B0502040204020203" pitchFamily="34" charset="0"/>
            </a:endParaRPr>
          </a:p>
          <a:p>
            <a:pPr marL="285750" lvl="0" indent="-285750">
              <a:buFont typeface="Arial" panose="020B0604020202020204" pitchFamily="34" charset="0"/>
              <a:buChar char="•"/>
              <a:defRPr/>
            </a:pPr>
            <a:r>
              <a:rPr lang="en-GB" sz="1200" dirty="0">
                <a:latin typeface="Bahnschrift" panose="020B0502040204020203" pitchFamily="34" charset="0"/>
              </a:rPr>
              <a:t>NCA &amp; Policing arrests and safeguards have doubled since 2017</a:t>
            </a:r>
          </a:p>
          <a:p>
            <a:pPr marL="0" indent="0">
              <a:buFont typeface="Arial" panose="020B0604020202020204" pitchFamily="34" charset="0"/>
              <a:buNone/>
            </a:pPr>
            <a:endParaRPr lang="en-GB" b="1" dirty="0"/>
          </a:p>
          <a:p>
            <a:endParaRPr lang="en-GB" dirty="0"/>
          </a:p>
          <a:p>
            <a:endParaRPr lang="en-GB" dirty="0"/>
          </a:p>
          <a:p>
            <a:r>
              <a:rPr lang="en-GB" dirty="0"/>
              <a:t>The SEVERITY of CSA is increasing</a:t>
            </a:r>
          </a:p>
          <a:p>
            <a:pPr marL="171450" indent="-171450">
              <a:buFont typeface="Arial" panose="020B0604020202020204" pitchFamily="34" charset="0"/>
              <a:buChar char="•"/>
            </a:pPr>
            <a:r>
              <a:rPr lang="en-GB" dirty="0"/>
              <a:t>Rapid increases in the severity of imagery identified.</a:t>
            </a:r>
          </a:p>
          <a:p>
            <a:pPr marL="171450" indent="-171450">
              <a:buFont typeface="Arial" panose="020B0604020202020204" pitchFamily="34" charset="0"/>
              <a:buChar char="•"/>
            </a:pPr>
            <a:r>
              <a:rPr lang="en-GB" dirty="0"/>
              <a:t>Emerging evidence of the link between images and contact offences. </a:t>
            </a:r>
          </a:p>
          <a:p>
            <a:pPr marL="171450" indent="-171450">
              <a:buFont typeface="Arial" panose="020B0604020202020204" pitchFamily="34" charset="0"/>
              <a:buChar char="•"/>
            </a:pPr>
            <a:r>
              <a:rPr lang="en-GB" dirty="0"/>
              <a:t>Offenders commission livestreamed abuse on demand (contact abuse by proxy) for £20 to £50 on average. </a:t>
            </a:r>
          </a:p>
          <a:p>
            <a:pPr marL="0" indent="0">
              <a:buFont typeface="Arial" panose="020B0604020202020204" pitchFamily="34" charset="0"/>
              <a:buNone/>
            </a:pPr>
            <a:r>
              <a:rPr lang="en-GB" dirty="0"/>
              <a:t>(</a:t>
            </a:r>
            <a:r>
              <a:rPr lang="en-GB" b="1" dirty="0"/>
              <a:t>Source NSA and Livestreaming NAC report</a:t>
            </a:r>
            <a:r>
              <a:rPr lang="en-GB" dirty="0"/>
              <a: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Group-based CSE accounts for 5% of all identified and reported CSA</a:t>
            </a:r>
          </a:p>
          <a:p>
            <a:pPr marL="0" indent="0">
              <a:buFont typeface="Arial" panose="020B0604020202020204" pitchFamily="34" charset="0"/>
              <a:buNone/>
            </a:pPr>
            <a:r>
              <a:rPr lang="en-GB" dirty="0"/>
              <a:t>(</a:t>
            </a:r>
            <a:r>
              <a:rPr lang="en-GB" b="1" dirty="0"/>
              <a:t>Source: VKPP totality analysis/COCAD data)</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The emergence of Com networks  sharing and promoting increasingly sadistic and depraved material. </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Definition - </a:t>
            </a:r>
          </a:p>
          <a:p>
            <a:r>
              <a:rPr lang="en-GB" dirty="0"/>
              <a:t>Transnational Virtual Networks (TVN) of criminal actors which engage in a variety of illegal acts or coerce others to do so in furtherance of their own personal gain, development of their infamy, or in furtherance of their ideologies.</a:t>
            </a:r>
          </a:p>
          <a:p>
            <a:endParaRPr lang="en-GB" dirty="0"/>
          </a:p>
          <a:p>
            <a:r>
              <a:rPr lang="en-GB" dirty="0"/>
              <a:t>The network can be broadly broken down into 3 identifiable sub groups:</a:t>
            </a:r>
          </a:p>
          <a:p>
            <a:endParaRPr lang="en-GB" dirty="0"/>
          </a:p>
          <a:p>
            <a:r>
              <a:rPr lang="en-GB" dirty="0"/>
              <a:t>A Group operating online primarily involved in extorting minors to commit digital and real world sex crimes, criminal act against the person, property and animals; and the promotion of self harm and suicide (SEXTORTION COM)</a:t>
            </a:r>
          </a:p>
          <a:p>
            <a:r>
              <a:rPr lang="en-GB" dirty="0"/>
              <a:t>A group acting online who hold extremist mind-set who promote a violent Nihilistic world view encourages the damage to property, harm to individuals and potentially acts of terrorism (OFFLINE COM)</a:t>
            </a:r>
          </a:p>
          <a:p>
            <a:r>
              <a:rPr lang="en-GB" dirty="0"/>
              <a:t>A group who have a common purpose to conduct criminal activities that maliciously use digital technologies that target UK commerce/infrastructure by means of Network Intrusions/</a:t>
            </a:r>
            <a:r>
              <a:rPr lang="en-GB" dirty="0" err="1"/>
              <a:t>Ransomeware</a:t>
            </a:r>
            <a:r>
              <a:rPr lang="en-GB" dirty="0"/>
              <a:t> etc (CYBER COM)</a:t>
            </a:r>
          </a:p>
          <a:p>
            <a:pPr marL="0" indent="0">
              <a:buFont typeface="Arial" panose="020B0604020202020204" pitchFamily="34" charset="0"/>
              <a:buNone/>
            </a:pPr>
            <a:endParaRPr lang="en-GB" b="1" dirty="0"/>
          </a:p>
          <a:p>
            <a:r>
              <a:rPr lang="en-GB" dirty="0"/>
              <a:t>These networks are highly dynamic and often overlap across the threats, although not every case will involve all three. </a:t>
            </a:r>
          </a:p>
          <a:p>
            <a:endParaRPr lang="en-GB" dirty="0"/>
          </a:p>
          <a:p>
            <a:r>
              <a:rPr lang="en-GB" dirty="0"/>
              <a:t>The majority of victims and offenders are children under the age of 18, but do include adults, who engage with deviant beliefs, behaviours, and offending. </a:t>
            </a:r>
          </a:p>
          <a:p>
            <a:endParaRPr lang="en-GB" dirty="0"/>
          </a:p>
          <a:p>
            <a:r>
              <a:rPr lang="en-GB" dirty="0"/>
              <a:t>There appears to be no limit to offenders’ depravity; embracing all forms of extreme behaviour, from acts of extreme violence through to obscene sexual acts. </a:t>
            </a:r>
          </a:p>
          <a:p>
            <a:endParaRPr lang="en-GB" dirty="0"/>
          </a:p>
          <a:p>
            <a:r>
              <a:rPr lang="en-GB" dirty="0"/>
              <a:t>Com Networks are active on virtually all social media and online gaming platforms, but mainly operate on Discord and Telegram.</a:t>
            </a:r>
          </a:p>
          <a:p>
            <a:endParaRPr lang="en-GB" dirty="0"/>
          </a:p>
          <a:p>
            <a:r>
              <a:rPr lang="en-GB" dirty="0"/>
              <a:t>The NCA recorded 108 UK referrals from the NCMEC related to ‘Com’ linked extortion activity in 2024. This has increased from 40 in 2023 and 18 in 2022. This largely consists of referrals received via NCMEC, and would exclude offending that does not meet a platform’s NCMEC referral threshold. </a:t>
            </a:r>
          </a:p>
          <a:p>
            <a:endParaRPr lang="en-GB" dirty="0"/>
          </a:p>
          <a:p>
            <a:r>
              <a:rPr lang="en-GB" dirty="0"/>
              <a:t>NCMEC’s CyberTipline19 recorded 226 reports relating to the extortion focused ‘Com’ groups ‘CVLT’ and ‘764’ globally in Q1 2024. This compares with 261 reports for the whole of 2023 and 78 reports in 2022. </a:t>
            </a:r>
          </a:p>
          <a:p>
            <a:endParaRPr lang="en-GB" dirty="0"/>
          </a:p>
          <a:p>
            <a:pPr marL="0" indent="0">
              <a:buFont typeface="Arial" panose="020B0604020202020204" pitchFamily="34" charset="0"/>
              <a:buNone/>
            </a:pPr>
            <a:endParaRPr lang="en-GB" b="1" dirty="0"/>
          </a:p>
          <a:p>
            <a:endParaRPr lang="en-GB" dirty="0"/>
          </a:p>
          <a:p>
            <a:endParaRPr lang="en-GB" dirty="0"/>
          </a:p>
          <a:p>
            <a:r>
              <a:rPr lang="en-GB" b="1" dirty="0"/>
              <a:t>The COMPLEXITY of CSA is increasing</a:t>
            </a:r>
          </a:p>
          <a:p>
            <a:pPr marL="171450" indent="-171450">
              <a:buFont typeface="Arial" panose="020B0604020202020204" pitchFamily="34" charset="0"/>
              <a:buChar char="•"/>
            </a:pPr>
            <a:r>
              <a:rPr lang="en-GB" dirty="0"/>
              <a:t>UK CSA Offenders use the </a:t>
            </a:r>
            <a:r>
              <a:rPr lang="en-GB" dirty="0" err="1"/>
              <a:t>darkweb</a:t>
            </a:r>
            <a:r>
              <a:rPr lang="en-GB" dirty="0"/>
              <a:t> and end-to-end encryption to collaborate, share images and contact children online</a:t>
            </a:r>
          </a:p>
          <a:p>
            <a:pPr marL="171450" indent="-171450">
              <a:buFont typeface="Arial" panose="020B0604020202020204" pitchFamily="34" charset="0"/>
              <a:buChar char="•"/>
            </a:pPr>
            <a:r>
              <a:rPr lang="en-GB" b="1" dirty="0"/>
              <a:t>End-to-end encryption is increasing harm to children by reducing the visibility of offending</a:t>
            </a:r>
            <a:endParaRPr lang="en-GB" dirty="0"/>
          </a:p>
          <a:p>
            <a:pPr marL="171450" indent="-171450">
              <a:buFont typeface="Arial" panose="020B0604020202020204" pitchFamily="34" charset="0"/>
              <a:buChar char="•"/>
            </a:pPr>
            <a:r>
              <a:rPr lang="en-GB" b="1" dirty="0"/>
              <a:t>Generative AI is already increasing the amount of CSA material available online.</a:t>
            </a:r>
          </a:p>
          <a:p>
            <a:pPr marL="0" indent="0">
              <a:buFont typeface="Arial" panose="020B0604020202020204" pitchFamily="34" charset="0"/>
              <a:buNone/>
            </a:pPr>
            <a:r>
              <a:rPr lang="en-GB" b="1" dirty="0"/>
              <a:t>(</a:t>
            </a:r>
            <a:r>
              <a:rPr lang="en-GB" b="1" dirty="0" err="1"/>
              <a:t>Source:NSA</a:t>
            </a:r>
            <a:r>
              <a:rPr lang="en-GB" b="1" dirty="0"/>
              <a:t>)</a:t>
            </a:r>
          </a:p>
          <a:p>
            <a:pPr marL="0" indent="0">
              <a:buFont typeface="Arial" panose="020B0604020202020204" pitchFamily="34" charset="0"/>
              <a:buNone/>
            </a:pPr>
            <a:endParaRPr lang="en-GB" b="1" dirty="0"/>
          </a:p>
          <a:p>
            <a:r>
              <a:rPr lang="en-GB" sz="1200" b="1" kern="1200" dirty="0">
                <a:solidFill>
                  <a:schemeClr val="tx1"/>
                </a:solidFill>
                <a:effectLst/>
                <a:latin typeface="+mn-lt"/>
                <a:ea typeface="+mn-ea"/>
                <a:cs typeface="+mn-cs"/>
              </a:rPr>
              <a:t>THREAT PICTURE</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¾ million adults that pose varying risks to children</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½ million CSA victims</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CSERB/DRB</a:t>
            </a:r>
            <a:endParaRPr lang="en-GB" sz="11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Our ability to protect children and manage offenders is hampered by limited resourcing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2024, NCA received 70,000 actionable CSA referrals via NCMEC alone and has received 58,000 in the first 8 months of 2025.  The volume of referrals has doubled since 2019 and both the complexity of cases and severity of harm are increasing within that.  With both offenders and platforms’ adoption of AI, plus the impact of Ofcom, we predict the workload could double again the next 5 years.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impacts both NCA and forces:</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NCA- We have increased CSERB the staff to 115 which makes it our largest single intelligence team, but these officers are still very much hampered by our legacy technology, but as Graeme set out to Ministers, the open caseload will remain unacceptably high.  Obviously there is significant risk to the effectiveness of the NCA response to CSA if the Agency does not receive adequate funding through the SR settlement. Failure to invest in automation of CSERB processes and deploy AI, coupled with a reduction in NCA headcount will mean the Agency will be unable to keep pace with increases in online CSA offending, increasing the number of open cases held within CSERB and putting more children at risk of abuse.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Forces-  We are working with NPCC on a review of the end to end online CSA effort from intelligence to outcomes.  HO TCSA team are involved.  While NCA and forces have pivoted resources from other crime types to CSA, the pressures on: POLIT teams, Digital Forensics and offender management are particularly acute.  The Review will likely highlight the need for improvements in process, another look at risk v resource, the need for partners outside policing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PREVENTION, Education, Health) to invest commensurately in reducing the threat to children and for the need to far more closely harness Home Office investment in technology across law enforcement to actually deliver improvements in relation to CSA:</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Digital Forensics, where CSA is the largest crime type, but delays continue to grow wasting police effort, as well as delaying safeguarding opportunities.</a:t>
            </a:r>
            <a:endParaRPr lang="en-GB" dirty="0">
              <a:effectLst/>
            </a:endParaRPr>
          </a:p>
          <a:p>
            <a:pPr lvl="1"/>
            <a:r>
              <a:rPr lang="en-GB" sz="1200" kern="1200" dirty="0">
                <a:solidFill>
                  <a:schemeClr val="tx1"/>
                </a:solidFill>
                <a:effectLst/>
                <a:latin typeface="+mn-lt"/>
                <a:ea typeface="+mn-ea"/>
                <a:cs typeface="+mn-cs"/>
              </a:rPr>
              <a:t>CAID: AI already allows us to save huge officer time (and would reduce exposure to CSAM).  We must invest now in a project to move away from avoidable human grading of images.</a:t>
            </a:r>
            <a:endParaRPr lang="en-GB" dirty="0">
              <a:effectLst/>
            </a:endParaRPr>
          </a:p>
          <a:p>
            <a:pPr lvl="1"/>
            <a:r>
              <a:rPr lang="en-GB" sz="1200" kern="1200" dirty="0">
                <a:solidFill>
                  <a:schemeClr val="tx1"/>
                </a:solidFill>
                <a:effectLst/>
                <a:latin typeface="+mn-lt"/>
                <a:ea typeface="+mn-ea"/>
                <a:cs typeface="+mn-cs"/>
              </a:rPr>
              <a:t>Data exploitation to identify the highest risk offenders far quicker, building on existing success with VISOR, but building APIs to wider police databases, plus DBS, HMRC, GCHQ, etc.</a:t>
            </a:r>
            <a:endParaRPr lang="en-GB" dirty="0">
              <a:effectLst/>
            </a:endParaRPr>
          </a:p>
          <a:p>
            <a:pPr lvl="1"/>
            <a:r>
              <a:rPr lang="en-GB" sz="1200" kern="1200" dirty="0">
                <a:solidFill>
                  <a:schemeClr val="tx1"/>
                </a:solidFill>
                <a:effectLst/>
                <a:latin typeface="+mn-lt"/>
                <a:ea typeface="+mn-ea"/>
                <a:cs typeface="+mn-cs"/>
              </a:rPr>
              <a:t>Integration of case management and MI across the system</a:t>
            </a:r>
            <a:endParaRPr lang="en-GB" dirty="0">
              <a:effectLst/>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Under the Online Safety Act, the NCA will take reporting direct from platforms that do not report to NCMEC.   We cannot guarantee that we will be in a position to commence on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November, so HO officials have proposed to amend the SI commencement date.  We are aiming to take voluntary reporting as early as possible: as soon as the technology is finished and tested, likely by the end of the calendar year.  Hard to predict how many additional reports we will get, but without the agreed ongoing Home Office funding, we will not be in a position to commence.</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need urgent and sustained investment in law enforcement technology to manage volume and increasing demand to better protect children</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pPr marL="0" indent="0">
              <a:buFont typeface="Arial" panose="020B0604020202020204" pitchFamily="34" charset="0"/>
              <a:buNone/>
            </a:pPr>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4F3A34-A8FE-442C-B89B-BC056C4F0A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79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46531613-F51F-42FB-9CA2-1404A0672545}" type="slidenum">
              <a:rPr lang="en-GB" smtClean="0"/>
              <a:t>4</a:t>
            </a:fld>
            <a:endParaRPr lang="en-GB"/>
          </a:p>
        </p:txBody>
      </p:sp>
    </p:spTree>
    <p:extLst>
      <p:ext uri="{BB962C8B-B14F-4D97-AF65-F5344CB8AC3E}">
        <p14:creationId xmlns:p14="http://schemas.microsoft.com/office/powerpoint/2010/main" val="285677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65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Scale taken from NAC assessment</a:t>
            </a:r>
          </a:p>
          <a:p>
            <a:endParaRPr lang="en-GB" b="1" dirty="0"/>
          </a:p>
          <a:p>
            <a:r>
              <a:rPr lang="en-US" sz="1200" dirty="0"/>
              <a:t>The National Assessments Centre's (NAC) mission is to articulate the </a:t>
            </a:r>
            <a:r>
              <a:rPr lang="en-US" sz="1200" b="1" dirty="0"/>
              <a:t>single picture </a:t>
            </a:r>
            <a:r>
              <a:rPr lang="en-US" sz="1200" dirty="0"/>
              <a:t>of the threat.</a:t>
            </a:r>
            <a:endParaRPr lang="en-GB" sz="1200" dirty="0"/>
          </a:p>
          <a:p>
            <a:r>
              <a:rPr lang="en-GB" sz="1200" dirty="0"/>
              <a:t>The NAC </a:t>
            </a:r>
            <a:r>
              <a:rPr lang="en-US" sz="1200" dirty="0"/>
              <a:t>are the NCA's </a:t>
            </a:r>
            <a:r>
              <a:rPr lang="en-US" sz="1200" dirty="0" err="1"/>
              <a:t>centre</a:t>
            </a:r>
            <a:r>
              <a:rPr lang="en-US" sz="1200" dirty="0"/>
              <a:t> for </a:t>
            </a:r>
            <a:r>
              <a:rPr lang="en-US" sz="1200" b="1" dirty="0"/>
              <a:t>assessed intelligence reporting </a:t>
            </a:r>
            <a:r>
              <a:rPr lang="en-US" sz="1200" dirty="0"/>
              <a:t>and are</a:t>
            </a:r>
            <a:r>
              <a:rPr lang="en-GB" sz="1200" dirty="0">
                <a:solidFill>
                  <a:prstClr val="black"/>
                </a:solidFill>
                <a:ea typeface="Verdana" panose="020B0604030504040204" pitchFamily="34" charset="0"/>
                <a:cs typeface="Verdana" panose="020B0604030504040204" pitchFamily="34" charset="0"/>
              </a:rPr>
              <a:t> commissioned from across the community – NCA, LE, UKIC, HMG – all taskings must </a:t>
            </a:r>
            <a:r>
              <a:rPr lang="en-GB" sz="1200" b="1" dirty="0">
                <a:solidFill>
                  <a:prstClr val="black"/>
                </a:solidFill>
                <a:ea typeface="Verdana" panose="020B0604030504040204" pitchFamily="34" charset="0"/>
                <a:cs typeface="Verdana" panose="020B0604030504040204" pitchFamily="34" charset="0"/>
              </a:rPr>
              <a:t>relate to SOC.</a:t>
            </a:r>
            <a:endParaRPr lang="en-US" sz="1200" dirty="0"/>
          </a:p>
          <a:p>
            <a:r>
              <a:rPr lang="en-US" sz="1200" dirty="0"/>
              <a:t>The NAC c</a:t>
            </a:r>
            <a:r>
              <a:rPr lang="en-GB" sz="1200" dirty="0" err="1">
                <a:ea typeface="Verdana" panose="020B0604030504040204" pitchFamily="34" charset="0"/>
                <a:cs typeface="Verdana" panose="020B0604030504040204" pitchFamily="34" charset="0"/>
              </a:rPr>
              <a:t>onsult</a:t>
            </a:r>
            <a:r>
              <a:rPr lang="en-GB" sz="1200" dirty="0">
                <a:ea typeface="Verdana" panose="020B0604030504040204" pitchFamily="34" charset="0"/>
                <a:cs typeface="Verdana" panose="020B0604030504040204" pitchFamily="34" charset="0"/>
              </a:rPr>
              <a:t> widely with stakeholders throughout the authoring process, but remain </a:t>
            </a:r>
            <a:r>
              <a:rPr lang="en-GB" sz="1200" b="1" dirty="0">
                <a:ea typeface="Verdana" panose="020B0604030504040204" pitchFamily="34" charset="0"/>
                <a:cs typeface="Verdana" panose="020B0604030504040204" pitchFamily="34" charset="0"/>
              </a:rPr>
              <a:t>independent </a:t>
            </a:r>
            <a:r>
              <a:rPr lang="en-GB" sz="1200" dirty="0">
                <a:ea typeface="Verdana" panose="020B0604030504040204" pitchFamily="34" charset="0"/>
                <a:cs typeface="Verdana" panose="020B0604030504040204" pitchFamily="34" charset="0"/>
              </a:rPr>
              <a:t>within assessments</a:t>
            </a:r>
            <a:r>
              <a:rPr lang="en-GB" sz="1200" b="1" dirty="0">
                <a:ea typeface="Verdana" panose="020B0604030504040204" pitchFamily="34" charset="0"/>
                <a:cs typeface="Verdana" panose="020B0604030504040204" pitchFamily="34" charset="0"/>
              </a:rPr>
              <a:t>, </a:t>
            </a:r>
            <a:r>
              <a:rPr lang="en-GB" sz="1200" dirty="0">
                <a:solidFill>
                  <a:prstClr val="black"/>
                </a:solidFill>
                <a:ea typeface="Verdana" panose="020B0604030504040204" pitchFamily="34" charset="0"/>
                <a:cs typeface="Verdana" panose="020B0604030504040204" pitchFamily="34" charset="0"/>
              </a:rPr>
              <a:t>supported by effective governance through PHIA Standards</a:t>
            </a:r>
          </a:p>
          <a:p>
            <a:endParaRPr lang="en-GB" dirty="0"/>
          </a:p>
          <a:p>
            <a:r>
              <a:rPr lang="en-GB" dirty="0"/>
              <a:t>The assessment of scale is currently reliant on rudimentary, piecemeal data and intelligence, providing limited insight into volumes of offending; however, it is almost certain that ‘Com’ linked offending has been increasing globally between 2020 and 2024. </a:t>
            </a:r>
          </a:p>
          <a:p>
            <a:endParaRPr lang="en-GB" dirty="0"/>
          </a:p>
          <a:p>
            <a:r>
              <a:rPr lang="en-GB" dirty="0"/>
              <a:t>It is almost certain that ‘Com’ linked offending is under-identified and under-reported. Victims are unlikely to report offending, and where offences are identified, links to ‘Com’ will not always be apparent to frontline law enforcement. </a:t>
            </a:r>
          </a:p>
          <a:p>
            <a:endParaRPr lang="en-GB" dirty="0"/>
          </a:p>
          <a:p>
            <a:r>
              <a:rPr lang="en-GB" dirty="0"/>
              <a:t>There is currently no single reporting mechanism that would capture identified ‘Com’ related criminality, impacting the collation and assessment of offending</a:t>
            </a:r>
          </a:p>
          <a:p>
            <a:endParaRPr lang="en-GB" dirty="0"/>
          </a:p>
          <a:p>
            <a:r>
              <a:rPr lang="en-GB" dirty="0"/>
              <a:t>Further issues that contribute to understanding scale include: </a:t>
            </a:r>
          </a:p>
          <a:p>
            <a:r>
              <a:rPr lang="en-GB" dirty="0"/>
              <a:t>• groups rapidly evolve, splinter, and rebrand, which makes it difficult to maintain an up to date picture; </a:t>
            </a:r>
          </a:p>
          <a:p>
            <a:r>
              <a:rPr lang="en-GB" dirty="0"/>
              <a:t>• individuals often participate across multiple ‘Com’ groups, making it difficult to discern the overall numbers of individuals involved; </a:t>
            </a:r>
          </a:p>
          <a:p>
            <a:r>
              <a:rPr lang="en-GB" dirty="0"/>
              <a:t>• nomenclature – some groups are well known such as 764, however, not all have ‘obvious’ names that would make them easily identifiable; </a:t>
            </a:r>
          </a:p>
          <a:p>
            <a:r>
              <a:rPr lang="en-GB" dirty="0"/>
              <a:t>• the inability to perform index/keyword searches on the content of key platforms; and </a:t>
            </a:r>
          </a:p>
          <a:p>
            <a:r>
              <a:rPr lang="en-GB" dirty="0"/>
              <a:t>• the international, cross-threat nature of offending means that the law enforcement identification, response and recording is fragmented across different offence categories and law enforcement organisations domestically and internationally</a:t>
            </a:r>
          </a:p>
          <a:p>
            <a:endParaRPr lang="en-GB" dirty="0"/>
          </a:p>
          <a:p>
            <a:r>
              <a:rPr lang="en-GB" b="1" dirty="0"/>
              <a:t>The NCA recorded 108 UK referrals from the NCMEC related to ‘Com’ linked extortion activity in 2024. This has increased from 40 in 2023 and 18 in 2022. This largely consists of referrals received via NCMEC, and would exclude offending that does not meet a platform’s NCMEC referral threshold. </a:t>
            </a:r>
          </a:p>
          <a:p>
            <a:endParaRPr lang="en-GB" dirty="0"/>
          </a:p>
          <a:p>
            <a:r>
              <a:rPr lang="en-GB" b="1" dirty="0"/>
              <a:t>NCMEC’s CyberTipline19 recorded 226 reports relating to the extortion focused ‘Com’ groups ‘CVLT’ and ‘764’ globally in Q1 2024. This compares with 261 reports for the whole of 2023 and 78 reports in 2022. </a:t>
            </a:r>
          </a:p>
          <a:p>
            <a:endParaRPr lang="en-GB" dirty="0"/>
          </a:p>
          <a:p>
            <a:r>
              <a:rPr lang="en-GB" dirty="0"/>
              <a:t>Open source intelligence platforms have attempted to map ‘Com’ networks active on Telegram, estimating that there are 1,967 unique accounts across 78 Telegram groups. Beyond these, 303 additional groups were identified in the wider network. Across 50 of these groups, there were approximately 17,420 members, with an average of 348 members per chat. </a:t>
            </a:r>
          </a:p>
          <a:p>
            <a:endParaRPr lang="en-GB" dirty="0"/>
          </a:p>
          <a:p>
            <a:r>
              <a:rPr lang="en-GB" dirty="0"/>
              <a:t>Discord reported that, in 2023, it had blocked 130 groups and 34,00020 accounts linked to harm focused ‘Com’ networks. There are no other estimates currently available for Discord, however, there is work ongoing within private industry to understand and map scale. </a:t>
            </a:r>
          </a:p>
          <a:p>
            <a:endParaRPr lang="en-GB" dirty="0"/>
          </a:p>
          <a:p>
            <a:r>
              <a:rPr lang="en-GB" dirty="0"/>
              <a:t>Open source news reporting obtained and analysed more than 3 million messages from more than 50 chat groups on Discord and Telegram. Multiple ‘Com’ subgroups and thousands of users in nearly a dozen countries on three continents were identified.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60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original 764 group was initially founded by Bradley Cadenhead, a young individual from the United States, who, despite his age, became the central figure in the formation of this decentralised criminal network. </a:t>
            </a:r>
          </a:p>
          <a:p>
            <a:endParaRPr lang="en-GB" dirty="0"/>
          </a:p>
          <a:p>
            <a:r>
              <a:rPr lang="en-GB" dirty="0"/>
              <a:t>Cadenhead, used the first three digits of his hometown’s ZIP code (Stephenville, Texas ZIP code 76401) to name the group. </a:t>
            </a:r>
          </a:p>
          <a:p>
            <a:endParaRPr lang="en-GB" dirty="0"/>
          </a:p>
          <a:p>
            <a:r>
              <a:rPr lang="en-GB" dirty="0"/>
              <a:t>With the aid of an unidentified associate met on Minecraft, Cadenhead started 764, incorporating a Discord-based group known as CVLT, a community notorious for forcing children to perform sexual acts on camera, subsequently using the recordings for sexual extortion.</a:t>
            </a:r>
          </a:p>
          <a:p>
            <a:endParaRPr lang="en-GB" dirty="0"/>
          </a:p>
          <a:p>
            <a:r>
              <a:rPr lang="en-GB" dirty="0"/>
              <a:t>He was arrested in July 2021 on child pornography charges. </a:t>
            </a:r>
          </a:p>
          <a:p>
            <a:endParaRPr lang="en-GB" dirty="0"/>
          </a:p>
          <a:p>
            <a:r>
              <a:rPr lang="en-GB" dirty="0"/>
              <a:t>He was sentenced to 80 years in prison for possession with intent to promote child pornography.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98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Was arrested on the 26</a:t>
            </a:r>
            <a:r>
              <a:rPr kumimoji="0" lang="en-GB" sz="1400" b="0" i="0" u="none" strike="noStrike" kern="0" cap="none" spc="0" normalizeH="0" baseline="30000" noProof="0" dirty="0">
                <a:ln>
                  <a:noFill/>
                </a:ln>
                <a:effectLst/>
                <a:uLnTx/>
                <a:uFillTx/>
                <a:latin typeface="Bahnschrift" panose="020B0502040204020203" pitchFamily="34" charset="0"/>
                <a:cs typeface="Arial" panose="020B0604020202020204" pitchFamily="34" charset="0"/>
              </a:rPr>
              <a:t>th</a:t>
            </a: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 March 2024, for making comments online that he was going to kill a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      homeless person.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Devices confirmed that he was affiliated with the ‘com’ network and was a member of the group No Lives Matter and 764.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No Lives Matter encourage members to commit ‘real world’ crimes such as vandalism, arson, assaults and murders.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He engaged with vulnerable females online and encouraged one of his victims, who was based in Italy, to commit suicide.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Evidence was recovered of him having spray painted his username and group name (ACID and 764) onto buildings and had damaged cars by stabbing their tyres.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He was a member of a group titled 764 Terror Week, where members were going to commit acts of terror on behalf of the group.  FINNIGAN claimed he was going to murder a homeless man and shared pictures of a tent that his victim was staying in.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kern="0" dirty="0">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In January 2025, he pled guilty and was sentenced to 6 years for:</a:t>
            </a:r>
          </a:p>
          <a:p>
            <a:pPr marL="742950" lvl="1" indent="-285750">
              <a:buFont typeface="Arial" panose="020B0604020202020204" pitchFamily="34" charset="0"/>
              <a:buChar char="•"/>
              <a:defRPr/>
            </a:pPr>
            <a:r>
              <a:rPr kumimoji="0" lang="en-GB" sz="14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 1 x count of Sec. 58 (NLM Kill Guide); 1 x possession indecent images of a child; 2 x counts of criminal damage; 1 x encouraging / assisting a suicide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9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31613-F51F-42FB-9CA2-1404A06725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36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14BD-CDAF-2D55-3974-733DE2617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5A8B0FDF-0F31-BE50-0A7D-D7CC28AB276D}"/>
              </a:ext>
            </a:extLst>
          </p:cNvPr>
          <p:cNvSpPr>
            <a:spLocks noGrp="1"/>
          </p:cNvSpPr>
          <p:nvPr>
            <p:ph type="subTitle" idx="1"/>
          </p:nvPr>
        </p:nvSpPr>
        <p:spPr>
          <a:xfrm>
            <a:off x="1524000" y="3602038"/>
            <a:ext cx="9144000" cy="1655762"/>
          </a:xfrm>
        </p:spPr>
        <p:txBody>
          <a:bodyPr/>
          <a:lstStyle>
            <a:lvl1pPr marL="0" indent="0" algn="ctr">
              <a:buNone/>
              <a:defRPr sz="2400">
                <a:latin typeface="Bahnschrif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30FD8730-F37B-AEBF-4E6A-BCC656D33B49}"/>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4AB2C8DD-317D-6EEE-8A91-18CB2F11C1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FE76D-4E8F-0EA1-4F7E-67044D753DE6}"/>
              </a:ext>
            </a:extLst>
          </p:cNvPr>
          <p:cNvSpPr>
            <a:spLocks noGrp="1"/>
          </p:cNvSpPr>
          <p:nvPr>
            <p:ph type="sldNum" sz="quarter" idx="12"/>
          </p:nvPr>
        </p:nvSpPr>
        <p:spPr/>
        <p:txBody>
          <a:bodyPr/>
          <a:lstStyle/>
          <a:p>
            <a:fld id="{22FA351B-03BA-4177-8D55-CDB65AF7179F}" type="slidenum">
              <a:rPr lang="en-GB" smtClean="0"/>
              <a:t>‹#›</a:t>
            </a:fld>
            <a:endParaRPr lang="en-GB"/>
          </a:p>
        </p:txBody>
      </p:sp>
      <p:sp>
        <p:nvSpPr>
          <p:cNvPr id="7" name="TextBox 6">
            <a:extLst>
              <a:ext uri="{FF2B5EF4-FFF2-40B4-BE49-F238E27FC236}">
                <a16:creationId xmlns:a16="http://schemas.microsoft.com/office/drawing/2014/main" id="{1D32D58F-0B8A-4EFD-B638-57A5EAD60B4F}"/>
              </a:ext>
            </a:extLst>
          </p:cNvPr>
          <p:cNvSpPr txBox="1"/>
          <p:nvPr userDrawn="1">
            <p:custDataLst>
              <p:tags r:id="rId1"/>
            </p:custDataLst>
          </p:nvPr>
        </p:nvSpPr>
        <p:spPr>
          <a:xfrm>
            <a:off x="5624557" y="12700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
        <p:nvSpPr>
          <p:cNvPr id="8" name="TextBox 7">
            <a:extLst>
              <a:ext uri="{FF2B5EF4-FFF2-40B4-BE49-F238E27FC236}">
                <a16:creationId xmlns:a16="http://schemas.microsoft.com/office/drawing/2014/main" id="{F28C7E34-DDDB-4BE5-B01A-7109912B29F0}"/>
              </a:ext>
            </a:extLst>
          </p:cNvPr>
          <p:cNvSpPr txBox="1"/>
          <p:nvPr userDrawn="1">
            <p:custDataLst>
              <p:tags r:id="rId2"/>
            </p:custDataLst>
          </p:nvPr>
        </p:nvSpPr>
        <p:spPr>
          <a:xfrm>
            <a:off x="5624557" y="646939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Tree>
    <p:extLst>
      <p:ext uri="{BB962C8B-B14F-4D97-AF65-F5344CB8AC3E}">
        <p14:creationId xmlns:p14="http://schemas.microsoft.com/office/powerpoint/2010/main" val="4201876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40B8-F275-5F80-356C-967FDA957D01}"/>
              </a:ext>
            </a:extLst>
          </p:cNvPr>
          <p:cNvSpPr>
            <a:spLocks noGrp="1"/>
          </p:cNvSpPr>
          <p:nvPr>
            <p:ph type="title"/>
          </p:nvPr>
        </p:nvSpPr>
        <p:spPr/>
        <p:txBody>
          <a:body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D0535EB6-A46C-E6D0-EABC-5CAEF032D9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B63874-7094-65FF-607B-27E272F5544B}"/>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F50462F4-99B7-A465-6336-1666043BEC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1D708D-DEE3-99FB-4B06-FAA2057BC42B}"/>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357578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63BAF-4865-4841-C80E-B0613E036C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DC11822D-E579-7177-4D28-7EB49A04A4F7}"/>
              </a:ext>
            </a:extLst>
          </p:cNvPr>
          <p:cNvSpPr>
            <a:spLocks noGrp="1"/>
          </p:cNvSpPr>
          <p:nvPr>
            <p:ph type="body" orient="vert" idx="1"/>
          </p:nvPr>
        </p:nvSpPr>
        <p:spPr>
          <a:xfrm>
            <a:off x="838200" y="365125"/>
            <a:ext cx="7734300" cy="5811838"/>
          </a:xfrm>
        </p:spPr>
        <p:txBody>
          <a:bodyPr vert="eaVert"/>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90982F-0528-82C8-1B17-9CA7A82D031F}"/>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4A0A7666-4535-196F-815D-C413AB4396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88E12B-F610-5EC1-7D76-C713F37E1D65}"/>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27645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Title">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B00EF000-60FD-484D-8934-9360D6ED08E9}"/>
              </a:ext>
            </a:extLst>
          </p:cNvPr>
          <p:cNvSpPr>
            <a:spLocks noGrp="1"/>
          </p:cNvSpPr>
          <p:nvPr>
            <p:ph type="body" sz="quarter" idx="21" hasCustomPrompt="1"/>
          </p:nvPr>
        </p:nvSpPr>
        <p:spPr>
          <a:xfrm>
            <a:off x="1200151" y="3068961"/>
            <a:ext cx="9791700" cy="723721"/>
          </a:xfrm>
          <a:prstGeom prst="rect">
            <a:avLst/>
          </a:prstGeom>
        </p:spPr>
        <p:txBody>
          <a:bodyPr anchor="t"/>
          <a:lstStyle>
            <a:lvl1pPr marL="0" indent="0" algn="ctr">
              <a:lnSpc>
                <a:spcPct val="100000"/>
              </a:lnSpc>
              <a:spcBef>
                <a:spcPts val="0"/>
              </a:spcBef>
              <a:buNone/>
              <a:defRPr sz="4800" b="1" i="0">
                <a:solidFill>
                  <a:schemeClr val="tx1"/>
                </a:solidFill>
                <a:latin typeface="Bahnschrift" panose="020B0502040204020203" pitchFamily="34" charset="0"/>
                <a:ea typeface="Gadugi" panose="020B0502040204020203" pitchFamily="34" charset="0"/>
              </a:defRPr>
            </a:lvl1pPr>
          </a:lstStyle>
          <a:p>
            <a:pPr lvl="0"/>
            <a:r>
              <a:rPr lang="en-GB" dirty="0"/>
              <a:t>Divider title</a:t>
            </a:r>
            <a:endParaRPr lang="en-US" dirty="0"/>
          </a:p>
        </p:txBody>
      </p:sp>
      <p:sp>
        <p:nvSpPr>
          <p:cNvPr id="11" name="Slide Number Placeholder 8">
            <a:extLst>
              <a:ext uri="{FF2B5EF4-FFF2-40B4-BE49-F238E27FC236}">
                <a16:creationId xmlns:a16="http://schemas.microsoft.com/office/drawing/2014/main" id="{9AD5EA51-FF1D-B103-A6BB-6EA08B302D2B}"/>
              </a:ext>
            </a:extLst>
          </p:cNvPr>
          <p:cNvSpPr>
            <a:spLocks noGrp="1"/>
          </p:cNvSpPr>
          <p:nvPr>
            <p:ph type="sldNum" sz="quarter" idx="4"/>
          </p:nvPr>
        </p:nvSpPr>
        <p:spPr>
          <a:xfrm>
            <a:off x="11180178" y="6527010"/>
            <a:ext cx="901700" cy="366183"/>
          </a:xfrm>
          <a:prstGeom prst="rect">
            <a:avLst/>
          </a:prstGeom>
        </p:spPr>
        <p:txBody>
          <a:bodyPr vert="horz" lIns="91440" tIns="45720" rIns="91440" bIns="45720" rtlCol="0" anchor="ctr"/>
          <a:lstStyle>
            <a:lvl1pPr algn="r">
              <a:defRPr sz="1200">
                <a:solidFill>
                  <a:schemeClr val="tx1"/>
                </a:solidFill>
                <a:latin typeface="Bahnschrift" panose="020B0502040204020203" pitchFamily="34" charset="0"/>
                <a:ea typeface="Gadugi" panose="020B0502040204020203" pitchFamily="34" charset="0"/>
              </a:defRPr>
            </a:lvl1pPr>
          </a:lstStyle>
          <a:p>
            <a:fld id="{F602B633-935C-444C-B3D9-CC1398351FFE}" type="slidenum">
              <a:rPr lang="en-US" smtClean="0"/>
              <a:pPr/>
              <a:t>‹#›</a:t>
            </a:fld>
            <a:endParaRPr lang="en-US" dirty="0"/>
          </a:p>
        </p:txBody>
      </p:sp>
      <p:sp>
        <p:nvSpPr>
          <p:cNvPr id="4" name="TextBox 3">
            <a:extLst>
              <a:ext uri="{FF2B5EF4-FFF2-40B4-BE49-F238E27FC236}">
                <a16:creationId xmlns:a16="http://schemas.microsoft.com/office/drawing/2014/main" id="{CDA7AC9D-8C74-4296-814C-91B6668CECFE}"/>
              </a:ext>
            </a:extLst>
          </p:cNvPr>
          <p:cNvSpPr txBox="1"/>
          <p:nvPr userDrawn="1">
            <p:custDataLst>
              <p:tags r:id="rId1"/>
            </p:custDataLst>
          </p:nvPr>
        </p:nvSpPr>
        <p:spPr>
          <a:xfrm>
            <a:off x="5624557" y="12700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
        <p:nvSpPr>
          <p:cNvPr id="5" name="TextBox 4">
            <a:extLst>
              <a:ext uri="{FF2B5EF4-FFF2-40B4-BE49-F238E27FC236}">
                <a16:creationId xmlns:a16="http://schemas.microsoft.com/office/drawing/2014/main" id="{36D4C37B-43D4-40ED-9442-09F9B5B9F7C5}"/>
              </a:ext>
            </a:extLst>
          </p:cNvPr>
          <p:cNvSpPr txBox="1"/>
          <p:nvPr userDrawn="1">
            <p:custDataLst>
              <p:tags r:id="rId2"/>
            </p:custDataLst>
          </p:nvPr>
        </p:nvSpPr>
        <p:spPr>
          <a:xfrm>
            <a:off x="5624557" y="646939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Tree>
    <p:extLst>
      <p:ext uri="{BB962C8B-B14F-4D97-AF65-F5344CB8AC3E}">
        <p14:creationId xmlns:p14="http://schemas.microsoft.com/office/powerpoint/2010/main" val="1308337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3FE655-60F3-4FD3-B139-74B04B61B648}" type="slidenum">
              <a:rPr lang="en-GB" smtClean="0"/>
              <a:t>‹#›</a:t>
            </a:fld>
            <a:endParaRPr lang="en-GB" dirty="0"/>
          </a:p>
        </p:txBody>
      </p:sp>
      <p:sp>
        <p:nvSpPr>
          <p:cNvPr id="7" name="TextBox 6">
            <a:extLst>
              <a:ext uri="{FF2B5EF4-FFF2-40B4-BE49-F238E27FC236}">
                <a16:creationId xmlns:a16="http://schemas.microsoft.com/office/drawing/2014/main" id="{B8E8720B-026D-4D7E-9D07-9E3ED17D0293}"/>
              </a:ext>
            </a:extLst>
          </p:cNvPr>
          <p:cNvSpPr txBox="1"/>
          <p:nvPr userDrawn="1">
            <p:custDataLst>
              <p:tags r:id="rId1"/>
            </p:custDataLst>
          </p:nvPr>
        </p:nvSpPr>
        <p:spPr>
          <a:xfrm>
            <a:off x="5624557" y="12700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a:t>
            </a:r>
            <a:endParaRPr lang="en-GB" sz="1100" b="1" i="0" u="none" dirty="0">
              <a:solidFill>
                <a:srgbClr val="000000"/>
              </a:solidFill>
              <a:latin typeface="Verdana" panose="020B0604030504040204" pitchFamily="34" charset="0"/>
            </a:endParaRPr>
          </a:p>
        </p:txBody>
      </p:sp>
      <p:sp>
        <p:nvSpPr>
          <p:cNvPr id="8" name="TextBox 7">
            <a:extLst>
              <a:ext uri="{FF2B5EF4-FFF2-40B4-BE49-F238E27FC236}">
                <a16:creationId xmlns:a16="http://schemas.microsoft.com/office/drawing/2014/main" id="{BB81CF76-284C-45A2-B28B-3068D3EC50F8}"/>
              </a:ext>
            </a:extLst>
          </p:cNvPr>
          <p:cNvSpPr txBox="1"/>
          <p:nvPr userDrawn="1">
            <p:custDataLst>
              <p:tags r:id="rId2"/>
            </p:custDataLst>
          </p:nvPr>
        </p:nvSpPr>
        <p:spPr>
          <a:xfrm>
            <a:off x="5624557" y="646939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a:t>
            </a:r>
            <a:endParaRPr lang="en-GB" sz="1100" b="1" i="0" u="none" dirty="0">
              <a:solidFill>
                <a:srgbClr val="000000"/>
              </a:solidFill>
              <a:latin typeface="Verdana" panose="020B0604030504040204" pitchFamily="34" charset="0"/>
            </a:endParaRPr>
          </a:p>
        </p:txBody>
      </p:sp>
    </p:spTree>
    <p:extLst>
      <p:ext uri="{BB962C8B-B14F-4D97-AF65-F5344CB8AC3E}">
        <p14:creationId xmlns:p14="http://schemas.microsoft.com/office/powerpoint/2010/main" val="447440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3FE655-60F3-4FD3-B139-74B04B61B648}" type="slidenum">
              <a:rPr lang="en-GB" smtClean="0"/>
              <a:t>‹#›</a:t>
            </a:fld>
            <a:endParaRPr lang="en-GB" dirty="0"/>
          </a:p>
        </p:txBody>
      </p:sp>
      <p:sp>
        <p:nvSpPr>
          <p:cNvPr id="7" name="TextBox 6">
            <a:extLst>
              <a:ext uri="{FF2B5EF4-FFF2-40B4-BE49-F238E27FC236}">
                <a16:creationId xmlns:a16="http://schemas.microsoft.com/office/drawing/2014/main" id="{BCAE717A-9EA8-44DC-A118-038294726EA6}"/>
              </a:ext>
            </a:extLst>
          </p:cNvPr>
          <p:cNvSpPr txBox="1"/>
          <p:nvPr userDrawn="1">
            <p:custDataLst>
              <p:tags r:id="rId1"/>
            </p:custDataLst>
          </p:nvPr>
        </p:nvSpPr>
        <p:spPr>
          <a:xfrm>
            <a:off x="5154876" y="127000"/>
            <a:ext cx="188224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OFFICIAL-SENSITIVE</a:t>
            </a:r>
          </a:p>
        </p:txBody>
      </p:sp>
      <p:sp>
        <p:nvSpPr>
          <p:cNvPr id="8" name="TextBox 7">
            <a:extLst>
              <a:ext uri="{FF2B5EF4-FFF2-40B4-BE49-F238E27FC236}">
                <a16:creationId xmlns:a16="http://schemas.microsoft.com/office/drawing/2014/main" id="{3639FE28-5EB5-405B-9C15-7C180BE1E4DE}"/>
              </a:ext>
            </a:extLst>
          </p:cNvPr>
          <p:cNvSpPr txBox="1"/>
          <p:nvPr userDrawn="1">
            <p:custDataLst>
              <p:tags r:id="rId2"/>
            </p:custDataLst>
          </p:nvPr>
        </p:nvSpPr>
        <p:spPr>
          <a:xfrm>
            <a:off x="5154876" y="6469390"/>
            <a:ext cx="188224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OFFICIAL-SENSITIVE</a:t>
            </a:r>
          </a:p>
        </p:txBody>
      </p:sp>
    </p:spTree>
    <p:extLst>
      <p:ext uri="{BB962C8B-B14F-4D97-AF65-F5344CB8AC3E}">
        <p14:creationId xmlns:p14="http://schemas.microsoft.com/office/powerpoint/2010/main" val="57158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19433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86121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324741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994858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E3FE655-60F3-4FD3-B139-74B04B61B648}" type="slidenum">
              <a:rPr lang="en-GB" smtClean="0"/>
              <a:t>‹#›</a:t>
            </a:fld>
            <a:endParaRPr lang="en-GB" dirty="0"/>
          </a:p>
        </p:txBody>
      </p:sp>
      <p:sp>
        <p:nvSpPr>
          <p:cNvPr id="5" name="TextBox 4">
            <a:extLst>
              <a:ext uri="{FF2B5EF4-FFF2-40B4-BE49-F238E27FC236}">
                <a16:creationId xmlns:a16="http://schemas.microsoft.com/office/drawing/2014/main" id="{9A0358D7-7BC5-4D9B-9675-76ADC39A557F}"/>
              </a:ext>
            </a:extLst>
          </p:cNvPr>
          <p:cNvSpPr txBox="1"/>
          <p:nvPr userDrawn="1">
            <p:custDataLst>
              <p:tags r:id="rId1"/>
            </p:custDataLst>
          </p:nvPr>
        </p:nvSpPr>
        <p:spPr>
          <a:xfrm>
            <a:off x="5154876" y="127000"/>
            <a:ext cx="188224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OFFICIAL-SENSITIVE</a:t>
            </a:r>
          </a:p>
        </p:txBody>
      </p:sp>
      <p:sp>
        <p:nvSpPr>
          <p:cNvPr id="6" name="TextBox 5">
            <a:extLst>
              <a:ext uri="{FF2B5EF4-FFF2-40B4-BE49-F238E27FC236}">
                <a16:creationId xmlns:a16="http://schemas.microsoft.com/office/drawing/2014/main" id="{10BDA8E1-7068-42A3-9065-FBF7B57FB949}"/>
              </a:ext>
            </a:extLst>
          </p:cNvPr>
          <p:cNvSpPr txBox="1"/>
          <p:nvPr userDrawn="1">
            <p:custDataLst>
              <p:tags r:id="rId2"/>
            </p:custDataLst>
          </p:nvPr>
        </p:nvSpPr>
        <p:spPr>
          <a:xfrm>
            <a:off x="5154876" y="6469390"/>
            <a:ext cx="188224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457200" rtl="0" eaLnBrk="1" latinLnBrk="0" hangingPunct="1">
              <a:buNone/>
            </a:pPr>
            <a:r>
              <a:rPr lang="en-GB" sz="1100" b="1" i="0" u="none">
                <a:solidFill>
                  <a:srgbClr val="000000"/>
                </a:solidFill>
                <a:latin typeface="Verdana" panose="020B0604030504040204" pitchFamily="34" charset="0"/>
              </a:rPr>
              <a:t>OFFICIAL-SENSITIVE</a:t>
            </a:r>
          </a:p>
        </p:txBody>
      </p:sp>
    </p:spTree>
    <p:extLst>
      <p:ext uri="{BB962C8B-B14F-4D97-AF65-F5344CB8AC3E}">
        <p14:creationId xmlns:p14="http://schemas.microsoft.com/office/powerpoint/2010/main" val="284939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0C9E-D298-6730-8061-E71631D4FC2C}"/>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598FF72-A47B-F781-06EA-4BFBBC0E39EC}"/>
              </a:ext>
            </a:extLst>
          </p:cNvPr>
          <p:cNvSpPr>
            <a:spLocks noGrp="1"/>
          </p:cNvSpPr>
          <p:nvPr>
            <p:ph idx="1"/>
          </p:nvPr>
        </p:nvSpPr>
        <p:spPr/>
        <p:txBody>
          <a:bodyPr/>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F078F52-1894-2E9A-D177-7A04A4F53AC4}"/>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8ED62CA7-4A4E-E6E8-DBD2-7CF8B30152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F0F432-CF36-CCA9-3FEB-0B928B31518C}"/>
              </a:ext>
            </a:extLst>
          </p:cNvPr>
          <p:cNvSpPr>
            <a:spLocks noGrp="1"/>
          </p:cNvSpPr>
          <p:nvPr>
            <p:ph type="sldNum" sz="quarter" idx="12"/>
          </p:nvPr>
        </p:nvSpPr>
        <p:spPr/>
        <p:txBody>
          <a:bodyPr/>
          <a:lstStyle/>
          <a:p>
            <a:fld id="{22FA351B-03BA-4177-8D55-CDB65AF7179F}" type="slidenum">
              <a:rPr lang="en-GB" smtClean="0"/>
              <a:t>‹#›</a:t>
            </a:fld>
            <a:endParaRPr lang="en-GB"/>
          </a:p>
        </p:txBody>
      </p:sp>
      <p:sp>
        <p:nvSpPr>
          <p:cNvPr id="7" name="TextBox 6">
            <a:extLst>
              <a:ext uri="{FF2B5EF4-FFF2-40B4-BE49-F238E27FC236}">
                <a16:creationId xmlns:a16="http://schemas.microsoft.com/office/drawing/2014/main" id="{A4842A84-53E1-495D-AAFF-42994199106D}"/>
              </a:ext>
            </a:extLst>
          </p:cNvPr>
          <p:cNvSpPr txBox="1"/>
          <p:nvPr userDrawn="1">
            <p:custDataLst>
              <p:tags r:id="rId1"/>
            </p:custDataLst>
          </p:nvPr>
        </p:nvSpPr>
        <p:spPr>
          <a:xfrm>
            <a:off x="5624557" y="12700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
        <p:nvSpPr>
          <p:cNvPr id="8" name="TextBox 7">
            <a:extLst>
              <a:ext uri="{FF2B5EF4-FFF2-40B4-BE49-F238E27FC236}">
                <a16:creationId xmlns:a16="http://schemas.microsoft.com/office/drawing/2014/main" id="{7888660A-C066-4347-9315-2150AF82515F}"/>
              </a:ext>
            </a:extLst>
          </p:cNvPr>
          <p:cNvSpPr txBox="1"/>
          <p:nvPr userDrawn="1">
            <p:custDataLst>
              <p:tags r:id="rId2"/>
            </p:custDataLst>
          </p:nvPr>
        </p:nvSpPr>
        <p:spPr>
          <a:xfrm>
            <a:off x="5624557" y="6469390"/>
            <a:ext cx="942887"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r>
              <a:rPr lang="en-GB" sz="1100" b="1" i="0" u="none">
                <a:solidFill>
                  <a:srgbClr val="000000"/>
                </a:solidFill>
                <a:latin typeface="Verdana" panose="020B0604030504040204" pitchFamily="34" charset="0"/>
              </a:rPr>
              <a:t>OFFICIAL</a:t>
            </a:r>
          </a:p>
        </p:txBody>
      </p:sp>
    </p:spTree>
    <p:extLst>
      <p:ext uri="{BB962C8B-B14F-4D97-AF65-F5344CB8AC3E}">
        <p14:creationId xmlns:p14="http://schemas.microsoft.com/office/powerpoint/2010/main" val="404378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3058453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2592439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3632861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5C871-EC8D-4B44-BA85-855FDBA8CA94}" type="datetimeFigureOut">
              <a:rPr lang="en-GB" smtClean="0"/>
              <a:t>19/05/2026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3FE655-60F3-4FD3-B139-74B04B61B648}" type="slidenum">
              <a:rPr lang="en-GB" smtClean="0"/>
              <a:t>‹#›</a:t>
            </a:fld>
            <a:endParaRPr lang="en-GB" dirty="0"/>
          </a:p>
        </p:txBody>
      </p:sp>
    </p:spTree>
    <p:extLst>
      <p:ext uri="{BB962C8B-B14F-4D97-AF65-F5344CB8AC3E}">
        <p14:creationId xmlns:p14="http://schemas.microsoft.com/office/powerpoint/2010/main" val="138797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ody Copy Two Column">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E4B577-578C-AEE0-08DD-FC6D13C572AC}"/>
              </a:ext>
            </a:extLst>
          </p:cNvPr>
          <p:cNvSpPr>
            <a:spLocks noGrp="1"/>
          </p:cNvSpPr>
          <p:nvPr>
            <p:ph type="body" sz="quarter" idx="21" hasCustomPrompt="1"/>
          </p:nvPr>
        </p:nvSpPr>
        <p:spPr>
          <a:xfrm>
            <a:off x="299050" y="500131"/>
            <a:ext cx="11593685" cy="1003069"/>
          </a:xfrm>
          <a:prstGeom prst="rect">
            <a:avLst/>
          </a:prstGeom>
        </p:spPr>
        <p:txBody>
          <a:bodyPr/>
          <a:lstStyle>
            <a:lvl1pPr marL="0" indent="0">
              <a:lnSpc>
                <a:spcPct val="100000"/>
              </a:lnSpc>
              <a:spcBef>
                <a:spcPts val="0"/>
              </a:spcBef>
              <a:buNone/>
              <a:defRPr sz="4800" b="1" i="0">
                <a:solidFill>
                  <a:schemeClr val="tx1"/>
                </a:solidFill>
                <a:latin typeface="Bahnschrift" panose="020F0502020204030204" pitchFamily="34" charset="0"/>
                <a:ea typeface="Gadugi" panose="020B0502040204020203" pitchFamily="34" charset="0"/>
              </a:defRPr>
            </a:lvl1pPr>
          </a:lstStyle>
          <a:p>
            <a:pPr lvl="0"/>
            <a:r>
              <a:rPr lang="en-GB" dirty="0"/>
              <a:t>Title</a:t>
            </a:r>
          </a:p>
        </p:txBody>
      </p:sp>
      <p:sp>
        <p:nvSpPr>
          <p:cNvPr id="5" name="Text Placeholder 11">
            <a:extLst>
              <a:ext uri="{FF2B5EF4-FFF2-40B4-BE49-F238E27FC236}">
                <a16:creationId xmlns:a16="http://schemas.microsoft.com/office/drawing/2014/main" id="{A6979563-8676-6578-1C9F-D6F008DA1633}"/>
              </a:ext>
            </a:extLst>
          </p:cNvPr>
          <p:cNvSpPr>
            <a:spLocks noGrp="1"/>
          </p:cNvSpPr>
          <p:nvPr>
            <p:ph type="body" sz="quarter" idx="22" hasCustomPrompt="1"/>
          </p:nvPr>
        </p:nvSpPr>
        <p:spPr>
          <a:xfrm>
            <a:off x="299283" y="1503200"/>
            <a:ext cx="5760735" cy="4868845"/>
          </a:xfrm>
          <a:prstGeom prst="rect">
            <a:avLst/>
          </a:prstGeom>
        </p:spPr>
        <p:txBody>
          <a:bodyPr/>
          <a:lstStyle>
            <a:lvl1pPr marL="0" indent="0">
              <a:lnSpc>
                <a:spcPct val="100000"/>
              </a:lnSpc>
              <a:spcBef>
                <a:spcPts val="0"/>
              </a:spcBef>
              <a:buNone/>
              <a:defRPr sz="2667" b="0" i="0">
                <a:solidFill>
                  <a:schemeClr val="tx1"/>
                </a:solidFill>
                <a:latin typeface="Bahnschrift" panose="020F0502020204030204" pitchFamily="34" charset="0"/>
                <a:ea typeface="Gadugi" panose="020B0502040204020203" pitchFamily="34" charset="0"/>
              </a:defRPr>
            </a:lvl1pPr>
          </a:lstStyle>
          <a:p>
            <a:pPr lvl="0"/>
            <a:r>
              <a:rPr lang="en-GB" dirty="0"/>
              <a:t>Body Copy</a:t>
            </a:r>
          </a:p>
        </p:txBody>
      </p:sp>
      <p:sp>
        <p:nvSpPr>
          <p:cNvPr id="3" name="Text Placeholder 11">
            <a:extLst>
              <a:ext uri="{FF2B5EF4-FFF2-40B4-BE49-F238E27FC236}">
                <a16:creationId xmlns:a16="http://schemas.microsoft.com/office/drawing/2014/main" id="{568E9BEB-3B37-F3BC-F7DC-857E21DFA4FB}"/>
              </a:ext>
            </a:extLst>
          </p:cNvPr>
          <p:cNvSpPr>
            <a:spLocks noGrp="1"/>
          </p:cNvSpPr>
          <p:nvPr>
            <p:ph type="body" sz="quarter" idx="23" hasCustomPrompt="1"/>
          </p:nvPr>
        </p:nvSpPr>
        <p:spPr>
          <a:xfrm>
            <a:off x="6141990" y="1503200"/>
            <a:ext cx="5760735" cy="4868845"/>
          </a:xfrm>
          <a:prstGeom prst="rect">
            <a:avLst/>
          </a:prstGeom>
        </p:spPr>
        <p:txBody>
          <a:bodyPr/>
          <a:lstStyle>
            <a:lvl1pPr marL="0" indent="0">
              <a:lnSpc>
                <a:spcPct val="100000"/>
              </a:lnSpc>
              <a:spcBef>
                <a:spcPts val="0"/>
              </a:spcBef>
              <a:buNone/>
              <a:defRPr sz="2667" b="0" i="0">
                <a:solidFill>
                  <a:schemeClr val="tx1"/>
                </a:solidFill>
                <a:latin typeface="Bahnschrift" panose="020F0502020204030204" pitchFamily="34" charset="0"/>
                <a:ea typeface="Gadugi" panose="020B0502040204020203" pitchFamily="34" charset="0"/>
              </a:defRPr>
            </a:lvl1pPr>
          </a:lstStyle>
          <a:p>
            <a:pPr lvl="0"/>
            <a:r>
              <a:rPr lang="en-GB" dirty="0"/>
              <a:t>Body Copy</a:t>
            </a:r>
          </a:p>
        </p:txBody>
      </p:sp>
      <p:sp>
        <p:nvSpPr>
          <p:cNvPr id="6" name="Slide Number Placeholder 8">
            <a:extLst>
              <a:ext uri="{FF2B5EF4-FFF2-40B4-BE49-F238E27FC236}">
                <a16:creationId xmlns:a16="http://schemas.microsoft.com/office/drawing/2014/main" id="{33C1024B-733C-4E51-1724-95D4A37A2BD9}"/>
              </a:ext>
            </a:extLst>
          </p:cNvPr>
          <p:cNvSpPr>
            <a:spLocks noGrp="1"/>
          </p:cNvSpPr>
          <p:nvPr>
            <p:ph type="sldNum" sz="quarter" idx="4"/>
          </p:nvPr>
        </p:nvSpPr>
        <p:spPr>
          <a:xfrm>
            <a:off x="11180178" y="6527010"/>
            <a:ext cx="901700" cy="366183"/>
          </a:xfrm>
          <a:prstGeom prst="rect">
            <a:avLst/>
          </a:prstGeom>
        </p:spPr>
        <p:txBody>
          <a:bodyPr vert="horz" lIns="91440" tIns="45720" rIns="91440" bIns="45720" rtlCol="0" anchor="ctr"/>
          <a:lstStyle>
            <a:lvl1pPr algn="r">
              <a:defRPr sz="1200">
                <a:solidFill>
                  <a:schemeClr val="tx1"/>
                </a:solidFill>
                <a:latin typeface="Bahnschrift" panose="020B0502040204020203" pitchFamily="34" charset="0"/>
                <a:ea typeface="Gadugi" panose="020B0502040204020203" pitchFamily="34" charset="0"/>
              </a:defRPr>
            </a:lvl1pPr>
          </a:lstStyle>
          <a:p>
            <a:fld id="{F602B633-935C-444C-B3D9-CC1398351FFE}" type="slidenum">
              <a:rPr lang="en-US" smtClean="0"/>
              <a:pPr/>
              <a:t>‹#›</a:t>
            </a:fld>
            <a:endParaRPr lang="en-US" dirty="0"/>
          </a:p>
        </p:txBody>
      </p:sp>
      <p:sp>
        <p:nvSpPr>
          <p:cNvPr id="2" name="TextBox 1">
            <a:extLst>
              <a:ext uri="{FF2B5EF4-FFF2-40B4-BE49-F238E27FC236}">
                <a16:creationId xmlns:a16="http://schemas.microsoft.com/office/drawing/2014/main" id="{7A543C4C-1C7B-413B-AEB3-6B0D88710F60}"/>
              </a:ext>
              <a:ext uri="{C183D7F6-B498-43B3-948B-1728B52AA6E4}">
                <adec:decorative xmlns:adec="http://schemas.microsoft.com/office/drawing/2017/decorative" val="1"/>
              </a:ext>
            </a:extLst>
          </p:cNvPr>
          <p:cNvSpPr txBox="1"/>
          <p:nvPr userDrawn="1">
            <p:custDataLst>
              <p:tags r:id="rId1"/>
            </p:custDataLst>
          </p:nvPr>
        </p:nvSpPr>
        <p:spPr>
          <a:xfrm>
            <a:off x="5247211" y="169334"/>
            <a:ext cx="1697581" cy="169277"/>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lIns="0" tIns="0" rIns="0" bIns="0" rtlCol="0" anchor="t">
            <a:spAutoFit/>
          </a:bodyPr>
          <a:lstStyle/>
          <a:p>
            <a:pPr marL="0" algn="ctr" defTabSz="228594" rtl="0" eaLnBrk="1" fontAlgn="t" latinLnBrk="0" hangingPunct="1">
              <a:buNone/>
            </a:pPr>
            <a:r>
              <a:rPr lang="en-GB" sz="1100" b="1" i="0" u="none">
                <a:solidFill>
                  <a:srgbClr val="000000"/>
                </a:solidFill>
                <a:latin typeface="Verdana"/>
              </a:rPr>
              <a:t>OFFICIAL-SENSITIVE</a:t>
            </a:r>
            <a:endParaRPr lang="en-GB" sz="1100" b="1" i="0" u="none" dirty="0">
              <a:solidFill>
                <a:srgbClr val="000000"/>
              </a:solidFill>
              <a:latin typeface="Verdana"/>
            </a:endParaRPr>
          </a:p>
        </p:txBody>
      </p:sp>
      <p:sp>
        <p:nvSpPr>
          <p:cNvPr id="7" name="TextBox 6">
            <a:extLst>
              <a:ext uri="{FF2B5EF4-FFF2-40B4-BE49-F238E27FC236}">
                <a16:creationId xmlns:a16="http://schemas.microsoft.com/office/drawing/2014/main" id="{F4EC0132-AD5D-4E73-B803-0C870FD01FB0}"/>
              </a:ext>
              <a:ext uri="{C183D7F6-B498-43B3-948B-1728B52AA6E4}">
                <adec:decorative xmlns:adec="http://schemas.microsoft.com/office/drawing/2017/decorative" val="1"/>
              </a:ext>
            </a:extLst>
          </p:cNvPr>
          <p:cNvSpPr txBox="1"/>
          <p:nvPr userDrawn="1">
            <p:custDataLst>
              <p:tags r:id="rId2"/>
            </p:custDataLst>
          </p:nvPr>
        </p:nvSpPr>
        <p:spPr>
          <a:xfrm>
            <a:off x="5247211" y="6462965"/>
            <a:ext cx="1697581" cy="169277"/>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lIns="0" tIns="0" rIns="0" bIns="0" rtlCol="0" anchor="t">
            <a:spAutoFit/>
          </a:bodyPr>
          <a:lstStyle/>
          <a:p>
            <a:pPr marL="0" algn="ctr" defTabSz="228594" rtl="0" eaLnBrk="1" fontAlgn="t" latinLnBrk="0" hangingPunct="1">
              <a:buNone/>
            </a:pPr>
            <a:r>
              <a:rPr lang="en-GB" sz="1100" b="1" i="0" u="none">
                <a:solidFill>
                  <a:srgbClr val="000000"/>
                </a:solidFill>
                <a:latin typeface="Verdana"/>
              </a:rPr>
              <a:t>OFFICIAL-SENSITIVE</a:t>
            </a:r>
            <a:endParaRPr lang="en-GB" sz="1100" b="1" i="0" u="none" dirty="0">
              <a:solidFill>
                <a:srgbClr val="000000"/>
              </a:solidFill>
              <a:latin typeface="Verdana"/>
            </a:endParaRPr>
          </a:p>
        </p:txBody>
      </p:sp>
    </p:spTree>
    <p:extLst>
      <p:ext uri="{BB962C8B-B14F-4D97-AF65-F5344CB8AC3E}">
        <p14:creationId xmlns:p14="http://schemas.microsoft.com/office/powerpoint/2010/main" val="323435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88EE-FB8A-4BFE-6BA3-06AA93B33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9FB0F52-04AC-DCBB-244D-47EE69A63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Bahnschrif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98F095-D401-D748-74E3-5C669C7353B3}"/>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C52156A2-A636-B8FC-BDFE-35A6CC67FA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A4E3B9-2A00-EDC5-3FA3-E98ABC6447E3}"/>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262158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F73C-95B2-671A-0614-65C4F7F1817C}"/>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6F6ACA3-165D-50C5-83EE-45475CB87733}"/>
              </a:ext>
            </a:extLst>
          </p:cNvPr>
          <p:cNvSpPr>
            <a:spLocks noGrp="1"/>
          </p:cNvSpPr>
          <p:nvPr>
            <p:ph sz="half" idx="1"/>
          </p:nvPr>
        </p:nvSpPr>
        <p:spPr>
          <a:xfrm>
            <a:off x="838200" y="1825625"/>
            <a:ext cx="5181600" cy="4351338"/>
          </a:xfrm>
        </p:spPr>
        <p:txBody>
          <a:bodyPr/>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A56D967-A812-A4FC-3837-E52959D8F591}"/>
              </a:ext>
            </a:extLst>
          </p:cNvPr>
          <p:cNvSpPr>
            <a:spLocks noGrp="1"/>
          </p:cNvSpPr>
          <p:nvPr>
            <p:ph sz="half" idx="2"/>
          </p:nvPr>
        </p:nvSpPr>
        <p:spPr>
          <a:xfrm>
            <a:off x="6172200" y="1825625"/>
            <a:ext cx="5181600" cy="4351338"/>
          </a:xfrm>
        </p:spPr>
        <p:txBody>
          <a:bodyPr/>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382C0410-55EE-4CDD-AB52-BE5B21F1D44E}"/>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6" name="Footer Placeholder 5">
            <a:extLst>
              <a:ext uri="{FF2B5EF4-FFF2-40B4-BE49-F238E27FC236}">
                <a16:creationId xmlns:a16="http://schemas.microsoft.com/office/drawing/2014/main" id="{6AE1A835-02AD-3C0E-2EBE-FA45239889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4297B6-6875-DF7A-49C5-4AC0F2E57622}"/>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100403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4D3B-946C-5BC5-D582-23BB638F696D}"/>
              </a:ext>
            </a:extLst>
          </p:cNvPr>
          <p:cNvSpPr>
            <a:spLocks noGrp="1"/>
          </p:cNvSpPr>
          <p:nvPr>
            <p:ph type="title"/>
          </p:nvPr>
        </p:nvSpPr>
        <p:spPr>
          <a:xfrm>
            <a:off x="839788" y="365125"/>
            <a:ext cx="10515600" cy="1325563"/>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53E1905-05CE-E010-96FD-41EEAC1B2BE8}"/>
              </a:ext>
            </a:extLst>
          </p:cNvPr>
          <p:cNvSpPr>
            <a:spLocks noGrp="1"/>
          </p:cNvSpPr>
          <p:nvPr>
            <p:ph type="body" idx="1"/>
          </p:nvPr>
        </p:nvSpPr>
        <p:spPr>
          <a:xfrm>
            <a:off x="839788" y="1681163"/>
            <a:ext cx="5157787" cy="823912"/>
          </a:xfrm>
        </p:spPr>
        <p:txBody>
          <a:bodyPr anchor="b"/>
          <a:lstStyle>
            <a:lvl1pPr marL="0" indent="0">
              <a:buNone/>
              <a:defRPr sz="2400" b="1">
                <a:latin typeface="Bahnschrif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FF1B03-52C3-4186-A88B-20BD6345357C}"/>
              </a:ext>
            </a:extLst>
          </p:cNvPr>
          <p:cNvSpPr>
            <a:spLocks noGrp="1"/>
          </p:cNvSpPr>
          <p:nvPr>
            <p:ph sz="half" idx="2"/>
          </p:nvPr>
        </p:nvSpPr>
        <p:spPr>
          <a:xfrm>
            <a:off x="839788" y="2505075"/>
            <a:ext cx="5157787" cy="3684588"/>
          </a:xfrm>
        </p:spPr>
        <p:txBody>
          <a:bodyPr/>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9CDD341C-472A-07ED-3CBF-B128078006F2}"/>
              </a:ext>
            </a:extLst>
          </p:cNvPr>
          <p:cNvSpPr>
            <a:spLocks noGrp="1"/>
          </p:cNvSpPr>
          <p:nvPr>
            <p:ph type="body" sz="quarter" idx="3"/>
          </p:nvPr>
        </p:nvSpPr>
        <p:spPr>
          <a:xfrm>
            <a:off x="6172200" y="1681163"/>
            <a:ext cx="5183188" cy="823912"/>
          </a:xfrm>
        </p:spPr>
        <p:txBody>
          <a:bodyPr anchor="b"/>
          <a:lstStyle>
            <a:lvl1pPr marL="0" indent="0">
              <a:buNone/>
              <a:defRPr sz="2400" b="1">
                <a:latin typeface="Bahnschrif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3FA14-8FF8-9DC8-A806-894CE44805D4}"/>
              </a:ext>
            </a:extLst>
          </p:cNvPr>
          <p:cNvSpPr>
            <a:spLocks noGrp="1"/>
          </p:cNvSpPr>
          <p:nvPr>
            <p:ph sz="quarter" idx="4"/>
          </p:nvPr>
        </p:nvSpPr>
        <p:spPr>
          <a:xfrm>
            <a:off x="6172200" y="2505075"/>
            <a:ext cx="5183188" cy="3684588"/>
          </a:xfrm>
        </p:spPr>
        <p:txBody>
          <a:bodyPr/>
          <a:lstStyle>
            <a:lvl1pPr>
              <a:defRPr>
                <a:latin typeface="Bahnschrift" panose="020B0502040204020203"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EF71D7C4-B8F6-C7B4-974D-E94CAA13EB86}"/>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8" name="Footer Placeholder 7">
            <a:extLst>
              <a:ext uri="{FF2B5EF4-FFF2-40B4-BE49-F238E27FC236}">
                <a16:creationId xmlns:a16="http://schemas.microsoft.com/office/drawing/2014/main" id="{0742EBD7-6ED7-25BE-594A-AC9FB7B9FF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51D33F-6FF6-CA9B-0FCE-5C8483C33EA7}"/>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174020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01AB-B232-0C6D-D39B-0BC95EE9E799}"/>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59AED114-073A-A949-51BD-360E06C919C7}"/>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4" name="Footer Placeholder 3">
            <a:extLst>
              <a:ext uri="{FF2B5EF4-FFF2-40B4-BE49-F238E27FC236}">
                <a16:creationId xmlns:a16="http://schemas.microsoft.com/office/drawing/2014/main" id="{9329EB7A-04AB-D312-1D64-FA9CCE0B59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E852BD-4B21-DD4E-A479-7F96058618DC}"/>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247948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87609-E5D9-2FD4-6B3C-C64C243E9C41}"/>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3" name="Footer Placeholder 2">
            <a:extLst>
              <a:ext uri="{FF2B5EF4-FFF2-40B4-BE49-F238E27FC236}">
                <a16:creationId xmlns:a16="http://schemas.microsoft.com/office/drawing/2014/main" id="{2F779AD2-3B35-BE68-0C8A-0A204B3874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F03C21-0B69-4EA8-F594-6F066C8F540A}"/>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163990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9B91-C075-BA9B-044D-76A1DF6A3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693680D-371E-69D6-B81F-CFD878F68ABE}"/>
              </a:ext>
            </a:extLst>
          </p:cNvPr>
          <p:cNvSpPr>
            <a:spLocks noGrp="1"/>
          </p:cNvSpPr>
          <p:nvPr>
            <p:ph idx="1"/>
          </p:nvPr>
        </p:nvSpPr>
        <p:spPr>
          <a:xfrm>
            <a:off x="5183188" y="987425"/>
            <a:ext cx="6172200" cy="4873625"/>
          </a:xfrm>
        </p:spPr>
        <p:txBody>
          <a:bodyPr/>
          <a:lstStyle>
            <a:lvl1pPr>
              <a:defRPr sz="3200">
                <a:latin typeface="Bahnschrift" panose="020B0502040204020203"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9643063F-3E73-6069-598A-83E58F75AFB1}"/>
              </a:ext>
            </a:extLst>
          </p:cNvPr>
          <p:cNvSpPr>
            <a:spLocks noGrp="1"/>
          </p:cNvSpPr>
          <p:nvPr>
            <p:ph type="body" sz="half" idx="2"/>
          </p:nvPr>
        </p:nvSpPr>
        <p:spPr>
          <a:xfrm>
            <a:off x="839788" y="2057400"/>
            <a:ext cx="3932237" cy="3811588"/>
          </a:xfrm>
        </p:spPr>
        <p:txBody>
          <a:bodyPr/>
          <a:lstStyle>
            <a:lvl1pPr marL="0" indent="0">
              <a:buNone/>
              <a:defRPr sz="1600">
                <a:latin typeface="Bahnschrif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868E97-A9BD-F597-4245-249BC1881ABB}"/>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6" name="Footer Placeholder 5">
            <a:extLst>
              <a:ext uri="{FF2B5EF4-FFF2-40B4-BE49-F238E27FC236}">
                <a16:creationId xmlns:a16="http://schemas.microsoft.com/office/drawing/2014/main" id="{883761E0-6039-8CB0-8D32-D3A26E421C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25C505-DFFA-8AEF-8E44-3C91DB450B64}"/>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96917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2EF4-F246-5FDF-7F8C-39B8085C7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C6F02024-3ECE-96A9-0EC3-BC25DABD6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30607B0A-F7A7-BB37-8AB5-19513A75F6B6}"/>
              </a:ext>
            </a:extLst>
          </p:cNvPr>
          <p:cNvSpPr>
            <a:spLocks noGrp="1"/>
          </p:cNvSpPr>
          <p:nvPr>
            <p:ph type="body" sz="half" idx="2"/>
          </p:nvPr>
        </p:nvSpPr>
        <p:spPr>
          <a:xfrm>
            <a:off x="839788" y="2057400"/>
            <a:ext cx="3932237" cy="3811588"/>
          </a:xfrm>
        </p:spPr>
        <p:txBody>
          <a:bodyPr/>
          <a:lstStyle>
            <a:lvl1pPr marL="0" indent="0">
              <a:buNone/>
              <a:defRPr sz="1600">
                <a:latin typeface="Bahnschrif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A5A120-BDF2-8C1A-73D0-E5F8D396E2F5}"/>
              </a:ext>
            </a:extLst>
          </p:cNvPr>
          <p:cNvSpPr>
            <a:spLocks noGrp="1"/>
          </p:cNvSpPr>
          <p:nvPr>
            <p:ph type="dt" sz="half" idx="10"/>
          </p:nvPr>
        </p:nvSpPr>
        <p:spPr/>
        <p:txBody>
          <a:bodyPr/>
          <a:lstStyle/>
          <a:p>
            <a:fld id="{4C95766E-9F66-42E6-A0DE-C8D40B054C63}" type="datetimeFigureOut">
              <a:rPr lang="en-GB" smtClean="0"/>
              <a:t>19/05/2026</a:t>
            </a:fld>
            <a:endParaRPr lang="en-GB"/>
          </a:p>
        </p:txBody>
      </p:sp>
      <p:sp>
        <p:nvSpPr>
          <p:cNvPr id="6" name="Footer Placeholder 5">
            <a:extLst>
              <a:ext uri="{FF2B5EF4-FFF2-40B4-BE49-F238E27FC236}">
                <a16:creationId xmlns:a16="http://schemas.microsoft.com/office/drawing/2014/main" id="{C8C996BC-009E-32B3-28EE-6FB030BECF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F138D4-3F08-7E9B-6016-EA6D514C9610}"/>
              </a:ext>
            </a:extLst>
          </p:cNvPr>
          <p:cNvSpPr>
            <a:spLocks noGrp="1"/>
          </p:cNvSpPr>
          <p:nvPr>
            <p:ph type="sldNum" sz="quarter" idx="12"/>
          </p:nvPr>
        </p:nvSpPr>
        <p:spPr/>
        <p:txBody>
          <a:bodyPr/>
          <a:lstStyle/>
          <a:p>
            <a:fld id="{22FA351B-03BA-4177-8D55-CDB65AF7179F}" type="slidenum">
              <a:rPr lang="en-GB" smtClean="0"/>
              <a:t>‹#›</a:t>
            </a:fld>
            <a:endParaRPr lang="en-GB"/>
          </a:p>
        </p:txBody>
      </p:sp>
    </p:spTree>
    <p:extLst>
      <p:ext uri="{BB962C8B-B14F-4D97-AF65-F5344CB8AC3E}">
        <p14:creationId xmlns:p14="http://schemas.microsoft.com/office/powerpoint/2010/main" val="338485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696AD-EDCE-EA40-045E-FB63C1085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B473A6F-F080-C4E2-4DAD-7ECCF8ECB9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30AFB43-C6BF-4C27-45D7-43B9B1D67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5766E-9F66-42E6-A0DE-C8D40B054C63}" type="datetimeFigureOut">
              <a:rPr lang="en-GB" smtClean="0"/>
              <a:t>19/05/2026</a:t>
            </a:fld>
            <a:endParaRPr lang="en-GB"/>
          </a:p>
        </p:txBody>
      </p:sp>
      <p:sp>
        <p:nvSpPr>
          <p:cNvPr id="5" name="Footer Placeholder 4">
            <a:extLst>
              <a:ext uri="{FF2B5EF4-FFF2-40B4-BE49-F238E27FC236}">
                <a16:creationId xmlns:a16="http://schemas.microsoft.com/office/drawing/2014/main" id="{28B3EC4F-85F3-B99D-8ECB-2C6B334EA8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C12790-5556-BE38-3588-404AD783E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A351B-03BA-4177-8D55-CDB65AF7179F}" type="slidenum">
              <a:rPr lang="en-GB" smtClean="0"/>
              <a:t>‹#›</a:t>
            </a:fld>
            <a:endParaRPr lang="en-GB"/>
          </a:p>
        </p:txBody>
      </p:sp>
      <p:sp>
        <p:nvSpPr>
          <p:cNvPr id="8" name="TextBox 7">
            <a:extLst>
              <a:ext uri="{FF2B5EF4-FFF2-40B4-BE49-F238E27FC236}">
                <a16:creationId xmlns:a16="http://schemas.microsoft.com/office/drawing/2014/main" id="{663B6BA0-2B7A-4942-3C0D-AD3F6A484CE6}"/>
              </a:ext>
            </a:extLst>
          </p:cNvPr>
          <p:cNvSpPr txBox="1"/>
          <p:nvPr userDrawn="1">
            <p:extLst>
              <p:ext uri="{1162E1C5-73C7-4A58-AE30-91384D911F3F}">
                <p184:classification xmlns:p184="http://schemas.microsoft.com/office/powerpoint/2018/4/main" val="hdr"/>
              </p:ext>
            </p:extLst>
          </p:nvPr>
        </p:nvSpPr>
        <p:spPr>
          <a:xfrm>
            <a:off x="63500" y="63500"/>
            <a:ext cx="544513" cy="152400"/>
          </a:xfrm>
          <a:prstGeom prst="rect">
            <a:avLst/>
          </a:prstGeom>
        </p:spPr>
        <p:txBody>
          <a:bodyPr horzOverflow="overflow" lIns="0" tIns="0" rIns="0" bIns="0">
            <a:spAutoFit/>
          </a:bodyPr>
          <a:lstStyle/>
          <a:p>
            <a:pPr algn="l"/>
            <a:r>
              <a:rPr lang="en-GB" sz="10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14206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5C871-EC8D-4B44-BA85-855FDBA8CA94}" type="datetimeFigureOut">
              <a:rPr lang="en-GB" smtClean="0"/>
              <a:t>19/05/2026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FE655-60F3-4FD3-B139-74B04B61B648}" type="slidenum">
              <a:rPr lang="en-GB" smtClean="0"/>
              <a:t>‹#›</a:t>
            </a:fld>
            <a:endParaRPr lang="en-GB" dirty="0"/>
          </a:p>
        </p:txBody>
      </p:sp>
      <p:sp>
        <p:nvSpPr>
          <p:cNvPr id="8" name="TextBox 7">
            <a:extLst>
              <a:ext uri="{FF2B5EF4-FFF2-40B4-BE49-F238E27FC236}">
                <a16:creationId xmlns:a16="http://schemas.microsoft.com/office/drawing/2014/main" id="{6807A823-DD5D-6D66-3465-D5721C4D9BD8}"/>
              </a:ext>
            </a:extLst>
          </p:cNvPr>
          <p:cNvSpPr txBox="1"/>
          <p:nvPr userDrawn="1">
            <p:extLst>
              <p:ext uri="{1162E1C5-73C7-4A58-AE30-91384D911F3F}">
                <p184:classification xmlns:p184="http://schemas.microsoft.com/office/powerpoint/2018/4/main" val="hdr"/>
              </p:ext>
            </p:extLst>
          </p:nvPr>
        </p:nvSpPr>
        <p:spPr>
          <a:xfrm>
            <a:off x="63500" y="63500"/>
            <a:ext cx="544513" cy="152400"/>
          </a:xfrm>
          <a:prstGeom prst="rect">
            <a:avLst/>
          </a:prstGeom>
        </p:spPr>
        <p:txBody>
          <a:bodyPr horzOverflow="overflow" lIns="0" tIns="0" rIns="0" bIns="0">
            <a:spAutoFit/>
          </a:bodyPr>
          <a:lstStyle/>
          <a:p>
            <a:pPr algn="l"/>
            <a:r>
              <a:rPr lang="en-GB" sz="10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224780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CA logo">
            <a:extLst>
              <a:ext uri="{FF2B5EF4-FFF2-40B4-BE49-F238E27FC236}">
                <a16:creationId xmlns:a16="http://schemas.microsoft.com/office/drawing/2014/main" id="{64C49BD4-D8A5-4DBC-B2F2-EC3BD7440BC4}"/>
              </a:ext>
            </a:extLst>
          </p:cNvPr>
          <p:cNvPicPr>
            <a:picLocks noChangeAspect="1"/>
          </p:cNvPicPr>
          <p:nvPr/>
        </p:nvPicPr>
        <p:blipFill>
          <a:blip r:embed="rId3"/>
          <a:stretch>
            <a:fillRect/>
          </a:stretch>
        </p:blipFill>
        <p:spPr>
          <a:xfrm>
            <a:off x="337738" y="909328"/>
            <a:ext cx="2224317" cy="826737"/>
          </a:xfrm>
          <a:prstGeom prst="rect">
            <a:avLst/>
          </a:prstGeom>
        </p:spPr>
      </p:pic>
      <p:pic>
        <p:nvPicPr>
          <p:cNvPr id="14" name="Picture 13">
            <a:extLst>
              <a:ext uri="{FF2B5EF4-FFF2-40B4-BE49-F238E27FC236}">
                <a16:creationId xmlns:a16="http://schemas.microsoft.com/office/drawing/2014/main" id="{20861017-76BA-43E7-9CD0-CFE460E403CF}"/>
              </a:ext>
            </a:extLst>
          </p:cNvPr>
          <p:cNvPicPr>
            <a:picLocks noChangeAspect="1"/>
          </p:cNvPicPr>
          <p:nvPr/>
        </p:nvPicPr>
        <p:blipFill rotWithShape="1">
          <a:blip r:embed="rId4"/>
          <a:srcRect t="40900" r="50284" b="3532"/>
          <a:stretch/>
        </p:blipFill>
        <p:spPr>
          <a:xfrm>
            <a:off x="6614077" y="0"/>
            <a:ext cx="5577923" cy="6858000"/>
          </a:xfrm>
          <a:prstGeom prst="rect">
            <a:avLst/>
          </a:prstGeom>
        </p:spPr>
      </p:pic>
      <p:sp>
        <p:nvSpPr>
          <p:cNvPr id="5" name="Text Placeholder 1">
            <a:extLst>
              <a:ext uri="{FF2B5EF4-FFF2-40B4-BE49-F238E27FC236}">
                <a16:creationId xmlns:a16="http://schemas.microsoft.com/office/drawing/2014/main" id="{F9A09840-2194-456D-A492-BCC7F8F6D8E6}"/>
              </a:ext>
            </a:extLst>
          </p:cNvPr>
          <p:cNvSpPr>
            <a:spLocks noGrp="1"/>
          </p:cNvSpPr>
          <p:nvPr>
            <p:ph type="body" sz="quarter" idx="21"/>
          </p:nvPr>
        </p:nvSpPr>
        <p:spPr>
          <a:xfrm>
            <a:off x="429658" y="2168188"/>
            <a:ext cx="7568337" cy="1714304"/>
          </a:xfrm>
        </p:spPr>
        <p:txBody>
          <a:bodyPr>
            <a:normAutofit/>
          </a:bodyPr>
          <a:lstStyle/>
          <a:p>
            <a:pPr algn="l"/>
            <a:endParaRPr lang="en-GB" sz="4267" dirty="0"/>
          </a:p>
          <a:p>
            <a:pPr algn="l"/>
            <a:endParaRPr lang="en-GB" sz="4267" dirty="0"/>
          </a:p>
        </p:txBody>
      </p:sp>
      <p:sp>
        <p:nvSpPr>
          <p:cNvPr id="6" name="Text Placeholder 2">
            <a:extLst>
              <a:ext uri="{FF2B5EF4-FFF2-40B4-BE49-F238E27FC236}">
                <a16:creationId xmlns:a16="http://schemas.microsoft.com/office/drawing/2014/main" id="{0D503294-8BE0-4497-A909-5EC54BA983D8}"/>
              </a:ext>
            </a:extLst>
          </p:cNvPr>
          <p:cNvSpPr txBox="1">
            <a:spLocks/>
          </p:cNvSpPr>
          <p:nvPr/>
        </p:nvSpPr>
        <p:spPr>
          <a:xfrm>
            <a:off x="337738" y="3030016"/>
            <a:ext cx="11206562" cy="3633674"/>
          </a:xfrm>
          <a:prstGeom prst="rect">
            <a:avLst/>
          </a:prstGeom>
        </p:spPr>
        <p:txBody>
          <a:bodyPr/>
          <a:lstStyle>
            <a:lvl1pPr marL="171441" indent="-171441" algn="l" defTabSz="685766" rtl="0" eaLnBrk="1" latinLnBrk="0" hangingPunct="1">
              <a:lnSpc>
                <a:spcPct val="90000"/>
              </a:lnSpc>
              <a:spcBef>
                <a:spcPts val="750"/>
              </a:spcBef>
              <a:buFont typeface="Arial" panose="020B0604020202020204" pitchFamily="34" charset="0"/>
              <a:buChar char="•"/>
              <a:defRPr sz="3600" b="1" i="0" kern="1200">
                <a:solidFill>
                  <a:schemeClr val="bg2">
                    <a:lumMod val="25000"/>
                  </a:schemeClr>
                </a:solidFill>
                <a:latin typeface="Avenir Heavy" panose="02000503020000020003" pitchFamily="2" charset="0"/>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2700" b="1" i="0" kern="1200">
                <a:solidFill>
                  <a:schemeClr val="bg2">
                    <a:lumMod val="25000"/>
                  </a:schemeClr>
                </a:solidFill>
                <a:latin typeface="Avenir Heavy" panose="02000503020000020003" pitchFamily="2" charset="0"/>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800" b="1" i="0" kern="1200">
                <a:solidFill>
                  <a:schemeClr val="bg2">
                    <a:lumMod val="25000"/>
                  </a:schemeClr>
                </a:solidFill>
                <a:latin typeface="Avenir Heavy" panose="02000503020000020003" pitchFamily="2" charset="0"/>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900" b="1" i="0" kern="1200">
                <a:solidFill>
                  <a:schemeClr val="bg2">
                    <a:lumMod val="25000"/>
                  </a:schemeClr>
                </a:solidFill>
                <a:latin typeface="Avenir Heavy" panose="02000503020000020003" pitchFamily="2" charset="0"/>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900" b="0" i="0" kern="1200">
                <a:solidFill>
                  <a:schemeClr val="bg2">
                    <a:lumMod val="50000"/>
                  </a:schemeClr>
                </a:solidFill>
                <a:latin typeface="Avenir Light" panose="020B0402020203020204" pitchFamily="34" charset="77"/>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400" dirty="0">
              <a:solidFill>
                <a:schemeClr val="tx1"/>
              </a:solidFill>
              <a:latin typeface="Bahnschrift" panose="020B0502040204020203" pitchFamily="34" charset="0"/>
            </a:endParaRPr>
          </a:p>
          <a:p>
            <a:pPr marL="0" indent="0">
              <a:buNone/>
            </a:pPr>
            <a:r>
              <a:rPr lang="en-GB" sz="2400" dirty="0">
                <a:solidFill>
                  <a:schemeClr val="tx1"/>
                </a:solidFill>
                <a:latin typeface="Bahnschrift" panose="020B0502040204020203" pitchFamily="34" charset="0"/>
              </a:rPr>
              <a:t>Child Sexual Abuse</a:t>
            </a:r>
          </a:p>
          <a:p>
            <a:pPr marL="0" indent="0">
              <a:buNone/>
            </a:pPr>
            <a:r>
              <a:rPr lang="en-GB" sz="2400" dirty="0">
                <a:solidFill>
                  <a:schemeClr val="tx1"/>
                </a:solidFill>
                <a:latin typeface="Bahnschrift" panose="020B0502040204020203" pitchFamily="34" charset="0"/>
              </a:rPr>
              <a:t>Threat Overview and Emerging Challenges</a:t>
            </a:r>
          </a:p>
          <a:p>
            <a:pPr marL="0" indent="0">
              <a:buNone/>
            </a:pPr>
            <a:endParaRPr lang="en-GB" sz="1800" dirty="0">
              <a:solidFill>
                <a:schemeClr val="tx1"/>
              </a:solidFill>
              <a:latin typeface="Bahnschrift" panose="020B0502040204020203" pitchFamily="34" charset="0"/>
            </a:endParaRPr>
          </a:p>
          <a:p>
            <a:pPr marL="0" indent="0">
              <a:buNone/>
            </a:pPr>
            <a:r>
              <a:rPr lang="en-GB" sz="1800" dirty="0">
                <a:solidFill>
                  <a:schemeClr val="tx1"/>
                </a:solidFill>
                <a:latin typeface="Bahnschrift" panose="020B0502040204020203" pitchFamily="34" charset="0"/>
              </a:rPr>
              <a:t>Martin Grace</a:t>
            </a:r>
          </a:p>
          <a:p>
            <a:pPr marL="0" indent="0">
              <a:buNone/>
            </a:pPr>
            <a:r>
              <a:rPr lang="en-GB" sz="1800" dirty="0">
                <a:solidFill>
                  <a:schemeClr val="tx1"/>
                </a:solidFill>
                <a:latin typeface="Bahnschrift" panose="020B0502040204020203" pitchFamily="34" charset="0"/>
              </a:rPr>
              <a:t>Threat Lead – CSA National Crime Agency</a:t>
            </a:r>
          </a:p>
          <a:p>
            <a:pPr marL="0" indent="0">
              <a:buNone/>
            </a:pPr>
            <a:endParaRPr lang="en-GB" sz="2400" dirty="0">
              <a:solidFill>
                <a:schemeClr val="tx1"/>
              </a:solidFill>
              <a:latin typeface="Bahnschrift" panose="020B0502040204020203" pitchFamily="34" charset="0"/>
            </a:endParaRPr>
          </a:p>
          <a:p>
            <a:pPr marL="0" indent="0">
              <a:buNone/>
            </a:pPr>
            <a:endParaRPr lang="en-GB" sz="2400" dirty="0">
              <a:solidFill>
                <a:schemeClr val="tx1"/>
              </a:solidFill>
              <a:latin typeface="Bahnschrift" panose="020B0502040204020203" pitchFamily="34" charset="0"/>
            </a:endParaRPr>
          </a:p>
        </p:txBody>
      </p:sp>
      <p:sp>
        <p:nvSpPr>
          <p:cNvPr id="2" name="Rectangle 2">
            <a:extLst>
              <a:ext uri="{FF2B5EF4-FFF2-40B4-BE49-F238E27FC236}">
                <a16:creationId xmlns:a16="http://schemas.microsoft.com/office/drawing/2014/main" id="{86CAB597-29F0-4BB4-B9B3-F653DEAE783F}"/>
              </a:ext>
            </a:extLst>
          </p:cNvPr>
          <p:cNvSpPr>
            <a:spLocks noChangeArrowheads="1"/>
          </p:cNvSpPr>
          <p:nvPr/>
        </p:nvSpPr>
        <p:spPr bwMode="auto">
          <a:xfrm>
            <a:off x="556464" y="0"/>
            <a:ext cx="11635535" cy="3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62035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1037372" y="5501228"/>
            <a:ext cx="2225233" cy="829128"/>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4"/>
          <a:stretch>
            <a:fillRect/>
          </a:stretch>
        </p:blipFill>
        <p:spPr>
          <a:xfrm>
            <a:off x="4824874" y="5510748"/>
            <a:ext cx="2542252" cy="829128"/>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5"/>
          <a:stretch>
            <a:fillRect/>
          </a:stretch>
        </p:blipFill>
        <p:spPr>
          <a:xfrm>
            <a:off x="8821974" y="5440832"/>
            <a:ext cx="2332654" cy="899044"/>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9177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F5F2C8-8DC2-4202-8DD9-F9944D9F4123}"/>
              </a:ext>
            </a:extLst>
          </p:cNvPr>
          <p:cNvSpPr txBox="1"/>
          <p:nvPr/>
        </p:nvSpPr>
        <p:spPr>
          <a:xfrm>
            <a:off x="584792" y="705592"/>
            <a:ext cx="10468766" cy="646331"/>
          </a:xfrm>
          <a:prstGeom prst="rect">
            <a:avLst/>
          </a:prstGeom>
          <a:noFill/>
        </p:spPr>
        <p:txBody>
          <a:bodyPr wrap="square" rtlCol="0">
            <a:spAutoFit/>
          </a:bodyPr>
          <a:lstStyle/>
          <a:p>
            <a:r>
              <a:rPr lang="en-GB" b="1" dirty="0">
                <a:latin typeface="Bahnschrift" panose="020B0502040204020203" pitchFamily="34" charset="0"/>
              </a:rPr>
              <a:t>This is what we ask of you…</a:t>
            </a:r>
          </a:p>
          <a:p>
            <a:endParaRPr lang="en-GB" dirty="0">
              <a:latin typeface="Bahnschrift" panose="020B0502040204020203" pitchFamily="34" charset="0"/>
            </a:endParaRPr>
          </a:p>
        </p:txBody>
      </p:sp>
      <p:sp>
        <p:nvSpPr>
          <p:cNvPr id="3" name="Rectangle 2">
            <a:extLst>
              <a:ext uri="{FF2B5EF4-FFF2-40B4-BE49-F238E27FC236}">
                <a16:creationId xmlns:a16="http://schemas.microsoft.com/office/drawing/2014/main" id="{EEEEAD00-FF14-4676-8E49-48EB2BF47045}"/>
              </a:ext>
            </a:extLst>
          </p:cNvPr>
          <p:cNvSpPr/>
          <p:nvPr/>
        </p:nvSpPr>
        <p:spPr>
          <a:xfrm>
            <a:off x="666750" y="1872912"/>
            <a:ext cx="10858500" cy="2554545"/>
          </a:xfrm>
          <a:prstGeom prst="rect">
            <a:avLst/>
          </a:prstGeom>
          <a:solidFill>
            <a:srgbClr val="FFFFCC"/>
          </a:solidFill>
          <a:ln>
            <a:solidFill>
              <a:schemeClr val="tx1"/>
            </a:solidFill>
          </a:ln>
        </p:spPr>
        <p:txBody>
          <a:bodyPr wrap="square">
            <a:spAutoFit/>
          </a:bodyPr>
          <a:lstStyle/>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Develop your understanding </a:t>
            </a:r>
            <a:r>
              <a:rPr lang="en-GB" sz="1600" dirty="0">
                <a:solidFill>
                  <a:sysClr val="windowText" lastClr="000000"/>
                </a:solidFill>
                <a:latin typeface="Bahnschrift" panose="020B0502040204020203" pitchFamily="34" charset="0"/>
                <a:ea typeface="Verdana" panose="020B0604030504040204" pitchFamily="34" charset="0"/>
                <a:cs typeface="Calibri"/>
              </a:rPr>
              <a:t>of the threat by familiarising yourself with the information in the notice shared with the papers</a:t>
            </a:r>
          </a:p>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Share this notice with safeguarding practitioners </a:t>
            </a:r>
            <a:r>
              <a:rPr lang="en-GB" sz="1600" dirty="0">
                <a:solidFill>
                  <a:sysClr val="windowText" lastClr="000000"/>
                </a:solidFill>
                <a:latin typeface="Bahnschrift" panose="020B0502040204020203" pitchFamily="34" charset="0"/>
                <a:ea typeface="Verdana" panose="020B0604030504040204" pitchFamily="34" charset="0"/>
                <a:cs typeface="Calibri"/>
              </a:rPr>
              <a:t>in your area, for awareness purposes</a:t>
            </a:r>
          </a:p>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Not to share with children and young people, </a:t>
            </a:r>
            <a:r>
              <a:rPr lang="en-GB" sz="1600" dirty="0">
                <a:solidFill>
                  <a:sysClr val="windowText" lastClr="000000"/>
                </a:solidFill>
                <a:latin typeface="Bahnschrift" panose="020B0502040204020203" pitchFamily="34" charset="0"/>
                <a:ea typeface="Verdana" panose="020B0604030504040204" pitchFamily="34" charset="0"/>
                <a:cs typeface="Calibri"/>
              </a:rPr>
              <a:t>to avoid increasing their exploration of, or engagement in, Com Groups</a:t>
            </a:r>
          </a:p>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Look out for indicators </a:t>
            </a:r>
            <a:r>
              <a:rPr lang="en-GB" sz="1600" dirty="0">
                <a:solidFill>
                  <a:sysClr val="windowText" lastClr="000000"/>
                </a:solidFill>
                <a:latin typeface="Bahnschrift" panose="020B0502040204020203" pitchFamily="34" charset="0"/>
                <a:ea typeface="Verdana" panose="020B0604030504040204" pitchFamily="34" charset="0"/>
                <a:cs typeface="Calibri"/>
              </a:rPr>
              <a:t>of a young person’s involvement, interest or victimisation, taking a safeguarding-first approach to ensure an effective response</a:t>
            </a:r>
          </a:p>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Follow your local safeguarding policies and procedures </a:t>
            </a:r>
            <a:r>
              <a:rPr lang="en-GB" sz="1600" dirty="0">
                <a:solidFill>
                  <a:sysClr val="windowText" lastClr="000000"/>
                </a:solidFill>
                <a:latin typeface="Bahnschrift" panose="020B0502040204020203" pitchFamily="34" charset="0"/>
                <a:ea typeface="Verdana" panose="020B0604030504040204" pitchFamily="34" charset="0"/>
                <a:cs typeface="Calibri"/>
              </a:rPr>
              <a:t>to manage concerns about a child, young person, or another person who may be at risk of harm</a:t>
            </a:r>
          </a:p>
          <a:p>
            <a:pPr marL="285750" lvl="0" indent="-285750" defTabSz="685800">
              <a:buFont typeface="Arial" panose="020B0604020202020204" pitchFamily="34" charset="0"/>
              <a:buChar char="•"/>
              <a:defRPr/>
            </a:pPr>
            <a:r>
              <a:rPr lang="en-GB" sz="1600" b="1" dirty="0">
                <a:solidFill>
                  <a:sysClr val="windowText" lastClr="000000"/>
                </a:solidFill>
                <a:latin typeface="Bahnschrift" panose="020B0502040204020203" pitchFamily="34" charset="0"/>
                <a:ea typeface="Verdana" panose="020B0604030504040204" pitchFamily="34" charset="0"/>
                <a:cs typeface="Calibri"/>
              </a:rPr>
              <a:t>Report concerns to the police</a:t>
            </a:r>
            <a:r>
              <a:rPr lang="en-GB" sz="1600" dirty="0">
                <a:solidFill>
                  <a:sysClr val="windowText" lastClr="000000"/>
                </a:solidFill>
                <a:latin typeface="Bahnschrift" panose="020B0502040204020203" pitchFamily="34" charset="0"/>
                <a:ea typeface="Verdana" panose="020B0604030504040204" pitchFamily="34" charset="0"/>
                <a:cs typeface="Calibri"/>
              </a:rPr>
              <a:t>, calling 999 if a child or young person is in immediate danger</a:t>
            </a:r>
          </a:p>
        </p:txBody>
      </p:sp>
    </p:spTree>
    <p:extLst>
      <p:ext uri="{BB962C8B-B14F-4D97-AF65-F5344CB8AC3E}">
        <p14:creationId xmlns:p14="http://schemas.microsoft.com/office/powerpoint/2010/main" val="133202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5"/>
          <a:stretch>
            <a:fillRect/>
          </a:stretch>
        </p:blipFill>
        <p:spPr>
          <a:xfrm>
            <a:off x="1865984" y="5772419"/>
            <a:ext cx="1522948" cy="567455"/>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6"/>
          <a:stretch>
            <a:fillRect/>
          </a:stretch>
        </p:blipFill>
        <p:spPr>
          <a:xfrm>
            <a:off x="5226042" y="5772420"/>
            <a:ext cx="1739916" cy="567455"/>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7"/>
          <a:stretch>
            <a:fillRect/>
          </a:stretch>
        </p:blipFill>
        <p:spPr>
          <a:xfrm>
            <a:off x="8729549" y="5724570"/>
            <a:ext cx="1596467" cy="615305"/>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8244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SOCEX video close v0.3">
            <a:hlinkClick r:id="" action="ppaction://media"/>
            <a:extLst>
              <a:ext uri="{FF2B5EF4-FFF2-40B4-BE49-F238E27FC236}">
                <a16:creationId xmlns:a16="http://schemas.microsoft.com/office/drawing/2014/main" id="{59F99E5E-BE8D-44EF-8700-2644A229A2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65984" y="965802"/>
            <a:ext cx="8460032" cy="4758768"/>
          </a:xfrm>
          <a:prstGeom prst="rect">
            <a:avLst/>
          </a:prstGeom>
        </p:spPr>
      </p:pic>
      <p:sp>
        <p:nvSpPr>
          <p:cNvPr id="3" name="TextBox 2">
            <a:extLst>
              <a:ext uri="{FF2B5EF4-FFF2-40B4-BE49-F238E27FC236}">
                <a16:creationId xmlns:a16="http://schemas.microsoft.com/office/drawing/2014/main" id="{08F6AF10-2552-D6BA-BEDE-EE76895B2E12}"/>
              </a:ext>
            </a:extLst>
          </p:cNvPr>
          <p:cNvSpPr txBox="1"/>
          <p:nvPr/>
        </p:nvSpPr>
        <p:spPr>
          <a:xfrm>
            <a:off x="5061997" y="533574"/>
            <a:ext cx="1980607" cy="369332"/>
          </a:xfrm>
          <a:prstGeom prst="rect">
            <a:avLst/>
          </a:prstGeom>
          <a:noFill/>
        </p:spPr>
        <p:txBody>
          <a:bodyPr wrap="none" rtlCol="0">
            <a:spAutoFit/>
          </a:bodyPr>
          <a:lstStyle/>
          <a:p>
            <a:r>
              <a:rPr lang="en-GB" dirty="0"/>
              <a:t>Press play to watch</a:t>
            </a:r>
          </a:p>
        </p:txBody>
      </p:sp>
    </p:spTree>
    <p:extLst>
      <p:ext uri="{BB962C8B-B14F-4D97-AF65-F5344CB8AC3E}">
        <p14:creationId xmlns:p14="http://schemas.microsoft.com/office/powerpoint/2010/main" val="23177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9394563" y="5388616"/>
            <a:ext cx="2225233" cy="829128"/>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8244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1AC7CA6-ACAD-4763-AAAB-0D535FC22B9E}"/>
              </a:ext>
            </a:extLst>
          </p:cNvPr>
          <p:cNvSpPr txBox="1"/>
          <p:nvPr/>
        </p:nvSpPr>
        <p:spPr>
          <a:xfrm>
            <a:off x="1747275" y="2918092"/>
            <a:ext cx="8610049" cy="369332"/>
          </a:xfrm>
          <a:prstGeom prst="rect">
            <a:avLst/>
          </a:prstGeom>
          <a:noFill/>
        </p:spPr>
        <p:txBody>
          <a:bodyPr wrap="none" rtlCol="0">
            <a:spAutoFit/>
          </a:bodyPr>
          <a:lstStyle/>
          <a:p>
            <a:r>
              <a:rPr lang="en-GB" dirty="0">
                <a:latin typeface="Bahnschrift" panose="020B0502040204020203" pitchFamily="34" charset="0"/>
              </a:rPr>
              <a:t>** Warning  -this presentation contains material which some may find upsetting**</a:t>
            </a:r>
          </a:p>
        </p:txBody>
      </p:sp>
    </p:spTree>
    <p:extLst>
      <p:ext uri="{BB962C8B-B14F-4D97-AF65-F5344CB8AC3E}">
        <p14:creationId xmlns:p14="http://schemas.microsoft.com/office/powerpoint/2010/main" val="30390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698678-E218-49E3-8B14-A34DBE7D1CF0}"/>
              </a:ext>
            </a:extLst>
          </p:cNvPr>
          <p:cNvSpPr>
            <a:spLocks noGrp="1"/>
          </p:cNvSpPr>
          <p:nvPr>
            <p:ph type="subTitle" idx="1"/>
          </p:nvPr>
        </p:nvSpPr>
        <p:spPr>
          <a:xfrm>
            <a:off x="654963" y="578915"/>
            <a:ext cx="4330890" cy="5533942"/>
          </a:xfrm>
        </p:spPr>
        <p:txBody>
          <a:bodyPr>
            <a:normAutofit fontScale="55000" lnSpcReduction="20000"/>
          </a:bodyPr>
          <a:lstStyle/>
          <a:p>
            <a:pPr marL="12700" lvl="0" algn="l" defTabSz="171450">
              <a:lnSpc>
                <a:spcPct val="100000"/>
              </a:lnSpc>
              <a:spcBef>
                <a:spcPts val="95"/>
              </a:spcBef>
            </a:pPr>
            <a:endParaRPr lang="en-GB" sz="1600" dirty="0">
              <a:solidFill>
                <a:srgbClr val="202020"/>
              </a:solidFill>
              <a:latin typeface="Arial" panose="020B0604020202020204" pitchFamily="34" charset="0"/>
              <a:cs typeface="Arial" panose="020B0604020202020204" pitchFamily="34" charset="0"/>
            </a:endParaRPr>
          </a:p>
          <a:p>
            <a:pPr marL="12700" lvl="0" algn="l" defTabSz="171450">
              <a:lnSpc>
                <a:spcPct val="100000"/>
              </a:lnSpc>
              <a:spcBef>
                <a:spcPts val="95"/>
              </a:spcBef>
            </a:pPr>
            <a:endParaRPr lang="en-GB" sz="2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r>
              <a:rPr lang="en-GB" sz="2600" dirty="0">
                <a:solidFill>
                  <a:srgbClr val="202020"/>
                </a:solidFill>
                <a:latin typeface="Bahnschrift" panose="020B0502040204020203" pitchFamily="34" charset="0"/>
                <a:cs typeface="Arial" panose="020B0604020202020204" pitchFamily="34" charset="0"/>
              </a:rPr>
              <a:t>The</a:t>
            </a:r>
            <a:r>
              <a:rPr lang="en-GB" sz="2600" spc="-15" dirty="0">
                <a:solidFill>
                  <a:srgbClr val="202020"/>
                </a:solidFill>
                <a:latin typeface="Bahnschrift" panose="020B0502040204020203" pitchFamily="34" charset="0"/>
                <a:cs typeface="Arial" panose="020B0604020202020204" pitchFamily="34" charset="0"/>
              </a:rPr>
              <a:t> </a:t>
            </a:r>
            <a:r>
              <a:rPr lang="en-GB" sz="2600" b="1" u="sng" dirty="0">
                <a:solidFill>
                  <a:srgbClr val="202020"/>
                </a:solidFill>
                <a:uFill>
                  <a:solidFill>
                    <a:srgbClr val="202020"/>
                  </a:solidFill>
                </a:uFill>
                <a:latin typeface="Bahnschrift" panose="020B0502040204020203" pitchFamily="34" charset="0"/>
                <a:cs typeface="Arial" panose="020B0604020202020204" pitchFamily="34" charset="0"/>
              </a:rPr>
              <a:t>SCALE</a:t>
            </a:r>
            <a:r>
              <a:rPr lang="en-GB" sz="2600" b="1" spc="-20"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of</a:t>
            </a:r>
            <a:r>
              <a:rPr lang="en-GB" sz="2600" spc="-25"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CSA</a:t>
            </a:r>
            <a:r>
              <a:rPr lang="en-GB" sz="2600" spc="-30"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is</a:t>
            </a:r>
            <a:r>
              <a:rPr lang="en-GB" sz="2600" spc="-35" dirty="0">
                <a:solidFill>
                  <a:srgbClr val="202020"/>
                </a:solidFill>
                <a:latin typeface="Bahnschrift" panose="020B0502040204020203" pitchFamily="34" charset="0"/>
                <a:cs typeface="Arial" panose="020B0604020202020204" pitchFamily="34" charset="0"/>
              </a:rPr>
              <a:t> </a:t>
            </a:r>
            <a:r>
              <a:rPr lang="en-GB" sz="2600" b="1" spc="-10" dirty="0">
                <a:solidFill>
                  <a:srgbClr val="FF0000"/>
                </a:solidFill>
                <a:latin typeface="Bahnschrift" panose="020B0502040204020203" pitchFamily="34" charset="0"/>
                <a:cs typeface="Arial" panose="020B0604020202020204" pitchFamily="34" charset="0"/>
              </a:rPr>
              <a:t>increasing</a:t>
            </a:r>
          </a:p>
          <a:p>
            <a:pPr marL="12065" marR="191135" lvl="0" algn="just" defTabSz="171450">
              <a:lnSpc>
                <a:spcPct val="100000"/>
              </a:lnSpc>
              <a:spcBef>
                <a:spcPts val="0"/>
              </a:spcBef>
              <a:tabLst>
                <a:tab pos="184785" algn="l"/>
              </a:tabLst>
            </a:pPr>
            <a:endParaRPr lang="en-GB" sz="1600" spc="-2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r>
              <a:rPr lang="en-GB" sz="1700" dirty="0">
                <a:solidFill>
                  <a:srgbClr val="202020"/>
                </a:solidFill>
                <a:latin typeface="Bahnschrift" panose="020B0502040204020203" pitchFamily="34" charset="0"/>
                <a:cs typeface="Arial" panose="020B0604020202020204" pitchFamily="34" charset="0"/>
              </a:rPr>
              <a:t>1.3-1.6% of the UK-based adult population (~710-840,000) pose a sexual risk to children. 15% girls and 5% boys experience CSA before the age of 16, but only 1 in 6 will report it.  </a:t>
            </a: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1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endParaRPr lang="en-GB" sz="2600" dirty="0">
              <a:solidFill>
                <a:srgbClr val="202020"/>
              </a:solidFill>
              <a:latin typeface="Bahnschrift" panose="020B0502040204020203" pitchFamily="34" charset="0"/>
              <a:cs typeface="Arial" panose="020B0604020202020204" pitchFamily="34" charset="0"/>
            </a:endParaRPr>
          </a:p>
          <a:p>
            <a:pPr marL="12065" marR="191135" algn="just" defTabSz="171450">
              <a:lnSpc>
                <a:spcPct val="100000"/>
              </a:lnSpc>
              <a:spcBef>
                <a:spcPts val="0"/>
              </a:spcBef>
              <a:tabLst>
                <a:tab pos="184785" algn="l"/>
              </a:tabLst>
            </a:pPr>
            <a:r>
              <a:rPr lang="en-GB" sz="2600" dirty="0">
                <a:solidFill>
                  <a:srgbClr val="202020"/>
                </a:solidFill>
                <a:latin typeface="Bahnschrift" panose="020B0502040204020203" pitchFamily="34" charset="0"/>
                <a:cs typeface="Arial" panose="020B0604020202020204" pitchFamily="34" charset="0"/>
              </a:rPr>
              <a:t>The</a:t>
            </a:r>
            <a:r>
              <a:rPr lang="en-GB" sz="2600" spc="-10" dirty="0">
                <a:solidFill>
                  <a:srgbClr val="202020"/>
                </a:solidFill>
                <a:latin typeface="Bahnschrift" panose="020B0502040204020203" pitchFamily="34" charset="0"/>
                <a:cs typeface="Arial" panose="020B0604020202020204" pitchFamily="34" charset="0"/>
              </a:rPr>
              <a:t> </a:t>
            </a:r>
            <a:r>
              <a:rPr lang="en-GB" sz="2600" b="1" u="sng" dirty="0">
                <a:solidFill>
                  <a:srgbClr val="202020"/>
                </a:solidFill>
                <a:uFill>
                  <a:solidFill>
                    <a:srgbClr val="202020"/>
                  </a:solidFill>
                </a:uFill>
                <a:latin typeface="Bahnschrift" panose="020B0502040204020203" pitchFamily="34" charset="0"/>
                <a:cs typeface="Arial" panose="020B0604020202020204" pitchFamily="34" charset="0"/>
              </a:rPr>
              <a:t>SEVERITY</a:t>
            </a:r>
            <a:r>
              <a:rPr lang="en-GB" sz="2600" b="1" u="sng" spc="-25" dirty="0">
                <a:solidFill>
                  <a:srgbClr val="202020"/>
                </a:solidFill>
                <a:uFill>
                  <a:solidFill>
                    <a:srgbClr val="202020"/>
                  </a:solidFill>
                </a:u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of</a:t>
            </a:r>
            <a:r>
              <a:rPr lang="en-GB" sz="2600" spc="-25"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CSA</a:t>
            </a:r>
            <a:r>
              <a:rPr lang="en-GB" sz="2600" spc="-25"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is</a:t>
            </a:r>
            <a:r>
              <a:rPr lang="en-GB" sz="2600" spc="-40" dirty="0">
                <a:solidFill>
                  <a:srgbClr val="202020"/>
                </a:solidFill>
                <a:latin typeface="Bahnschrift" panose="020B0502040204020203" pitchFamily="34" charset="0"/>
                <a:cs typeface="Arial" panose="020B0604020202020204" pitchFamily="34" charset="0"/>
              </a:rPr>
              <a:t> </a:t>
            </a:r>
            <a:r>
              <a:rPr lang="en-GB" sz="2600" b="1" spc="-10" dirty="0">
                <a:solidFill>
                  <a:srgbClr val="FF0000"/>
                </a:solidFill>
                <a:latin typeface="Bahnschrift" panose="020B0502040204020203" pitchFamily="34" charset="0"/>
                <a:cs typeface="Arial" panose="020B0604020202020204" pitchFamily="34" charset="0"/>
              </a:rPr>
              <a:t>increasing</a:t>
            </a:r>
            <a:endParaRPr lang="en-GB" sz="2600" dirty="0">
              <a:latin typeface="Bahnschrift" panose="020B0502040204020203" pitchFamily="34" charset="0"/>
              <a:cs typeface="Arial" panose="020B0604020202020204" pitchFamily="34" charset="0"/>
            </a:endParaRPr>
          </a:p>
          <a:p>
            <a:pPr marL="12700" lvl="0" algn="l" defTabSz="171450">
              <a:lnSpc>
                <a:spcPct val="100000"/>
              </a:lnSpc>
              <a:spcBef>
                <a:spcPts val="0"/>
              </a:spcBef>
              <a:tabLst>
                <a:tab pos="184785" algn="l"/>
              </a:tabLst>
            </a:pPr>
            <a:endParaRPr lang="en-GB" sz="1600" spc="-15" dirty="0">
              <a:solidFill>
                <a:srgbClr val="202020"/>
              </a:solidFill>
              <a:latin typeface="Bahnschrift" panose="020B0502040204020203" pitchFamily="34" charset="0"/>
              <a:cs typeface="Arial" panose="020B0604020202020204" pitchFamily="34" charset="0"/>
            </a:endParaRPr>
          </a:p>
          <a:p>
            <a:pPr marL="12700" algn="l" defTabSz="171450">
              <a:lnSpc>
                <a:spcPct val="100000"/>
              </a:lnSpc>
              <a:spcBef>
                <a:spcPts val="0"/>
              </a:spcBef>
              <a:tabLst>
                <a:tab pos="184785" algn="l"/>
              </a:tabLst>
            </a:pPr>
            <a:r>
              <a:rPr lang="en-GB" sz="1700" dirty="0">
                <a:solidFill>
                  <a:srgbClr val="202020"/>
                </a:solidFill>
                <a:latin typeface="Bahnschrift" panose="020B0502040204020203" pitchFamily="34" charset="0"/>
                <a:cs typeface="Arial" panose="020B0604020202020204" pitchFamily="34" charset="0"/>
              </a:rPr>
              <a:t>Most serious online imagery and that involving under 10s both doubled in 5 years. younger children. Offenders commission livestreamed abuse on demand (contact abuse by proxy) for £20 -£50. </a:t>
            </a:r>
          </a:p>
          <a:p>
            <a:pPr marL="12700" algn="l" defTabSz="171450">
              <a:lnSpc>
                <a:spcPct val="100000"/>
              </a:lnSpc>
              <a:spcBef>
                <a:spcPts val="0"/>
              </a:spcBef>
              <a:tabLst>
                <a:tab pos="184785" algn="l"/>
              </a:tabLst>
            </a:pPr>
            <a:endParaRPr lang="en-GB" sz="1700" dirty="0">
              <a:solidFill>
                <a:srgbClr val="202020"/>
              </a:solidFill>
              <a:latin typeface="Bahnschrift" panose="020B0502040204020203" pitchFamily="34" charset="0"/>
              <a:cs typeface="Arial" panose="020B0604020202020204" pitchFamily="34" charset="0"/>
            </a:endParaRPr>
          </a:p>
          <a:p>
            <a:pPr marL="12700" algn="l" defTabSz="171450">
              <a:lnSpc>
                <a:spcPct val="100000"/>
              </a:lnSpc>
              <a:spcBef>
                <a:spcPts val="0"/>
              </a:spcBef>
              <a:tabLst>
                <a:tab pos="184785" algn="l"/>
              </a:tabLst>
            </a:pPr>
            <a:r>
              <a:rPr lang="en-GB" sz="1700" dirty="0">
                <a:solidFill>
                  <a:srgbClr val="202020"/>
                </a:solidFill>
                <a:latin typeface="Bahnschrift" panose="020B0502040204020203" pitchFamily="34" charset="0"/>
                <a:cs typeface="Arial" panose="020B0604020202020204" pitchFamily="34" charset="0"/>
              </a:rPr>
              <a:t>Emergence of Com Networks sharing and inciting increasingly depraved material</a:t>
            </a:r>
          </a:p>
          <a:p>
            <a:pPr marL="12700" lvl="0" algn="l" defTabSz="171450">
              <a:lnSpc>
                <a:spcPct val="100000"/>
              </a:lnSpc>
              <a:spcBef>
                <a:spcPts val="0"/>
              </a:spcBef>
              <a:tabLst>
                <a:tab pos="184785" algn="l"/>
              </a:tabLst>
            </a:pPr>
            <a:endParaRPr lang="en-GB" sz="1600" spc="-15"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endParaRPr lang="en-GB" sz="1600" dirty="0">
              <a:solidFill>
                <a:srgbClr val="20202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r>
              <a:rPr lang="en-GB" sz="2600" dirty="0">
                <a:solidFill>
                  <a:srgbClr val="202020"/>
                </a:solidFill>
                <a:latin typeface="Bahnschrift" panose="020B0502040204020203" pitchFamily="34" charset="0"/>
                <a:cs typeface="Arial" panose="020B0604020202020204" pitchFamily="34" charset="0"/>
              </a:rPr>
              <a:t>The</a:t>
            </a:r>
            <a:r>
              <a:rPr lang="en-GB" sz="2600" spc="-20" dirty="0">
                <a:solidFill>
                  <a:srgbClr val="202020"/>
                </a:solidFill>
                <a:latin typeface="Bahnschrift" panose="020B0502040204020203" pitchFamily="34" charset="0"/>
                <a:cs typeface="Arial" panose="020B0604020202020204" pitchFamily="34" charset="0"/>
              </a:rPr>
              <a:t> </a:t>
            </a:r>
            <a:r>
              <a:rPr lang="en-GB" sz="2600" b="1" u="sng" dirty="0">
                <a:solidFill>
                  <a:srgbClr val="202020"/>
                </a:solidFill>
                <a:uFill>
                  <a:solidFill>
                    <a:srgbClr val="202020"/>
                  </a:solidFill>
                </a:uFill>
                <a:latin typeface="Bahnschrift" panose="020B0502040204020203" pitchFamily="34" charset="0"/>
                <a:cs typeface="Arial" panose="020B0604020202020204" pitchFamily="34" charset="0"/>
              </a:rPr>
              <a:t>COMPLEXITY</a:t>
            </a:r>
            <a:r>
              <a:rPr lang="en-GB" sz="2600" b="1" spc="-20"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of</a:t>
            </a:r>
            <a:r>
              <a:rPr lang="en-GB" sz="2600" spc="-30"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CSA</a:t>
            </a:r>
            <a:r>
              <a:rPr lang="en-GB" sz="2600" spc="-30" dirty="0">
                <a:solidFill>
                  <a:srgbClr val="202020"/>
                </a:solidFill>
                <a:latin typeface="Bahnschrift" panose="020B0502040204020203" pitchFamily="34" charset="0"/>
                <a:cs typeface="Arial" panose="020B0604020202020204" pitchFamily="34" charset="0"/>
              </a:rPr>
              <a:t> </a:t>
            </a:r>
            <a:r>
              <a:rPr lang="en-GB" sz="2600" dirty="0">
                <a:solidFill>
                  <a:srgbClr val="202020"/>
                </a:solidFill>
                <a:latin typeface="Bahnschrift" panose="020B0502040204020203" pitchFamily="34" charset="0"/>
                <a:cs typeface="Arial" panose="020B0604020202020204" pitchFamily="34" charset="0"/>
              </a:rPr>
              <a:t>is</a:t>
            </a:r>
            <a:r>
              <a:rPr lang="en-GB" sz="2600" spc="-40" dirty="0">
                <a:solidFill>
                  <a:srgbClr val="202020"/>
                </a:solidFill>
                <a:latin typeface="Bahnschrift" panose="020B0502040204020203" pitchFamily="34" charset="0"/>
                <a:cs typeface="Arial" panose="020B0604020202020204" pitchFamily="34" charset="0"/>
              </a:rPr>
              <a:t> </a:t>
            </a:r>
            <a:r>
              <a:rPr lang="en-GB" sz="2600" b="1" spc="-10" dirty="0">
                <a:solidFill>
                  <a:srgbClr val="FF0000"/>
                </a:solidFill>
                <a:latin typeface="Bahnschrift" panose="020B0502040204020203" pitchFamily="34" charset="0"/>
                <a:cs typeface="Arial" panose="020B0604020202020204" pitchFamily="34" charset="0"/>
              </a:rPr>
              <a:t>increasing</a:t>
            </a:r>
          </a:p>
          <a:p>
            <a:pPr marL="12700" lvl="0" algn="l" defTabSz="171450">
              <a:lnSpc>
                <a:spcPct val="100000"/>
              </a:lnSpc>
              <a:spcBef>
                <a:spcPts val="95"/>
              </a:spcBef>
            </a:pPr>
            <a:endParaRPr lang="en-GB" sz="1600" b="1" spc="-10" dirty="0">
              <a:solidFill>
                <a:srgbClr val="FF0000"/>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r>
              <a:rPr lang="en-GB" sz="1700" dirty="0">
                <a:solidFill>
                  <a:srgbClr val="212121"/>
                </a:solidFill>
                <a:latin typeface="Bahnschrift" panose="020B0502040204020203" pitchFamily="34" charset="0"/>
                <a:cs typeface="Arial" panose="020B0604020202020204" pitchFamily="34" charset="0"/>
              </a:rPr>
              <a:t>Offenders use privacy tools </a:t>
            </a:r>
            <a:r>
              <a:rPr lang="en-GB" sz="1700" dirty="0" err="1">
                <a:solidFill>
                  <a:srgbClr val="212121"/>
                </a:solidFill>
                <a:latin typeface="Bahnschrift" panose="020B0502040204020203" pitchFamily="34" charset="0"/>
                <a:cs typeface="Arial" panose="020B0604020202020204" pitchFamily="34" charset="0"/>
              </a:rPr>
              <a:t>inc</a:t>
            </a:r>
            <a:r>
              <a:rPr lang="en-GB" sz="1700" dirty="0">
                <a:solidFill>
                  <a:srgbClr val="212121"/>
                </a:solidFill>
                <a:latin typeface="Bahnschrift" panose="020B0502040204020203" pitchFamily="34" charset="0"/>
                <a:cs typeface="Arial" panose="020B0604020202020204" pitchFamily="34" charset="0"/>
              </a:rPr>
              <a:t> the </a:t>
            </a:r>
            <a:r>
              <a:rPr lang="en-GB" sz="1700" dirty="0" err="1">
                <a:solidFill>
                  <a:srgbClr val="212121"/>
                </a:solidFill>
                <a:latin typeface="Bahnschrift" panose="020B0502040204020203" pitchFamily="34" charset="0"/>
                <a:cs typeface="Arial" panose="020B0604020202020204" pitchFamily="34" charset="0"/>
              </a:rPr>
              <a:t>darkweb</a:t>
            </a:r>
            <a:r>
              <a:rPr lang="en-GB" sz="1700" dirty="0">
                <a:solidFill>
                  <a:srgbClr val="212121"/>
                </a:solidFill>
                <a:latin typeface="Bahnschrift" panose="020B0502040204020203" pitchFamily="34" charset="0"/>
                <a:cs typeface="Arial" panose="020B0604020202020204" pitchFamily="34" charset="0"/>
              </a:rPr>
              <a:t> and end-to-end encryption to collaborate, share images and contact children online. Generative AI has already increased the amount of online CSA.</a:t>
            </a:r>
          </a:p>
          <a:p>
            <a:pPr marL="12700" lvl="0" algn="l" defTabSz="171450">
              <a:lnSpc>
                <a:spcPct val="100000"/>
              </a:lnSpc>
              <a:spcBef>
                <a:spcPts val="95"/>
              </a:spcBef>
            </a:pPr>
            <a:endParaRPr lang="en-GB" sz="1700" dirty="0">
              <a:solidFill>
                <a:srgbClr val="212121"/>
              </a:solidFill>
              <a:latin typeface="Bahnschrift" panose="020B0502040204020203" pitchFamily="34" charset="0"/>
              <a:cs typeface="Arial" panose="020B0604020202020204" pitchFamily="34" charset="0"/>
            </a:endParaRPr>
          </a:p>
          <a:p>
            <a:pPr marL="12700" lvl="0" algn="l" defTabSz="171450">
              <a:lnSpc>
                <a:spcPct val="100000"/>
              </a:lnSpc>
              <a:spcBef>
                <a:spcPts val="95"/>
              </a:spcBef>
            </a:pPr>
            <a:r>
              <a:rPr lang="en-GB" sz="1700" dirty="0">
                <a:solidFill>
                  <a:srgbClr val="212121"/>
                </a:solidFill>
                <a:latin typeface="Bahnschrift" panose="020B0502040204020203" pitchFamily="34" charset="0"/>
                <a:cs typeface="Arial" panose="020B0604020202020204" pitchFamily="34" charset="0"/>
              </a:rPr>
              <a:t>Com Networks operating across varying threat areas, including Cyber, CSA and Terrorism</a:t>
            </a:r>
          </a:p>
          <a:p>
            <a:pPr marL="12700" lvl="0" algn="l" defTabSz="171450">
              <a:lnSpc>
                <a:spcPct val="100000"/>
              </a:lnSpc>
              <a:spcBef>
                <a:spcPts val="95"/>
              </a:spcBef>
            </a:pPr>
            <a:endParaRPr lang="en-GB" sz="1600" dirty="0">
              <a:solidFill>
                <a:srgbClr val="21212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DF5C9B-509C-4DD9-A2CC-CCE4925D1D0E}"/>
              </a:ext>
            </a:extLst>
          </p:cNvPr>
          <p:cNvSpPr/>
          <p:nvPr/>
        </p:nvSpPr>
        <p:spPr>
          <a:xfrm>
            <a:off x="395926" y="282804"/>
            <a:ext cx="11293311" cy="6136850"/>
          </a:xfrm>
          <a:prstGeom prst="rect">
            <a:avLst/>
          </a:prstGeom>
          <a:noFill/>
          <a:ln w="76200">
            <a:solidFill>
              <a:srgbClr val="06D49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43B078-AECE-44B9-AEDC-986D0E8590FD}"/>
              </a:ext>
            </a:extLst>
          </p:cNvPr>
          <p:cNvPicPr>
            <a:picLocks noChangeAspect="1"/>
          </p:cNvPicPr>
          <p:nvPr/>
        </p:nvPicPr>
        <p:blipFill>
          <a:blip r:embed="rId3"/>
          <a:stretch>
            <a:fillRect/>
          </a:stretch>
        </p:blipFill>
        <p:spPr>
          <a:xfrm>
            <a:off x="4823639" y="578915"/>
            <a:ext cx="2199299" cy="1727384"/>
          </a:xfrm>
          <a:prstGeom prst="rect">
            <a:avLst/>
          </a:prstGeom>
        </p:spPr>
      </p:pic>
      <p:pic>
        <p:nvPicPr>
          <p:cNvPr id="16" name="object 34">
            <a:extLst>
              <a:ext uri="{FF2B5EF4-FFF2-40B4-BE49-F238E27FC236}">
                <a16:creationId xmlns:a16="http://schemas.microsoft.com/office/drawing/2014/main" id="{118E57E2-3052-4C81-B449-CE649D705E93}"/>
              </a:ext>
            </a:extLst>
          </p:cNvPr>
          <p:cNvPicPr/>
          <p:nvPr/>
        </p:nvPicPr>
        <p:blipFill>
          <a:blip r:embed="rId4" cstate="print">
            <a:duotone>
              <a:srgbClr val="000000">
                <a:shade val="45000"/>
                <a:satMod val="135000"/>
              </a:srgbClr>
              <a:prstClr val="white"/>
            </a:duotone>
          </a:blip>
          <a:stretch>
            <a:fillRect/>
          </a:stretch>
        </p:blipFill>
        <p:spPr>
          <a:xfrm>
            <a:off x="4985853" y="2751331"/>
            <a:ext cx="3526631" cy="1480071"/>
          </a:xfrm>
          <a:prstGeom prst="rect">
            <a:avLst/>
          </a:prstGeom>
          <a:ln w="38100">
            <a:noFill/>
          </a:ln>
        </p:spPr>
      </p:pic>
      <p:pic>
        <p:nvPicPr>
          <p:cNvPr id="7" name="Picture 6">
            <a:extLst>
              <a:ext uri="{FF2B5EF4-FFF2-40B4-BE49-F238E27FC236}">
                <a16:creationId xmlns:a16="http://schemas.microsoft.com/office/drawing/2014/main" id="{E8BE4C31-2DEC-4E6A-BBB3-47AC7E46034A}"/>
              </a:ext>
            </a:extLst>
          </p:cNvPr>
          <p:cNvPicPr>
            <a:picLocks noChangeAspect="1"/>
          </p:cNvPicPr>
          <p:nvPr/>
        </p:nvPicPr>
        <p:blipFill>
          <a:blip r:embed="rId5"/>
          <a:stretch>
            <a:fillRect/>
          </a:stretch>
        </p:blipFill>
        <p:spPr>
          <a:xfrm>
            <a:off x="5079232" y="4347708"/>
            <a:ext cx="3240460" cy="1696032"/>
          </a:xfrm>
          <a:prstGeom prst="rect">
            <a:avLst/>
          </a:prstGeom>
        </p:spPr>
      </p:pic>
      <p:pic>
        <p:nvPicPr>
          <p:cNvPr id="17" name="Picture 16">
            <a:extLst>
              <a:ext uri="{FF2B5EF4-FFF2-40B4-BE49-F238E27FC236}">
                <a16:creationId xmlns:a16="http://schemas.microsoft.com/office/drawing/2014/main" id="{55850B12-CE0F-4D85-8EB6-038DE9F57A82}"/>
              </a:ext>
            </a:extLst>
          </p:cNvPr>
          <p:cNvPicPr>
            <a:picLocks noChangeAspect="1"/>
          </p:cNvPicPr>
          <p:nvPr/>
        </p:nvPicPr>
        <p:blipFill>
          <a:blip r:embed="rId6"/>
          <a:stretch>
            <a:fillRect/>
          </a:stretch>
        </p:blipFill>
        <p:spPr>
          <a:xfrm>
            <a:off x="9383932" y="5543601"/>
            <a:ext cx="1920981" cy="715763"/>
          </a:xfrm>
          <a:prstGeom prst="rect">
            <a:avLst/>
          </a:prstGeom>
        </p:spPr>
      </p:pic>
      <p:pic>
        <p:nvPicPr>
          <p:cNvPr id="10" name="Picture 9" descr="image001">
            <a:extLst>
              <a:ext uri="{FF2B5EF4-FFF2-40B4-BE49-F238E27FC236}">
                <a16:creationId xmlns:a16="http://schemas.microsoft.com/office/drawing/2014/main" id="{A4E1F75C-9D33-4FF3-AD42-92902142F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6149" y="383928"/>
            <a:ext cx="4249123" cy="21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F6285E6-4AB9-41D4-A3F0-8EF3DCC7A482}"/>
              </a:ext>
            </a:extLst>
          </p:cNvPr>
          <p:cNvPicPr>
            <a:picLocks noChangeAspect="1"/>
          </p:cNvPicPr>
          <p:nvPr/>
        </p:nvPicPr>
        <p:blipFill>
          <a:blip r:embed="rId8"/>
          <a:stretch>
            <a:fillRect/>
          </a:stretch>
        </p:blipFill>
        <p:spPr>
          <a:xfrm>
            <a:off x="8933971" y="2700710"/>
            <a:ext cx="1920981" cy="2502724"/>
          </a:xfrm>
          <a:prstGeom prst="rect">
            <a:avLst/>
          </a:prstGeom>
        </p:spPr>
      </p:pic>
    </p:spTree>
    <p:extLst>
      <p:ext uri="{BB962C8B-B14F-4D97-AF65-F5344CB8AC3E}">
        <p14:creationId xmlns:p14="http://schemas.microsoft.com/office/powerpoint/2010/main" val="1130961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B5F9DF-C285-41FB-AE14-551438F2BEB4}"/>
              </a:ext>
            </a:extLst>
          </p:cNvPr>
          <p:cNvSpPr/>
          <p:nvPr/>
        </p:nvSpPr>
        <p:spPr>
          <a:xfrm>
            <a:off x="320040" y="369831"/>
            <a:ext cx="11464523" cy="6118341"/>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GB" sz="1800">
              <a:solidFill>
                <a:prstClr val="white"/>
              </a:solidFill>
              <a:latin typeface="Calibri" panose="020F0502020204030204"/>
            </a:endParaRPr>
          </a:p>
        </p:txBody>
      </p:sp>
      <p:pic>
        <p:nvPicPr>
          <p:cNvPr id="6" name="SOCEX video opener v0.3">
            <a:hlinkClick r:id="" action="ppaction://media"/>
            <a:extLst>
              <a:ext uri="{FF2B5EF4-FFF2-40B4-BE49-F238E27FC236}">
                <a16:creationId xmlns:a16="http://schemas.microsoft.com/office/drawing/2014/main" id="{794AB971-20CC-9927-FF9E-6938BC1930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4974" y="990773"/>
            <a:ext cx="9482051" cy="5333653"/>
          </a:xfrm>
          <a:prstGeom prst="rect">
            <a:avLst/>
          </a:prstGeom>
        </p:spPr>
      </p:pic>
      <p:sp>
        <p:nvSpPr>
          <p:cNvPr id="2" name="TextBox 1">
            <a:extLst>
              <a:ext uri="{FF2B5EF4-FFF2-40B4-BE49-F238E27FC236}">
                <a16:creationId xmlns:a16="http://schemas.microsoft.com/office/drawing/2014/main" id="{57CDF47E-5DAA-461F-9CD5-6ABEB084FEB1}"/>
              </a:ext>
            </a:extLst>
          </p:cNvPr>
          <p:cNvSpPr txBox="1"/>
          <p:nvPr/>
        </p:nvSpPr>
        <p:spPr>
          <a:xfrm>
            <a:off x="5061997" y="533574"/>
            <a:ext cx="1980607" cy="369332"/>
          </a:xfrm>
          <a:prstGeom prst="rect">
            <a:avLst/>
          </a:prstGeom>
          <a:noFill/>
        </p:spPr>
        <p:txBody>
          <a:bodyPr wrap="none" rtlCol="0">
            <a:spAutoFit/>
          </a:bodyPr>
          <a:lstStyle/>
          <a:p>
            <a:r>
              <a:rPr lang="en-GB" dirty="0"/>
              <a:t>Press play to watch</a:t>
            </a:r>
          </a:p>
        </p:txBody>
      </p:sp>
    </p:spTree>
    <p:extLst>
      <p:ext uri="{BB962C8B-B14F-4D97-AF65-F5344CB8AC3E}">
        <p14:creationId xmlns:p14="http://schemas.microsoft.com/office/powerpoint/2010/main" val="55743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720353" y="5738287"/>
            <a:ext cx="1614558" cy="601589"/>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4"/>
          <a:stretch>
            <a:fillRect/>
          </a:stretch>
        </p:blipFill>
        <p:spPr>
          <a:xfrm>
            <a:off x="5285004" y="5735833"/>
            <a:ext cx="1848340" cy="602816"/>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5"/>
          <a:stretch>
            <a:fillRect/>
          </a:stretch>
        </p:blipFill>
        <p:spPr>
          <a:xfrm>
            <a:off x="9907586" y="5737061"/>
            <a:ext cx="1564061" cy="602815"/>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12648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peech Bubble: Rectangle 1">
            <a:extLst>
              <a:ext uri="{FF2B5EF4-FFF2-40B4-BE49-F238E27FC236}">
                <a16:creationId xmlns:a16="http://schemas.microsoft.com/office/drawing/2014/main" id="{C0688968-53DF-42DC-B9D7-E8CD3605FFB6}"/>
              </a:ext>
            </a:extLst>
          </p:cNvPr>
          <p:cNvSpPr/>
          <p:nvPr/>
        </p:nvSpPr>
        <p:spPr>
          <a:xfrm>
            <a:off x="2413591" y="628970"/>
            <a:ext cx="9101469" cy="4916696"/>
          </a:xfrm>
          <a:prstGeom prst="wedgeRectCallout">
            <a:avLst>
              <a:gd name="adj1" fmla="val -56404"/>
              <a:gd name="adj2" fmla="val 274"/>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a:solidFill>
                  <a:schemeClr val="tx1"/>
                </a:solidFill>
                <a:latin typeface="Bahnschrift" panose="020B0502040204020203" pitchFamily="34" charset="0"/>
              </a:rPr>
              <a:t>“This holds true to only girls with BPD and NPD. This is the trick I mostly use. The trick I use to get girls to cut my name on their body. My one go to trick with which I have over 200+ female slaves in my cult.</a:t>
            </a:r>
          </a:p>
          <a:p>
            <a:endParaRPr lang="en-GB" sz="1500" dirty="0">
              <a:solidFill>
                <a:schemeClr val="tx1"/>
              </a:solidFill>
              <a:latin typeface="Bahnschrift" panose="020B0502040204020203" pitchFamily="34" charset="0"/>
            </a:endParaRPr>
          </a:p>
          <a:p>
            <a:r>
              <a:rPr lang="en-GB" sz="1500" dirty="0">
                <a:solidFill>
                  <a:schemeClr val="tx1"/>
                </a:solidFill>
                <a:latin typeface="Bahnschrift" panose="020B0502040204020203" pitchFamily="34" charset="0"/>
              </a:rPr>
              <a:t>Be a bully.</a:t>
            </a:r>
          </a:p>
          <a:p>
            <a:endParaRPr lang="en-GB" sz="1500" dirty="0">
              <a:solidFill>
                <a:schemeClr val="tx1"/>
              </a:solidFill>
              <a:latin typeface="Bahnschrift" panose="020B0502040204020203" pitchFamily="34" charset="0"/>
            </a:endParaRPr>
          </a:p>
          <a:p>
            <a:r>
              <a:rPr lang="en-GB" sz="1500" dirty="0">
                <a:solidFill>
                  <a:schemeClr val="tx1"/>
                </a:solidFill>
                <a:latin typeface="Bahnschrift" panose="020B0502040204020203" pitchFamily="34" charset="0"/>
              </a:rPr>
              <a:t>Find a void in the girls life. It can be anything ranging from daddy issues to body image issues. Once you do, bully her using it and exploit that void. For example if she has daddy issues, just bully her about how she got molested as a child by her dad. Break her down, break her self esteem and ego down to dust. She should be nothing but a mere soulless body once you are done with it. She will have given up. </a:t>
            </a:r>
          </a:p>
          <a:p>
            <a:endParaRPr lang="en-GB" sz="1500" dirty="0">
              <a:solidFill>
                <a:schemeClr val="tx1"/>
              </a:solidFill>
              <a:latin typeface="Bahnschrift" panose="020B0502040204020203" pitchFamily="34" charset="0"/>
            </a:endParaRPr>
          </a:p>
          <a:p>
            <a:r>
              <a:rPr lang="en-GB" sz="1500" dirty="0">
                <a:solidFill>
                  <a:schemeClr val="tx1"/>
                </a:solidFill>
                <a:latin typeface="Bahnschrift" panose="020B0502040204020203" pitchFamily="34" charset="0"/>
              </a:rPr>
              <a:t>That’s when you be the “nice guy” and offer her a shoulder to cry on. She will then develop intense Stockholm syndrome and be attached to you. This is because she knows what brutality you are capable of yet still choose to be calming and nice towards her.</a:t>
            </a:r>
          </a:p>
          <a:p>
            <a:endParaRPr lang="en-GB" sz="1500" dirty="0">
              <a:solidFill>
                <a:schemeClr val="tx1"/>
              </a:solidFill>
              <a:latin typeface="Bahnschrift" panose="020B0502040204020203" pitchFamily="34" charset="0"/>
            </a:endParaRPr>
          </a:p>
          <a:p>
            <a:r>
              <a:rPr lang="en-GB" sz="1500" dirty="0">
                <a:solidFill>
                  <a:schemeClr val="tx1"/>
                </a:solidFill>
                <a:latin typeface="Bahnschrift" panose="020B0502040204020203" pitchFamily="34" charset="0"/>
              </a:rPr>
              <a:t>This will make (her) open up and hence you can use her to do your dirty work for you. This only would work if you are a true Machiavellian, and not shackled by morals and ethics because obviously it would require you to be cunning and heartless to manipulate a girl like this.</a:t>
            </a:r>
          </a:p>
          <a:p>
            <a:endParaRPr lang="en-GB" sz="1500" dirty="0">
              <a:solidFill>
                <a:schemeClr val="tx1"/>
              </a:solidFill>
              <a:latin typeface="Bahnschrift" panose="020B0502040204020203" pitchFamily="34" charset="0"/>
            </a:endParaRPr>
          </a:p>
          <a:p>
            <a:r>
              <a:rPr lang="en-GB" sz="1500" dirty="0">
                <a:solidFill>
                  <a:schemeClr val="tx1"/>
                </a:solidFill>
                <a:latin typeface="Bahnschrift" panose="020B0502040204020203" pitchFamily="34" charset="0"/>
              </a:rPr>
              <a:t>This has worked for me all the time, the screenshots in Tragedy of Wormy, she was hesitant to send me nudes and cut for me because she had a boyfriend. 30 minutes of constant torture and she was my pet, barking on my order. “</a:t>
            </a:r>
          </a:p>
        </p:txBody>
      </p:sp>
      <p:pic>
        <p:nvPicPr>
          <p:cNvPr id="3" name="Picture 2">
            <a:extLst>
              <a:ext uri="{FF2B5EF4-FFF2-40B4-BE49-F238E27FC236}">
                <a16:creationId xmlns:a16="http://schemas.microsoft.com/office/drawing/2014/main" id="{E3476F06-1643-45C2-9046-7CC21EB44060}"/>
              </a:ext>
            </a:extLst>
          </p:cNvPr>
          <p:cNvPicPr>
            <a:picLocks noChangeAspect="1"/>
          </p:cNvPicPr>
          <p:nvPr/>
        </p:nvPicPr>
        <p:blipFill>
          <a:blip r:embed="rId6"/>
          <a:stretch>
            <a:fillRect/>
          </a:stretch>
        </p:blipFill>
        <p:spPr>
          <a:xfrm>
            <a:off x="407438" y="628970"/>
            <a:ext cx="1360835" cy="1650717"/>
          </a:xfrm>
          <a:prstGeom prst="rect">
            <a:avLst/>
          </a:prstGeom>
        </p:spPr>
      </p:pic>
      <p:pic>
        <p:nvPicPr>
          <p:cNvPr id="8" name="Picture 7">
            <a:extLst>
              <a:ext uri="{FF2B5EF4-FFF2-40B4-BE49-F238E27FC236}">
                <a16:creationId xmlns:a16="http://schemas.microsoft.com/office/drawing/2014/main" id="{95DA249B-B308-4911-876B-5251532CE7AC}"/>
              </a:ext>
            </a:extLst>
          </p:cNvPr>
          <p:cNvPicPr>
            <a:picLocks noChangeAspect="1"/>
          </p:cNvPicPr>
          <p:nvPr/>
        </p:nvPicPr>
        <p:blipFill>
          <a:blip r:embed="rId7"/>
          <a:stretch>
            <a:fillRect/>
          </a:stretch>
        </p:blipFill>
        <p:spPr>
          <a:xfrm>
            <a:off x="407438" y="2362070"/>
            <a:ext cx="1379183" cy="1650717"/>
          </a:xfrm>
          <a:prstGeom prst="rect">
            <a:avLst/>
          </a:prstGeom>
        </p:spPr>
      </p:pic>
      <p:pic>
        <p:nvPicPr>
          <p:cNvPr id="9" name="Picture 8">
            <a:extLst>
              <a:ext uri="{FF2B5EF4-FFF2-40B4-BE49-F238E27FC236}">
                <a16:creationId xmlns:a16="http://schemas.microsoft.com/office/drawing/2014/main" id="{EF0866CE-1B4B-44AD-9A1D-D0E7376FA6C8}"/>
              </a:ext>
            </a:extLst>
          </p:cNvPr>
          <p:cNvPicPr>
            <a:picLocks noChangeAspect="1"/>
          </p:cNvPicPr>
          <p:nvPr/>
        </p:nvPicPr>
        <p:blipFill>
          <a:blip r:embed="rId8"/>
          <a:stretch>
            <a:fillRect/>
          </a:stretch>
        </p:blipFill>
        <p:spPr>
          <a:xfrm>
            <a:off x="407438" y="4095170"/>
            <a:ext cx="1342853" cy="1454177"/>
          </a:xfrm>
          <a:prstGeom prst="rect">
            <a:avLst/>
          </a:prstGeom>
        </p:spPr>
      </p:pic>
    </p:spTree>
    <p:extLst>
      <p:ext uri="{BB962C8B-B14F-4D97-AF65-F5344CB8AC3E}">
        <p14:creationId xmlns:p14="http://schemas.microsoft.com/office/powerpoint/2010/main" val="949870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1037372" y="5501228"/>
            <a:ext cx="2225233" cy="829128"/>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54448"/>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6DCB752-A43F-40B8-B722-6165E6B2F853}"/>
              </a:ext>
            </a:extLst>
          </p:cNvPr>
          <p:cNvSpPr/>
          <p:nvPr/>
        </p:nvSpPr>
        <p:spPr>
          <a:xfrm>
            <a:off x="721203" y="1047547"/>
            <a:ext cx="8207341" cy="2246769"/>
          </a:xfrm>
          <a:prstGeom prst="rect">
            <a:avLst/>
          </a:prstGeom>
        </p:spPr>
        <p:txBody>
          <a:bodyPr wrap="square">
            <a:spAutoFit/>
          </a:bodyPr>
          <a:lstStyle/>
          <a:p>
            <a:r>
              <a:rPr lang="en-GB" sz="2800" b="1" i="1" dirty="0">
                <a:latin typeface="Bahnschrift" panose="020B0502040204020203" pitchFamily="34" charset="0"/>
              </a:rPr>
              <a:t>“Our analysts estimate that thousands of users – offenders and victims –have exchanged millions of messages online relating to sexual and physical abuse….it is a threat here in the UK with reports increasing six-fold from 2022-2024.”</a:t>
            </a:r>
          </a:p>
        </p:txBody>
      </p:sp>
      <p:sp>
        <p:nvSpPr>
          <p:cNvPr id="3" name="TextBox 2">
            <a:extLst>
              <a:ext uri="{FF2B5EF4-FFF2-40B4-BE49-F238E27FC236}">
                <a16:creationId xmlns:a16="http://schemas.microsoft.com/office/drawing/2014/main" id="{EA5EF188-B10C-49BF-9D58-8215F7AE5C48}"/>
              </a:ext>
            </a:extLst>
          </p:cNvPr>
          <p:cNvSpPr txBox="1"/>
          <p:nvPr/>
        </p:nvSpPr>
        <p:spPr>
          <a:xfrm>
            <a:off x="4824873" y="3566774"/>
            <a:ext cx="6632020" cy="830997"/>
          </a:xfrm>
          <a:prstGeom prst="rect">
            <a:avLst/>
          </a:prstGeom>
          <a:noFill/>
        </p:spPr>
        <p:txBody>
          <a:bodyPr wrap="square" rtlCol="0">
            <a:spAutoFit/>
          </a:bodyPr>
          <a:lstStyle/>
          <a:p>
            <a:r>
              <a:rPr lang="en-GB" sz="1600" dirty="0">
                <a:latin typeface="Bahnschrift" panose="020B0502040204020203" pitchFamily="34" charset="0"/>
                <a:cs typeface="Arial" panose="020B0604020202020204" pitchFamily="34" charset="0"/>
              </a:rPr>
              <a:t>James Babbage– Director General – Threats -  National Crime Agency. </a:t>
            </a:r>
          </a:p>
          <a:p>
            <a:r>
              <a:rPr lang="en-GB" sz="1600" dirty="0">
                <a:latin typeface="Bahnschrift" panose="020B0502040204020203" pitchFamily="34" charset="0"/>
                <a:cs typeface="Arial" panose="020B0604020202020204" pitchFamily="34" charset="0"/>
              </a:rPr>
              <a:t>Speaking at the launch of the National Strategic Assessment 2025 regarding Com Groups </a:t>
            </a:r>
          </a:p>
        </p:txBody>
      </p:sp>
    </p:spTree>
    <p:extLst>
      <p:ext uri="{BB962C8B-B14F-4D97-AF65-F5344CB8AC3E}">
        <p14:creationId xmlns:p14="http://schemas.microsoft.com/office/powerpoint/2010/main" val="264590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623944" y="5694708"/>
            <a:ext cx="1731517" cy="645168"/>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4"/>
          <a:stretch>
            <a:fillRect/>
          </a:stretch>
        </p:blipFill>
        <p:spPr>
          <a:xfrm>
            <a:off x="5238302" y="5645582"/>
            <a:ext cx="2128824" cy="694293"/>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5"/>
          <a:stretch>
            <a:fillRect/>
          </a:stretch>
        </p:blipFill>
        <p:spPr>
          <a:xfrm>
            <a:off x="9787584" y="5653652"/>
            <a:ext cx="1780472" cy="686224"/>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9177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6332140-85EA-4F55-8D04-B2740F8853C3}"/>
              </a:ext>
            </a:extLst>
          </p:cNvPr>
          <p:cNvSpPr/>
          <p:nvPr/>
        </p:nvSpPr>
        <p:spPr>
          <a:xfrm>
            <a:off x="605211" y="1076216"/>
            <a:ext cx="4731093" cy="3323987"/>
          </a:xfrm>
          <a:prstGeom prst="rect">
            <a:avLst/>
          </a:prstGeom>
        </p:spPr>
        <p:txBody>
          <a:bodyPr wrap="square">
            <a:spAutoFit/>
          </a:bodyPr>
          <a:lstStyle/>
          <a:p>
            <a:pPr lvl="0">
              <a:defRPr/>
            </a:pPr>
            <a:r>
              <a:rPr lang="en-GB" b="1" dirty="0">
                <a:solidFill>
                  <a:prstClr val="black"/>
                </a:solidFill>
                <a:latin typeface="Bahnschrift" panose="020B0502040204020203" pitchFamily="34" charset="0"/>
              </a:rPr>
              <a:t>764</a:t>
            </a:r>
            <a:r>
              <a:rPr lang="en-GB" dirty="0">
                <a:solidFill>
                  <a:prstClr val="black"/>
                </a:solidFill>
                <a:latin typeface="Bahnschrift" panose="020B0502040204020203" pitchFamily="34" charset="0"/>
              </a:rPr>
              <a:t> </a:t>
            </a:r>
          </a:p>
          <a:p>
            <a:pPr lvl="0">
              <a:defRPr/>
            </a:pPr>
            <a:endParaRPr lang="en-GB" sz="1400" dirty="0">
              <a:solidFill>
                <a:prstClr val="black"/>
              </a:solidFill>
              <a:latin typeface="Bahnschrift" panose="020B0502040204020203" pitchFamily="34" charset="0"/>
            </a:endParaRPr>
          </a:p>
          <a:p>
            <a:pPr lvl="0">
              <a:defRPr/>
            </a:pPr>
            <a:r>
              <a:rPr lang="en-GB" sz="1600" dirty="0">
                <a:solidFill>
                  <a:prstClr val="black"/>
                </a:solidFill>
                <a:latin typeface="Bahnschrift" panose="020B0502040204020203" pitchFamily="34" charset="0"/>
              </a:rPr>
              <a:t>The original 764 group was initially founded by </a:t>
            </a:r>
            <a:r>
              <a:rPr lang="en-GB" sz="1600" b="1" dirty="0">
                <a:solidFill>
                  <a:prstClr val="black"/>
                </a:solidFill>
                <a:latin typeface="Bahnschrift" panose="020B0502040204020203" pitchFamily="34" charset="0"/>
              </a:rPr>
              <a:t>Bradley Cadenhead</a:t>
            </a:r>
            <a:r>
              <a:rPr lang="en-GB" sz="1600" dirty="0">
                <a:solidFill>
                  <a:prstClr val="black"/>
                </a:solidFill>
                <a:latin typeface="Bahnschrift" panose="020B0502040204020203" pitchFamily="34" charset="0"/>
              </a:rPr>
              <a:t>, </a:t>
            </a:r>
          </a:p>
          <a:p>
            <a:pPr lvl="0">
              <a:defRPr/>
            </a:pPr>
            <a:endParaRPr lang="en-GB" sz="1600" dirty="0">
              <a:solidFill>
                <a:prstClr val="black"/>
              </a:solidFill>
              <a:latin typeface="Bahnschrift" panose="020B0502040204020203" pitchFamily="34" charset="0"/>
            </a:endParaRPr>
          </a:p>
          <a:p>
            <a:pPr lvl="0">
              <a:defRPr/>
            </a:pPr>
            <a:r>
              <a:rPr lang="en-GB" sz="1600" dirty="0">
                <a:solidFill>
                  <a:prstClr val="black"/>
                </a:solidFill>
                <a:latin typeface="Bahnschrift" panose="020B0502040204020203" pitchFamily="34" charset="0"/>
              </a:rPr>
              <a:t>Cadenhead started 764, incorporating a Discord-based group known as CVLT, </a:t>
            </a:r>
            <a:endParaRPr lang="en-GB" sz="1600" dirty="0">
              <a:latin typeface="Bahnschrift" panose="020B0502040204020203" pitchFamily="34" charset="0"/>
              <a:ea typeface="Calibri" panose="020F0502020204030204" pitchFamily="34" charset="0"/>
            </a:endParaRPr>
          </a:p>
          <a:p>
            <a:pPr>
              <a:spcAft>
                <a:spcPts val="0"/>
              </a:spcAft>
            </a:pPr>
            <a:endParaRPr lang="en-GB" sz="1600" dirty="0">
              <a:latin typeface="Bahnschrift" panose="020B0502040204020203" pitchFamily="34" charset="0"/>
              <a:ea typeface="Calibri" panose="020F0502020204030204" pitchFamily="34" charset="0"/>
            </a:endParaRPr>
          </a:p>
          <a:p>
            <a:pPr>
              <a:spcAft>
                <a:spcPts val="0"/>
              </a:spcAft>
            </a:pPr>
            <a:r>
              <a:rPr lang="en-GB" sz="1600" dirty="0">
                <a:latin typeface="Bahnschrift" panose="020B0502040204020203" pitchFamily="34" charset="0"/>
                <a:ea typeface="Calibri" panose="020F0502020204030204" pitchFamily="34" charset="0"/>
              </a:rPr>
              <a:t>He was arrested in July 2021 on charges relating to indecent images of children. </a:t>
            </a:r>
          </a:p>
          <a:p>
            <a:pPr>
              <a:spcAft>
                <a:spcPts val="0"/>
              </a:spcAft>
            </a:pPr>
            <a:endParaRPr lang="en-GB" sz="1600" dirty="0">
              <a:latin typeface="Bahnschrift" panose="020B0502040204020203" pitchFamily="34" charset="0"/>
              <a:ea typeface="Calibri" panose="020F0502020204030204" pitchFamily="34" charset="0"/>
            </a:endParaRPr>
          </a:p>
          <a:p>
            <a:pPr>
              <a:spcAft>
                <a:spcPts val="0"/>
              </a:spcAft>
            </a:pPr>
            <a:r>
              <a:rPr lang="en-GB" sz="1600" dirty="0">
                <a:latin typeface="Bahnschrift" panose="020B0502040204020203" pitchFamily="34" charset="0"/>
                <a:ea typeface="Calibri" panose="020F0502020204030204" pitchFamily="34" charset="0"/>
              </a:rPr>
              <a:t>He was sentenced to 80 years in prison</a:t>
            </a:r>
          </a:p>
          <a:p>
            <a:pPr lvl="0">
              <a:defRPr/>
            </a:pPr>
            <a:endParaRPr lang="en-GB" dirty="0">
              <a:solidFill>
                <a:prstClr val="black"/>
              </a:solidFill>
              <a:latin typeface="Bahnschrift" panose="020B0502040204020203" pitchFamily="34" charset="0"/>
            </a:endParaRPr>
          </a:p>
        </p:txBody>
      </p:sp>
      <p:pic>
        <p:nvPicPr>
          <p:cNvPr id="8" name="Picture 7">
            <a:extLst>
              <a:ext uri="{FF2B5EF4-FFF2-40B4-BE49-F238E27FC236}">
                <a16:creationId xmlns:a16="http://schemas.microsoft.com/office/drawing/2014/main" id="{8196317A-503E-4794-B006-C1B8DD9DD919}"/>
              </a:ext>
            </a:extLst>
          </p:cNvPr>
          <p:cNvPicPr>
            <a:picLocks noChangeAspect="1"/>
          </p:cNvPicPr>
          <p:nvPr/>
        </p:nvPicPr>
        <p:blipFill>
          <a:blip r:embed="rId6"/>
          <a:stretch>
            <a:fillRect/>
          </a:stretch>
        </p:blipFill>
        <p:spPr>
          <a:xfrm>
            <a:off x="7815502" y="716424"/>
            <a:ext cx="1908212" cy="2488625"/>
          </a:xfrm>
          <a:prstGeom prst="rect">
            <a:avLst/>
          </a:prstGeom>
          <a:ln w="50800">
            <a:solidFill>
              <a:schemeClr val="tx1"/>
            </a:solidFill>
          </a:ln>
        </p:spPr>
      </p:pic>
      <p:pic>
        <p:nvPicPr>
          <p:cNvPr id="10" name="Picture 9">
            <a:extLst>
              <a:ext uri="{FF2B5EF4-FFF2-40B4-BE49-F238E27FC236}">
                <a16:creationId xmlns:a16="http://schemas.microsoft.com/office/drawing/2014/main" id="{9569E4AB-3BBF-4E1B-A713-335C33098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487" y="716424"/>
            <a:ext cx="1876425" cy="2438400"/>
          </a:xfrm>
          <a:prstGeom prst="rect">
            <a:avLst/>
          </a:prstGeom>
          <a:ln w="50800">
            <a:solidFill>
              <a:schemeClr val="tx1"/>
            </a:solidFill>
          </a:ln>
        </p:spPr>
      </p:pic>
      <p:pic>
        <p:nvPicPr>
          <p:cNvPr id="9" name="Picture 8">
            <a:extLst>
              <a:ext uri="{FF2B5EF4-FFF2-40B4-BE49-F238E27FC236}">
                <a16:creationId xmlns:a16="http://schemas.microsoft.com/office/drawing/2014/main" id="{C9CB3EA1-E5F5-4008-BE03-B1992C52C531}"/>
              </a:ext>
            </a:extLst>
          </p:cNvPr>
          <p:cNvPicPr>
            <a:picLocks noChangeAspect="1"/>
          </p:cNvPicPr>
          <p:nvPr/>
        </p:nvPicPr>
        <p:blipFill rotWithShape="1">
          <a:blip r:embed="rId8"/>
          <a:srcRect l="10707" t="3720" r="3521" b="6500"/>
          <a:stretch/>
        </p:blipFill>
        <p:spPr>
          <a:xfrm>
            <a:off x="9952668" y="716425"/>
            <a:ext cx="1721112" cy="2488624"/>
          </a:xfrm>
          <a:prstGeom prst="rect">
            <a:avLst/>
          </a:prstGeom>
          <a:ln w="50800">
            <a:solidFill>
              <a:schemeClr val="tx1"/>
            </a:solidFill>
          </a:ln>
        </p:spPr>
      </p:pic>
      <p:pic>
        <p:nvPicPr>
          <p:cNvPr id="11" name="Picture 10">
            <a:extLst>
              <a:ext uri="{FF2B5EF4-FFF2-40B4-BE49-F238E27FC236}">
                <a16:creationId xmlns:a16="http://schemas.microsoft.com/office/drawing/2014/main" id="{49461114-C16D-4C3B-9E05-B9DE83ADD731}"/>
              </a:ext>
            </a:extLst>
          </p:cNvPr>
          <p:cNvPicPr>
            <a:picLocks noChangeAspect="1"/>
          </p:cNvPicPr>
          <p:nvPr/>
        </p:nvPicPr>
        <p:blipFill rotWithShape="1">
          <a:blip r:embed="rId9"/>
          <a:srcRect l="1147" t="4556" r="3003" b="3573"/>
          <a:stretch/>
        </p:blipFill>
        <p:spPr>
          <a:xfrm>
            <a:off x="5621488" y="3428999"/>
            <a:ext cx="5706912" cy="2101745"/>
          </a:xfrm>
          <a:prstGeom prst="rect">
            <a:avLst/>
          </a:prstGeom>
          <a:ln w="50800">
            <a:solidFill>
              <a:schemeClr val="tx1"/>
            </a:solidFill>
          </a:ln>
        </p:spPr>
      </p:pic>
    </p:spTree>
    <p:extLst>
      <p:ext uri="{BB962C8B-B14F-4D97-AF65-F5344CB8AC3E}">
        <p14:creationId xmlns:p14="http://schemas.microsoft.com/office/powerpoint/2010/main" val="15150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1062922" y="5510748"/>
            <a:ext cx="2199683" cy="819608"/>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4"/>
          <a:stretch>
            <a:fillRect/>
          </a:stretch>
        </p:blipFill>
        <p:spPr>
          <a:xfrm>
            <a:off x="5025098" y="5576048"/>
            <a:ext cx="2342028" cy="763827"/>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5"/>
          <a:stretch>
            <a:fillRect/>
          </a:stretch>
        </p:blipFill>
        <p:spPr>
          <a:xfrm>
            <a:off x="8929396" y="5482234"/>
            <a:ext cx="2225231" cy="857641"/>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9177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DC953A2-B462-4EC7-9E90-AD0911AC6C3B}"/>
              </a:ext>
            </a:extLst>
          </p:cNvPr>
          <p:cNvPicPr>
            <a:picLocks noChangeAspect="1"/>
          </p:cNvPicPr>
          <p:nvPr/>
        </p:nvPicPr>
        <p:blipFill rotWithShape="1">
          <a:blip r:embed="rId6"/>
          <a:srcRect l="2899" t="8855" r="4269" b="14524"/>
          <a:stretch/>
        </p:blipFill>
        <p:spPr>
          <a:xfrm>
            <a:off x="618964" y="634702"/>
            <a:ext cx="4673472" cy="3189786"/>
          </a:xfrm>
          <a:prstGeom prst="rect">
            <a:avLst/>
          </a:prstGeom>
          <a:ln w="50800">
            <a:solidFill>
              <a:schemeClr val="tx1"/>
            </a:solidFill>
          </a:ln>
        </p:spPr>
      </p:pic>
      <p:sp>
        <p:nvSpPr>
          <p:cNvPr id="9" name="TextBox 8">
            <a:extLst>
              <a:ext uri="{FF2B5EF4-FFF2-40B4-BE49-F238E27FC236}">
                <a16:creationId xmlns:a16="http://schemas.microsoft.com/office/drawing/2014/main" id="{09834B2E-33A8-4B7B-8828-75945979CF42}"/>
              </a:ext>
            </a:extLst>
          </p:cNvPr>
          <p:cNvSpPr txBox="1"/>
          <p:nvPr/>
        </p:nvSpPr>
        <p:spPr>
          <a:xfrm>
            <a:off x="6146573" y="612844"/>
            <a:ext cx="2784473" cy="923330"/>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Cameron FINNEGAN </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aka </a:t>
            </a:r>
            <a:r>
              <a:rPr lang="en-GB" b="1" i="1" u="sng" dirty="0">
                <a:latin typeface="Arial" panose="020B0604020202020204" pitchFamily="34" charset="0"/>
                <a:cs typeface="Arial" panose="020B0604020202020204" pitchFamily="34" charset="0"/>
              </a:rPr>
              <a:t>ACID</a:t>
            </a:r>
            <a:r>
              <a:rPr lang="en-GB" b="1"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98C665D2-229E-4013-BB8D-6715EBBFD125}"/>
              </a:ext>
            </a:extLst>
          </p:cNvPr>
          <p:cNvSpPr txBox="1"/>
          <p:nvPr/>
        </p:nvSpPr>
        <p:spPr>
          <a:xfrm>
            <a:off x="5932979" y="1536174"/>
            <a:ext cx="5637532" cy="378565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Was arrested on the 26</a:t>
            </a:r>
            <a:r>
              <a:rPr kumimoji="0" lang="en-GB" sz="1600" b="0" i="0" u="none" strike="noStrike" kern="0" cap="none" spc="0" normalizeH="0" baseline="30000" noProof="0" dirty="0">
                <a:ln>
                  <a:noFill/>
                </a:ln>
                <a:effectLst/>
                <a:uLnTx/>
                <a:uFillTx/>
                <a:latin typeface="Bahnschrift" panose="020B0502040204020203" pitchFamily="34" charset="0"/>
                <a:cs typeface="Arial" panose="020B0604020202020204" pitchFamily="34" charset="0"/>
              </a:rPr>
              <a:t>th</a:t>
            </a: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 March 2024,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Devices confirmed that he was affiliated with the ‘com’ network and was a member of the group No Lives Matter and 764.</a:t>
            </a:r>
          </a:p>
          <a:p>
            <a:pPr marR="0" lvl="0" defTabSz="914400" eaLnBrk="1" fontAlgn="auto" latinLnBrk="0" hangingPunct="1">
              <a:lnSpc>
                <a:spcPct val="100000"/>
              </a:lnSpc>
              <a:spcBef>
                <a:spcPts val="0"/>
              </a:spcBef>
              <a:spcAft>
                <a:spcPts val="0"/>
              </a:spcAft>
              <a:buClrTx/>
              <a:buSzTx/>
              <a:tabLst/>
              <a:defRPr/>
            </a:pPr>
            <a:endPar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He was a member of a group titled 764 Terror Week, where members were going to commit acts of terror on behalf of the group.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kern="0" dirty="0">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FINNIGAN claimed he was going to murder a homeless man and shared pictures of a tent that his victim was staying in.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kern="0" dirty="0">
              <a:latin typeface="Bahnschrift" panose="020B0502040204020203"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effectLst/>
                <a:uLnTx/>
                <a:uFillTx/>
                <a:latin typeface="Bahnschrift" panose="020B0502040204020203" pitchFamily="34" charset="0"/>
                <a:cs typeface="Arial" panose="020B0604020202020204" pitchFamily="34" charset="0"/>
              </a:rPr>
              <a:t>In January 2025, he pled guilty terrorist, CSA and criminal damage offences and was sentenced to 6 years</a:t>
            </a:r>
            <a:endParaRPr kumimoji="0" lang="en-GB" sz="1600" b="0" i="0" u="none" strike="noStrike" kern="0" cap="none" spc="0" normalizeH="0" baseline="0" noProof="0" dirty="0">
              <a:ln>
                <a:noFill/>
              </a:ln>
              <a:effectLst/>
              <a:uLnTx/>
              <a:uFillTx/>
              <a:latin typeface="Arial Rounded MT Bold" panose="020F0704030504030204" pitchFamily="34" charset="0"/>
            </a:endParaRPr>
          </a:p>
        </p:txBody>
      </p:sp>
      <p:pic>
        <p:nvPicPr>
          <p:cNvPr id="3" name="Picture 2">
            <a:extLst>
              <a:ext uri="{FF2B5EF4-FFF2-40B4-BE49-F238E27FC236}">
                <a16:creationId xmlns:a16="http://schemas.microsoft.com/office/drawing/2014/main" id="{BEBEAED9-F03A-4357-AC04-AD74FE95843C}"/>
              </a:ext>
            </a:extLst>
          </p:cNvPr>
          <p:cNvPicPr>
            <a:picLocks noChangeAspect="1"/>
          </p:cNvPicPr>
          <p:nvPr/>
        </p:nvPicPr>
        <p:blipFill>
          <a:blip r:embed="rId7"/>
          <a:stretch>
            <a:fillRect/>
          </a:stretch>
        </p:blipFill>
        <p:spPr>
          <a:xfrm>
            <a:off x="753781" y="3705824"/>
            <a:ext cx="4403838" cy="1616002"/>
          </a:xfrm>
          <a:prstGeom prst="rect">
            <a:avLst/>
          </a:prstGeom>
          <a:ln w="50800">
            <a:solidFill>
              <a:schemeClr val="tx1"/>
            </a:solidFill>
          </a:ln>
        </p:spPr>
      </p:pic>
    </p:spTree>
    <p:extLst>
      <p:ext uri="{BB962C8B-B14F-4D97-AF65-F5344CB8AC3E}">
        <p14:creationId xmlns:p14="http://schemas.microsoft.com/office/powerpoint/2010/main" val="868287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7703E-F2A4-4917-AC24-978271EE61A1}"/>
              </a:ext>
            </a:extLst>
          </p:cNvPr>
          <p:cNvPicPr>
            <a:picLocks noChangeAspect="1"/>
          </p:cNvPicPr>
          <p:nvPr/>
        </p:nvPicPr>
        <p:blipFill>
          <a:blip r:embed="rId3"/>
          <a:stretch>
            <a:fillRect/>
          </a:stretch>
        </p:blipFill>
        <p:spPr>
          <a:xfrm>
            <a:off x="1037372" y="5501228"/>
            <a:ext cx="2225233" cy="829128"/>
          </a:xfrm>
          <a:prstGeom prst="rect">
            <a:avLst/>
          </a:prstGeom>
        </p:spPr>
      </p:pic>
      <p:pic>
        <p:nvPicPr>
          <p:cNvPr id="5" name="Picture 4">
            <a:extLst>
              <a:ext uri="{FF2B5EF4-FFF2-40B4-BE49-F238E27FC236}">
                <a16:creationId xmlns:a16="http://schemas.microsoft.com/office/drawing/2014/main" id="{24E584E5-4108-4E9C-8040-758E9F73C7C0}"/>
              </a:ext>
            </a:extLst>
          </p:cNvPr>
          <p:cNvPicPr>
            <a:picLocks noChangeAspect="1"/>
          </p:cNvPicPr>
          <p:nvPr/>
        </p:nvPicPr>
        <p:blipFill>
          <a:blip r:embed="rId4"/>
          <a:stretch>
            <a:fillRect/>
          </a:stretch>
        </p:blipFill>
        <p:spPr>
          <a:xfrm>
            <a:off x="4824874" y="5510748"/>
            <a:ext cx="2542252" cy="829128"/>
          </a:xfrm>
          <a:prstGeom prst="rect">
            <a:avLst/>
          </a:prstGeom>
        </p:spPr>
      </p:pic>
      <p:pic>
        <p:nvPicPr>
          <p:cNvPr id="6" name="Picture 5">
            <a:extLst>
              <a:ext uri="{FF2B5EF4-FFF2-40B4-BE49-F238E27FC236}">
                <a16:creationId xmlns:a16="http://schemas.microsoft.com/office/drawing/2014/main" id="{67C82321-C128-4AD9-B393-FA36631A3C9F}"/>
              </a:ext>
            </a:extLst>
          </p:cNvPr>
          <p:cNvPicPr>
            <a:picLocks noChangeAspect="1"/>
          </p:cNvPicPr>
          <p:nvPr/>
        </p:nvPicPr>
        <p:blipFill>
          <a:blip r:embed="rId5"/>
          <a:stretch>
            <a:fillRect/>
          </a:stretch>
        </p:blipFill>
        <p:spPr>
          <a:xfrm>
            <a:off x="8821974" y="5440832"/>
            <a:ext cx="2332654" cy="899044"/>
          </a:xfrm>
          <a:prstGeom prst="rect">
            <a:avLst/>
          </a:prstGeom>
        </p:spPr>
      </p:pic>
      <p:sp>
        <p:nvSpPr>
          <p:cNvPr id="7" name="Rectangle 6">
            <a:extLst>
              <a:ext uri="{FF2B5EF4-FFF2-40B4-BE49-F238E27FC236}">
                <a16:creationId xmlns:a16="http://schemas.microsoft.com/office/drawing/2014/main" id="{AE55A532-0F27-4050-B059-826C0249039D}"/>
              </a:ext>
            </a:extLst>
          </p:cNvPr>
          <p:cNvSpPr/>
          <p:nvPr/>
        </p:nvSpPr>
        <p:spPr>
          <a:xfrm>
            <a:off x="320039" y="402336"/>
            <a:ext cx="11464523" cy="6091770"/>
          </a:xfrm>
          <a:prstGeom prst="rect">
            <a:avLst/>
          </a:prstGeom>
          <a:noFill/>
          <a:ln w="76200">
            <a:solidFill>
              <a:srgbClr val="06D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EE3B66F-81A5-41CE-9F7A-63369A85054D}"/>
              </a:ext>
            </a:extLst>
          </p:cNvPr>
          <p:cNvSpPr/>
          <p:nvPr/>
        </p:nvSpPr>
        <p:spPr>
          <a:xfrm>
            <a:off x="550505" y="849086"/>
            <a:ext cx="11112759" cy="954107"/>
          </a:xfrm>
          <a:prstGeom prst="rect">
            <a:avLst/>
          </a:prstGeom>
        </p:spPr>
        <p:txBody>
          <a:bodyPr wrap="square">
            <a:spAutoFit/>
          </a:bodyPr>
          <a:lstStyle/>
          <a:p>
            <a:pPr marL="285750" indent="-285750">
              <a:buFont typeface="Arial" panose="020B0604020202020204" pitchFamily="34" charset="0"/>
              <a:buChar char="•"/>
            </a:pPr>
            <a:endParaRPr lang="en-GB" sz="1400" dirty="0">
              <a:latin typeface="Bahnschrift" panose="020B0502040204020203" pitchFamily="34" charset="0"/>
            </a:endParaRPr>
          </a:p>
          <a:p>
            <a:pPr marL="285750" indent="-285750">
              <a:buFont typeface="Arial" panose="020B0604020202020204" pitchFamily="34" charset="0"/>
              <a:buChar char="•"/>
            </a:pPr>
            <a:endParaRPr lang="en-GB" sz="1400" dirty="0">
              <a:latin typeface="Arial Rounded MT Bold" panose="020F0704030504030204" pitchFamily="34" charset="0"/>
            </a:endParaRPr>
          </a:p>
          <a:p>
            <a:pPr marL="285750" indent="-285750">
              <a:buFont typeface="Arial" panose="020B0604020202020204" pitchFamily="34" charset="0"/>
              <a:buChar char="•"/>
            </a:pPr>
            <a:endParaRPr lang="en-GB" sz="1400" dirty="0">
              <a:latin typeface="Arial Rounded MT Bold" panose="020F0704030504030204" pitchFamily="34" charset="0"/>
            </a:endParaRPr>
          </a:p>
          <a:p>
            <a:pPr marL="285750" indent="-285750">
              <a:buFont typeface="Arial" panose="020B0604020202020204" pitchFamily="34" charset="0"/>
              <a:buChar char="•"/>
            </a:pPr>
            <a:endParaRPr lang="en-GB" sz="14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9033F99C-4A50-4F28-978A-3477328AC6DE}"/>
              </a:ext>
            </a:extLst>
          </p:cNvPr>
          <p:cNvSpPr/>
          <p:nvPr/>
        </p:nvSpPr>
        <p:spPr>
          <a:xfrm>
            <a:off x="407438" y="363894"/>
            <a:ext cx="11377124" cy="8345554"/>
          </a:xfrm>
          <a:prstGeom prst="rect">
            <a:avLst/>
          </a:prstGeom>
        </p:spPr>
        <p:txBody>
          <a:bodyPr wrap="square" numCol="2" spcCol="0">
            <a:spAutoFit/>
          </a:bodyPr>
          <a:lstStyle/>
          <a:p>
            <a:pPr>
              <a:lnSpc>
                <a:spcPct val="107000"/>
              </a:lnSpc>
              <a:spcAft>
                <a:spcPts val="800"/>
              </a:spcAft>
            </a:pPr>
            <a:r>
              <a:rPr lang="en-GB" sz="2800" b="1" dirty="0">
                <a:latin typeface="Bahnschrift" panose="020B0502040204020203" pitchFamily="34" charset="0"/>
                <a:ea typeface="Calibri" panose="020F0502020204030204" pitchFamily="34" charset="0"/>
                <a:cs typeface="Courier New" panose="02070309020205020404" pitchFamily="49" charset="0"/>
              </a:rPr>
              <a:t>Behaviours and indicators of concern </a:t>
            </a:r>
            <a:endParaRPr lang="en-GB" sz="28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400" dirty="0">
              <a:latin typeface="Bahnschrift" panose="020B0502040204020203" pitchFamily="34" charset="0"/>
              <a:ea typeface="Calibri" panose="020F0502020204030204" pitchFamily="34" charset="0"/>
              <a:cs typeface="Courier New" panose="02070309020205020404" pitchFamily="49" charset="0"/>
            </a:endParaRPr>
          </a:p>
          <a:p>
            <a:pPr algn="just">
              <a:lnSpc>
                <a:spcPct val="107000"/>
              </a:lnSpc>
              <a:spcAft>
                <a:spcPts val="800"/>
              </a:spcAft>
            </a:pPr>
            <a:r>
              <a:rPr lang="en-GB" sz="1400" dirty="0">
                <a:latin typeface="Bahnschrift" panose="020B0502040204020203" pitchFamily="34" charset="0"/>
                <a:ea typeface="Calibri" panose="020F0502020204030204" pitchFamily="34" charset="0"/>
                <a:cs typeface="Courier New" panose="02070309020205020404" pitchFamily="49" charset="0"/>
              </a:rPr>
              <a:t>The below are potential behaviours or indicators that a young person maybe involved in an exploitive and /or an abusive relationship with a Com Group and may apply to both victims and offenders. </a:t>
            </a:r>
          </a:p>
          <a:p>
            <a:pPr algn="just">
              <a:lnSpc>
                <a:spcPct val="107000"/>
              </a:lnSpc>
              <a:spcAft>
                <a:spcPts val="800"/>
              </a:spcAft>
            </a:pPr>
            <a:r>
              <a:rPr lang="en-GB" sz="1400" dirty="0">
                <a:latin typeface="Bahnschrift" panose="020B0502040204020203" pitchFamily="34" charset="0"/>
                <a:ea typeface="Calibri" panose="020F0502020204030204" pitchFamily="34" charset="0"/>
                <a:cs typeface="Courier New" panose="02070309020205020404" pitchFamily="49" charset="0"/>
              </a:rPr>
              <a:t>In isolation these behaviours / indicators may be insignificant or unrelated to Com Group offending, grooming or victimisation. </a:t>
            </a:r>
            <a:endParaRPr lang="en-GB" sz="14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gn="just">
              <a:lnSpc>
                <a:spcPct val="107000"/>
              </a:lnSpc>
              <a:spcAft>
                <a:spcPts val="8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Self-harm (of note, cutting numbers/letters /symbols, or to the breasts/genitalia) known as cut signs or fan signs)</a:t>
            </a:r>
          </a:p>
          <a:p>
            <a:pPr marL="742950" lvl="1" indent="-285750" algn="just">
              <a:lnSpc>
                <a:spcPct val="107000"/>
              </a:lnSpc>
              <a:spcAft>
                <a:spcPts val="8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Numbers, letters symbols written in blood on walls knowns as ‘blood signs’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Interest, possession or promotion of extreme themes </a:t>
            </a: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Disengaging from education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Obsession with new online friends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endParaRPr lang="en-GB" sz="14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endParaRPr lang="en-GB" sz="1600" dirty="0">
              <a:latin typeface="Bahnschrift" panose="020B0502040204020203" pitchFamily="34" charset="0"/>
              <a:ea typeface="Times New Roman" panose="02020603050405020304" pitchFamily="18" charset="0"/>
              <a:cs typeface="Courier New" panose="02070309020205020404" pitchFamily="49"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Unexplained injuries or death of pets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Unexplained injuries to siblings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a:t>
            </a:r>
            <a:r>
              <a:rPr lang="en-GB" sz="1400" b="1" dirty="0">
                <a:latin typeface="Bahnschrift" panose="020B0502040204020203" pitchFamily="34" charset="0"/>
                <a:ea typeface="Times New Roman" panose="02020603050405020304" pitchFamily="18" charset="0"/>
                <a:cs typeface="Courier New" panose="02070309020205020404" pitchFamily="49" charset="0"/>
              </a:rPr>
              <a:t>Doxing’</a:t>
            </a:r>
            <a:r>
              <a:rPr lang="en-GB" sz="1400" dirty="0">
                <a:latin typeface="Bahnschrift" panose="020B0502040204020203" pitchFamily="34" charset="0"/>
                <a:ea typeface="Times New Roman" panose="02020603050405020304" pitchFamily="18" charset="0"/>
                <a:cs typeface="Courier New" panose="02070309020205020404" pitchFamily="49" charset="0"/>
              </a:rPr>
              <a:t> </a:t>
            </a:r>
            <a:r>
              <a:rPr lang="en-GB" sz="1400" i="1" dirty="0">
                <a:latin typeface="Bahnschrift" panose="020B0502040204020203" pitchFamily="34" charset="0"/>
                <a:ea typeface="Times New Roman" panose="02020603050405020304" pitchFamily="18" charset="0"/>
                <a:cs typeface="Courier New" panose="02070309020205020404" pitchFamily="49" charset="0"/>
              </a:rPr>
              <a:t>(the malicious sharing of private or identifiable information)</a:t>
            </a:r>
            <a:r>
              <a:rPr lang="en-GB" sz="1400" dirty="0">
                <a:latin typeface="Bahnschrift" panose="020B0502040204020203" pitchFamily="34" charset="0"/>
                <a:ea typeface="Times New Roman" panose="02020603050405020304" pitchFamily="18" charset="0"/>
                <a:cs typeface="Courier New" panose="02070309020205020404" pitchFamily="49" charset="0"/>
              </a:rPr>
              <a:t> and/or </a:t>
            </a: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a:t>
            </a:r>
            <a:r>
              <a:rPr lang="en-GB" sz="1400" b="1" dirty="0">
                <a:latin typeface="Bahnschrift" panose="020B0502040204020203" pitchFamily="34" charset="0"/>
                <a:ea typeface="Times New Roman" panose="02020603050405020304" pitchFamily="18" charset="0"/>
                <a:cs typeface="Courier New" panose="02070309020205020404" pitchFamily="49" charset="0"/>
              </a:rPr>
              <a:t>Swatting’</a:t>
            </a:r>
            <a:r>
              <a:rPr lang="en-GB" sz="1400" dirty="0">
                <a:latin typeface="Bahnschrift" panose="020B0502040204020203" pitchFamily="34" charset="0"/>
                <a:ea typeface="Times New Roman" panose="02020603050405020304" pitchFamily="18" charset="0"/>
                <a:cs typeface="Courier New" panose="02070309020205020404" pitchFamily="49" charset="0"/>
              </a:rPr>
              <a:t> </a:t>
            </a:r>
            <a:r>
              <a:rPr lang="en-GB" sz="1400" i="1" dirty="0">
                <a:latin typeface="Bahnschrift" panose="020B0502040204020203" pitchFamily="34" charset="0"/>
                <a:ea typeface="Times New Roman" panose="02020603050405020304" pitchFamily="18" charset="0"/>
                <a:cs typeface="Courier New" panose="02070309020205020404" pitchFamily="49" charset="0"/>
              </a:rPr>
              <a:t>(abuse of the 999 system to trigger an armed police response to a location)</a:t>
            </a:r>
            <a:r>
              <a:rPr lang="en-GB" sz="1400" dirty="0">
                <a:latin typeface="Bahnschrift" panose="020B0502040204020203" pitchFamily="34" charset="0"/>
                <a:ea typeface="Times New Roman" panose="02020603050405020304" pitchFamily="18" charset="0"/>
                <a:cs typeface="Courier New" panose="02070309020205020404" pitchFamily="49" charset="0"/>
              </a:rPr>
              <a:t>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Unexplained money or gifts </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marL="742950" lvl="1" indent="-285750">
              <a:lnSpc>
                <a:spcPts val="1400"/>
              </a:lnSpc>
              <a:spcBef>
                <a:spcPts val="600"/>
              </a:spcBef>
              <a:spcAft>
                <a:spcPts val="600"/>
              </a:spcAft>
              <a:buFont typeface="Arial" panose="020B0604020202020204" pitchFamily="34" charset="0"/>
              <a:buChar char="•"/>
            </a:pPr>
            <a:r>
              <a:rPr lang="en-GB" sz="1400" dirty="0">
                <a:latin typeface="Bahnschrift" panose="020B0502040204020203" pitchFamily="34" charset="0"/>
                <a:ea typeface="Times New Roman" panose="02020603050405020304" pitchFamily="18" charset="0"/>
                <a:cs typeface="Courier New" panose="02070309020205020404" pitchFamily="49" charset="0"/>
              </a:rPr>
              <a:t>The use of encrypted or fringe communications platforms (Discord and Telegram)</a:t>
            </a:r>
            <a:endParaRPr lang="en-GB" sz="1400" dirty="0">
              <a:latin typeface="Bahnschrift" panose="020B0502040204020203"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dirty="0">
                <a:latin typeface="Bahnschrift" panose="020B0502040204020203" pitchFamily="34" charset="0"/>
                <a:ea typeface="Calibri" panose="020F0502020204030204" pitchFamily="34" charset="0"/>
                <a:cs typeface="Courier New" panose="02070309020205020404" pitchFamily="49" charset="0"/>
              </a:rPr>
              <a:t> </a:t>
            </a:r>
            <a:endParaRPr lang="en-GB"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dirty="0">
              <a:latin typeface="Bahnschrift SemiLight" panose="020B0502040204020203" pitchFamily="34" charset="0"/>
              <a:ea typeface="Times New Roman" panose="02020603050405020304" pitchFamily="18" charset="0"/>
              <a:cs typeface="Times New Roman" panose="02020603050405020304" pitchFamily="18" charset="0"/>
            </a:endParaRPr>
          </a:p>
        </p:txBody>
      </p:sp>
      <p:pic>
        <p:nvPicPr>
          <p:cNvPr id="8" name="Picture 7" descr="A still from a 764 branded video in which a message calling for Finnigan's release is visible. ">
            <a:extLst>
              <a:ext uri="{FF2B5EF4-FFF2-40B4-BE49-F238E27FC236}">
                <a16:creationId xmlns:a16="http://schemas.microsoft.com/office/drawing/2014/main" id="{09DC9D6D-E21C-435C-A33E-E62AA049E41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28223" y="518124"/>
            <a:ext cx="3787502" cy="2057907"/>
          </a:xfrm>
          <a:prstGeom prst="rect">
            <a:avLst/>
          </a:prstGeom>
          <a:noFill/>
          <a:ln>
            <a:noFill/>
          </a:ln>
        </p:spPr>
      </p:pic>
    </p:spTree>
    <p:extLst>
      <p:ext uri="{BB962C8B-B14F-4D97-AF65-F5344CB8AC3E}">
        <p14:creationId xmlns:p14="http://schemas.microsoft.com/office/powerpoint/2010/main" val="3086832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
  <p:tag name="BJHEADERFOOTERTEXTMARKING" val="OFFICIAL"/>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SENSITIVE"/>
  <p:tag name="BJHEADERFOOTERTEXTMARKING" val="OFFICIAL-SENSITIVE"/>
</p:tagLst>
</file>

<file path=ppt/tags/tag1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SENSITIVE"/>
  <p:tag name="BJHEADERFOOTERTEXTMARKING" val="OFFICIAL-SENSITIVE"/>
</p:tagLst>
</file>

<file path=ppt/tags/tag1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SENSITIVE"/>
  <p:tag name="BJHEADERFOOTERTEXTMARKING" val="OFFICIAL-SENSITIVE"/>
</p:tagLst>
</file>

<file path=ppt/tags/tag1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SENSITIVE"/>
  <p:tag name="BJHEADERFOOTERTEXTMARKING" val="OFFICIAL-SENSITIVE"/>
</p:tagLst>
</file>

<file path=ppt/tags/tag1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SENSITIVE"/>
  <p:tag name="BJHEADERFOOTERTEXTMARKING" val="OFFICIAL-SENSITIV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
  <p:tag name="BJHEADERFOOTERTEXTMARKING" val="OFFICIAL"/>
</p:tagLst>
</file>

<file path=ppt/tags/tag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
  <p:tag name="BJHEADERFOOTERTEXTMARKING" val="OFFICIAL"/>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
  <p:tag name="BJHEADERFOOTERTEXTMARKING" val="OFFICIAL"/>
</p:tagLst>
</file>

<file path=ppt/tags/tag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
  <p:tag name="BJHEADERFOOTERTEXTMARKING" val="OFFICIAL"/>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
  <p:tag name="BJHEADERFOOTERTEXTMARKING" val="OFFICIAL"/>
</p:tagLst>
</file>

<file path=ppt/tags/tag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
  <p:tag name="BJHEADERFOOTERTEXTMARKING" val="OFFICIAL"/>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OFFICIAL"/>
  <p:tag name="BJHEADERFOOTERTEXTMARKING" val="OFFICIAL"/>
</p:tagLst>
</file>

<file path=ppt/tags/tag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 name="BJHEADERFOOTERTEXTLABEL" val="OFFICIAL-SENSITIVE"/>
  <p:tag name="BJHEADERFOOTERTEXTMARKING" val="OFFICIAL-SENSITIVE"/>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8D57215-5E4C-4ADF-8ED9-CF0BF4C7B1BA}" vid="{AE1477B1-F896-4B05-8B9B-A002513E1C67}"/>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A template v2" id="{BB21D42D-E338-40CC-B679-E00FD98A55FC}" vid="{B11E38CE-A16C-4C85-AAC1-36608ED460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d="http://www.w3.org/2001/XMLSchema" xmlns:xsi="http://www.w3.org/2001/XMLSchema-instance" xmlns="http://www.boldonjames.com/2008/01/sie/internal/label" sislVersion="0" policy="327ca096-cb7a-4318-8957-25485b441199" origin="userSelected">
  <element uid="58a3127c-c8d2-4d27-8003-77d300e631d1" value=""/>
  <element uid="c4fe7354-9cb4-47ef-8d56-184d2184c452" value=""/>
</sisl>
</file>

<file path=customXml/itemProps1.xml><?xml version="1.0" encoding="utf-8"?>
<ds:datastoreItem xmlns:ds="http://schemas.openxmlformats.org/officeDocument/2006/customXml" ds:itemID="{68072599-B124-4E3C-AF67-BC165BCEBD8E}">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Default Theme</Template>
  <TotalTime>3074</TotalTime>
  <Words>3269</Words>
  <Application>Microsoft Office PowerPoint</Application>
  <PresentationFormat>Widescreen</PresentationFormat>
  <Paragraphs>268</Paragraphs>
  <Slides>11</Slides>
  <Notes>11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Aptos</vt:lpstr>
      <vt:lpstr>Arial</vt:lpstr>
      <vt:lpstr>Arial Rounded MT Bold</vt:lpstr>
      <vt:lpstr>Bahnschrift</vt:lpstr>
      <vt:lpstr>Bahnschrift SemiLight</vt:lpstr>
      <vt:lpstr>Calibri</vt:lpstr>
      <vt:lpstr>Calibri Light</vt:lpstr>
      <vt:lpstr>Verdana</vt:lpstr>
      <vt:lpstr>Default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Martin</dc:creator>
  <cp:keywords>OFFICIAL</cp:keywords>
  <cp:lastModifiedBy>Simon Kemp</cp:lastModifiedBy>
  <cp:revision>53</cp:revision>
  <dcterms:created xsi:type="dcterms:W3CDTF">2025-06-17T13:26:38Z</dcterms:created>
  <dcterms:modified xsi:type="dcterms:W3CDTF">2026-05-19T09:39:25Z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dc858b20-0344-4711-a8aa-9c440436685b</vt:lpwstr>
  </property>
  <property fmtid="{D5CDD505-2E9C-101B-9397-08002B2CF9AE}" pid="3" name="bjClsUserRVM">
    <vt:lpwstr>[]</vt:lpwstr>
  </property>
  <property fmtid="{D5CDD505-2E9C-101B-9397-08002B2CF9AE}" pid="4" name="bjSaver">
    <vt:lpwstr>y7SgHyTwSYB2Pe64lavD4e8NxQl+SWYi</vt:lpwstr>
  </property>
  <property fmtid="{D5CDD505-2E9C-101B-9397-08002B2CF9AE}" pid="5" name="N-BO-ID">
    <vt:lpwstr>0069e81c-f500-41df-8241-a393c2260c3a</vt:lpwstr>
  </property>
  <property fmtid="{D5CDD505-2E9C-101B-9397-08002B2CF9AE}" pid="6" name="MSIP_Label_d930e673-2975-4bc2-9965-65727a5899c8_Enabled">
    <vt:lpwstr>true</vt:lpwstr>
  </property>
  <property fmtid="{D5CDD505-2E9C-101B-9397-08002B2CF9AE}" pid="7" name="MSIP_Label_d930e673-2975-4bc2-9965-65727a5899c8_SetDate">
    <vt:lpwstr>2025-11-05T15:21:10Z</vt:lpwstr>
  </property>
  <property fmtid="{D5CDD505-2E9C-101B-9397-08002B2CF9AE}" pid="8" name="MSIP_Label_d930e673-2975-4bc2-9965-65727a5899c8_Method">
    <vt:lpwstr>Standard</vt:lpwstr>
  </property>
  <property fmtid="{D5CDD505-2E9C-101B-9397-08002B2CF9AE}" pid="9" name="MSIP_Label_d930e673-2975-4bc2-9965-65727a5899c8_Name">
    <vt:lpwstr>OFFICIAL</vt:lpwstr>
  </property>
  <property fmtid="{D5CDD505-2E9C-101B-9397-08002B2CF9AE}" pid="10" name="MSIP_Label_d930e673-2975-4bc2-9965-65727a5899c8_SiteId">
    <vt:lpwstr>2d72816c-7e1f-41c0-a948-47a8870ff33a</vt:lpwstr>
  </property>
  <property fmtid="{D5CDD505-2E9C-101B-9397-08002B2CF9AE}" pid="11" name="MSIP_Label_d930e673-2975-4bc2-9965-65727a5899c8_ActionId">
    <vt:lpwstr>82541381-5e44-4ad7-b81f-f283f7769a9e</vt:lpwstr>
  </property>
  <property fmtid="{D5CDD505-2E9C-101B-9397-08002B2CF9AE}" pid="12" name="MSIP_Label_d930e673-2975-4bc2-9965-65727a5899c8_ContentBits">
    <vt:lpwstr>0</vt:lpwstr>
  </property>
  <property fmtid="{D5CDD505-2E9C-101B-9397-08002B2CF9AE}" pid="13" name="MSIP_Label_d930e673-2975-4bc2-9965-65727a5899c8_Tag">
    <vt:lpwstr>10, 3, 0, 1</vt:lpwstr>
  </property>
  <property fmtid="{D5CDD505-2E9C-101B-9397-08002B2CF9AE}" pid="14" name="bjDocumentLabelXML">
    <vt:lpwstr>&lt;?xml version="1.0" encoding="us-ascii"?&gt;&lt;sisl xmlns:xsd="http://www.w3.org/2001/XMLSchema" xmlns:xsi="http://www.w3.org/2001/XMLSchema-instance" sislVersion="0" policy="327ca096-cb7a-4318-8957-25485b441199" origin="userSelected" xmlns="http://www.boldonj</vt:lpwstr>
  </property>
  <property fmtid="{D5CDD505-2E9C-101B-9397-08002B2CF9AE}" pid="15" name="bjDocumentLabelXML-0">
    <vt:lpwstr>ames.com/2008/01/sie/internal/label"&gt;&lt;element uid="58a3127c-c8d2-4d27-8003-77d300e631d1" value="" /&gt;&lt;element uid="c4fe7354-9cb4-47ef-8d56-184d2184c452" value="" /&gt;&lt;/sisl&gt;</vt:lpwstr>
  </property>
  <property fmtid="{D5CDD505-2E9C-101B-9397-08002B2CF9AE}" pid="16" name="bjDocumentSecurityLabel">
    <vt:lpwstr>OFFICIAL -- 0069e81c-f500-41df-8241-a393c2260c3a</vt:lpwstr>
  </property>
  <property fmtid="{D5CDD505-2E9C-101B-9397-08002B2CF9AE}" pid="17" name="N-Classification-ID">
    <vt:lpwstr>69317c31-0511-4d66-a8ed-77db756f4747</vt:lpwstr>
  </property>
  <property fmtid="{D5CDD505-2E9C-101B-9397-08002B2CF9AE}" pid="18" name="N-Classification">
    <vt:lpwstr>OFFICIAL</vt:lpwstr>
  </property>
  <property fmtid="{D5CDD505-2E9C-101B-9397-08002B2CF9AE}" pid="19" name="MSIP_Label_16425b55-592a-4b00-aa0c-d63142506f5e_Enabled">
    <vt:lpwstr>true</vt:lpwstr>
  </property>
  <property fmtid="{D5CDD505-2E9C-101B-9397-08002B2CF9AE}" pid="20" name="MSIP_Label_16425b55-592a-4b00-aa0c-d63142506f5e_SetDate">
    <vt:lpwstr>2025-11-26T15:06:29Z</vt:lpwstr>
  </property>
  <property fmtid="{D5CDD505-2E9C-101B-9397-08002B2CF9AE}" pid="21" name="MSIP_Label_16425b55-592a-4b00-aa0c-d63142506f5e_Method">
    <vt:lpwstr>Privileged</vt:lpwstr>
  </property>
  <property fmtid="{D5CDD505-2E9C-101B-9397-08002B2CF9AE}" pid="22" name="MSIP_Label_16425b55-592a-4b00-aa0c-d63142506f5e_Name">
    <vt:lpwstr>Official -</vt:lpwstr>
  </property>
  <property fmtid="{D5CDD505-2E9C-101B-9397-08002B2CF9AE}" pid="23" name="MSIP_Label_16425b55-592a-4b00-aa0c-d63142506f5e_SiteId">
    <vt:lpwstr>98a31449-6037-418a-bb1f-ce070ed05255</vt:lpwstr>
  </property>
  <property fmtid="{D5CDD505-2E9C-101B-9397-08002B2CF9AE}" pid="24" name="MSIP_Label_16425b55-592a-4b00-aa0c-d63142506f5e_ActionId">
    <vt:lpwstr>ddfd1896-977f-4d11-88e5-d473bc54a0f8</vt:lpwstr>
  </property>
  <property fmtid="{D5CDD505-2E9C-101B-9397-08002B2CF9AE}" pid="25" name="MSIP_Label_16425b55-592a-4b00-aa0c-d63142506f5e_ContentBits">
    <vt:lpwstr>1</vt:lpwstr>
  </property>
  <property fmtid="{D5CDD505-2E9C-101B-9397-08002B2CF9AE}" pid="26" name="MSIP_Label_16425b55-592a-4b00-aa0c-d63142506f5e_Tag">
    <vt:lpwstr>10, 0, 1, 1</vt:lpwstr>
  </property>
  <property fmtid="{D5CDD505-2E9C-101B-9397-08002B2CF9AE}" pid="27" name="ClassificationContentMarkingHeaderLocations">
    <vt:lpwstr>Default Theme:8\Office Theme:8</vt:lpwstr>
  </property>
  <property fmtid="{D5CDD505-2E9C-101B-9397-08002B2CF9AE}" pid="28" name="ClassificationContentMarkingHeaderText">
    <vt:lpwstr>OFFICIAL</vt:lpwstr>
  </property>
</Properties>
</file>