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5" r:id="rId6"/>
    <p:sldMasterId id="2147483698" r:id="rId7"/>
  </p:sldMasterIdLst>
  <p:notesMasterIdLst>
    <p:notesMasterId r:id="rId36"/>
  </p:notesMasterIdLst>
  <p:sldIdLst>
    <p:sldId id="278" r:id="rId8"/>
    <p:sldId id="296" r:id="rId9"/>
    <p:sldId id="2291" r:id="rId10"/>
    <p:sldId id="790" r:id="rId11"/>
    <p:sldId id="2301" r:id="rId12"/>
    <p:sldId id="792" r:id="rId13"/>
    <p:sldId id="2147472189" r:id="rId14"/>
    <p:sldId id="710" r:id="rId15"/>
    <p:sldId id="272" r:id="rId16"/>
    <p:sldId id="2147472187" r:id="rId17"/>
    <p:sldId id="257" r:id="rId18"/>
    <p:sldId id="258" r:id="rId19"/>
    <p:sldId id="260" r:id="rId20"/>
    <p:sldId id="261" r:id="rId21"/>
    <p:sldId id="265" r:id="rId22"/>
    <p:sldId id="262" r:id="rId23"/>
    <p:sldId id="263" r:id="rId24"/>
    <p:sldId id="271" r:id="rId25"/>
    <p:sldId id="267" r:id="rId26"/>
    <p:sldId id="268" r:id="rId27"/>
    <p:sldId id="269" r:id="rId28"/>
    <p:sldId id="270" r:id="rId29"/>
    <p:sldId id="2147472188" r:id="rId30"/>
    <p:sldId id="2147472190" r:id="rId31"/>
    <p:sldId id="2147472191" r:id="rId32"/>
    <p:sldId id="2147472193" r:id="rId33"/>
    <p:sldId id="256" r:id="rId34"/>
    <p:sldId id="230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29" autoAdjust="0"/>
  </p:normalViewPr>
  <p:slideViewPr>
    <p:cSldViewPr snapToGrid="0">
      <p:cViewPr varScale="1">
        <p:scale>
          <a:sx n="73" d="100"/>
          <a:sy n="73" d="100"/>
        </p:scale>
        <p:origin x="203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NAN, Chelle (NHS ENGLAND)" userId="54ccefdd-a18a-4561-856a-f3948752d206" providerId="ADAL" clId="{1A4F7111-A0BE-45EA-83D2-F102F08ACF2D}"/>
    <pc:docChg chg="modSld">
      <pc:chgData name="FARNAN, Chelle (NHS ENGLAND)" userId="54ccefdd-a18a-4561-856a-f3948752d206" providerId="ADAL" clId="{1A4F7111-A0BE-45EA-83D2-F102F08ACF2D}" dt="2026-04-16T13:41:08.522" v="7" actId="6549"/>
      <pc:docMkLst>
        <pc:docMk/>
      </pc:docMkLst>
      <pc:sldChg chg="modNotesTx">
        <pc:chgData name="FARNAN, Chelle (NHS ENGLAND)" userId="54ccefdd-a18a-4561-856a-f3948752d206" providerId="ADAL" clId="{1A4F7111-A0BE-45EA-83D2-F102F08ACF2D}" dt="2026-04-16T13:40:33.531" v="0" actId="6549"/>
        <pc:sldMkLst>
          <pc:docMk/>
          <pc:sldMk cId="1863803527" sldId="257"/>
        </pc:sldMkLst>
      </pc:sldChg>
      <pc:sldChg chg="modNotesTx">
        <pc:chgData name="FARNAN, Chelle (NHS ENGLAND)" userId="54ccefdd-a18a-4561-856a-f3948752d206" providerId="ADAL" clId="{1A4F7111-A0BE-45EA-83D2-F102F08ACF2D}" dt="2026-04-16T13:40:38.483" v="1" actId="6549"/>
        <pc:sldMkLst>
          <pc:docMk/>
          <pc:sldMk cId="3395971803" sldId="258"/>
        </pc:sldMkLst>
      </pc:sldChg>
      <pc:sldChg chg="modNotesTx">
        <pc:chgData name="FARNAN, Chelle (NHS ENGLAND)" userId="54ccefdd-a18a-4561-856a-f3948752d206" providerId="ADAL" clId="{1A4F7111-A0BE-45EA-83D2-F102F08ACF2D}" dt="2026-04-16T13:40:42.516" v="2" actId="6549"/>
        <pc:sldMkLst>
          <pc:docMk/>
          <pc:sldMk cId="2153205412" sldId="260"/>
        </pc:sldMkLst>
      </pc:sldChg>
      <pc:sldChg chg="modNotesTx">
        <pc:chgData name="FARNAN, Chelle (NHS ENGLAND)" userId="54ccefdd-a18a-4561-856a-f3948752d206" providerId="ADAL" clId="{1A4F7111-A0BE-45EA-83D2-F102F08ACF2D}" dt="2026-04-16T13:40:46.776" v="3" actId="6549"/>
        <pc:sldMkLst>
          <pc:docMk/>
          <pc:sldMk cId="1806450308" sldId="261"/>
        </pc:sldMkLst>
      </pc:sldChg>
      <pc:sldChg chg="modNotesTx">
        <pc:chgData name="FARNAN, Chelle (NHS ENGLAND)" userId="54ccefdd-a18a-4561-856a-f3948752d206" providerId="ADAL" clId="{1A4F7111-A0BE-45EA-83D2-F102F08ACF2D}" dt="2026-04-16T13:40:55.694" v="5" actId="6549"/>
        <pc:sldMkLst>
          <pc:docMk/>
          <pc:sldMk cId="1492255927" sldId="262"/>
        </pc:sldMkLst>
      </pc:sldChg>
      <pc:sldChg chg="modNotesTx">
        <pc:chgData name="FARNAN, Chelle (NHS ENGLAND)" userId="54ccefdd-a18a-4561-856a-f3948752d206" providerId="ADAL" clId="{1A4F7111-A0BE-45EA-83D2-F102F08ACF2D}" dt="2026-04-16T13:41:01.074" v="6" actId="6549"/>
        <pc:sldMkLst>
          <pc:docMk/>
          <pc:sldMk cId="2381493159" sldId="263"/>
        </pc:sldMkLst>
      </pc:sldChg>
      <pc:sldChg chg="modNotesTx">
        <pc:chgData name="FARNAN, Chelle (NHS ENGLAND)" userId="54ccefdd-a18a-4561-856a-f3948752d206" providerId="ADAL" clId="{1A4F7111-A0BE-45EA-83D2-F102F08ACF2D}" dt="2026-04-16T13:40:50.800" v="4" actId="6549"/>
        <pc:sldMkLst>
          <pc:docMk/>
          <pc:sldMk cId="2814342519" sldId="265"/>
        </pc:sldMkLst>
      </pc:sldChg>
      <pc:sldChg chg="modNotesTx">
        <pc:chgData name="FARNAN, Chelle (NHS ENGLAND)" userId="54ccefdd-a18a-4561-856a-f3948752d206" providerId="ADAL" clId="{1A4F7111-A0BE-45EA-83D2-F102F08ACF2D}" dt="2026-04-16T13:41:08.522" v="7" actId="6549"/>
        <pc:sldMkLst>
          <pc:docMk/>
          <pc:sldMk cId="4164314034" sldId="27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gov.uk/government/publications/child-death-review-statutory-and-operational-guidance-england"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ncmd.us3.list-manage.com/subscribe?u=e561b2f80953e7c9e5d18b2d0&amp;id=258506dbd8" TargetMode="External"/><Relationship Id="rId2" Type="http://schemas.openxmlformats.org/officeDocument/2006/relationships/hyperlink" Target="https://www.ncmd.info/" TargetMode="External"/><Relationship Id="rId1" Type="http://schemas.openxmlformats.org/officeDocument/2006/relationships/hyperlink" Target="https://twitter.com/NCMD_England" TargetMode="External"/><Relationship Id="rId5" Type="http://schemas.openxmlformats.org/officeDocument/2006/relationships/hyperlink" Target="https://bsky.app/profile/ncmd.bsky.social" TargetMode="External"/><Relationship Id="rId4" Type="http://schemas.openxmlformats.org/officeDocument/2006/relationships/hyperlink" Target="https://www.linkedin.com/company/national-child-mortality-database/?viewAsMember=tru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uk/government/publications/child-death-review-statutory-and-operational-guidance-england"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ncmd.info/" TargetMode="External"/><Relationship Id="rId2" Type="http://schemas.openxmlformats.org/officeDocument/2006/relationships/hyperlink" Target="https://twitter.com/NCMD_England" TargetMode="External"/><Relationship Id="rId1" Type="http://schemas.openxmlformats.org/officeDocument/2006/relationships/hyperlink" Target="https://bsky.app/profile/ncmd.bsky.social" TargetMode="External"/><Relationship Id="rId5" Type="http://schemas.openxmlformats.org/officeDocument/2006/relationships/hyperlink" Target="https://www.linkedin.com/company/national-child-mortality-database/?viewAsMember=true" TargetMode="External"/><Relationship Id="rId4" Type="http://schemas.openxmlformats.org/officeDocument/2006/relationships/hyperlink" Target="https://ncmd.us3.list-manage.com/subscribe?u=e561b2f80953e7c9e5d18b2d0&amp;id=258506dbd8"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05AF6-40F9-43F2-98E0-35563962D6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2CC7E6E-1ED6-4502-86F2-89C3C8CD58AA}">
      <dgm:prSet/>
      <dgm:spPr/>
      <dgm:t>
        <a:bodyPr/>
        <a:lstStyle/>
        <a:p>
          <a:r>
            <a:rPr lang="en-GB" dirty="0">
              <a:latin typeface="Calibri" panose="020F0502020204030204" pitchFamily="34" charset="0"/>
              <a:cs typeface="Calibri" panose="020F0502020204030204" pitchFamily="34" charset="0"/>
            </a:rPr>
            <a:t>Statutory process since 2008 (legislation enshrined within The Children Act 2004)</a:t>
          </a:r>
          <a:endParaRPr lang="en-US" dirty="0">
            <a:latin typeface="Calibri" panose="020F0502020204030204" pitchFamily="34" charset="0"/>
            <a:cs typeface="Calibri" panose="020F0502020204030204" pitchFamily="34" charset="0"/>
          </a:endParaRPr>
        </a:p>
      </dgm:t>
    </dgm:pt>
    <dgm:pt modelId="{DE0855B2-0F83-4BB6-AE86-69AD79F9AC75}" type="parTrans" cxnId="{C8DC89E0-DCA2-4EAE-B71F-4A57A9DF576D}">
      <dgm:prSet/>
      <dgm:spPr/>
      <dgm:t>
        <a:bodyPr/>
        <a:lstStyle/>
        <a:p>
          <a:endParaRPr lang="en-GB"/>
        </a:p>
      </dgm:t>
    </dgm:pt>
    <dgm:pt modelId="{11439619-B9E0-4653-A6AA-7F60D72D090B}" type="sibTrans" cxnId="{C8DC89E0-DCA2-4EAE-B71F-4A57A9DF576D}">
      <dgm:prSet/>
      <dgm:spPr/>
      <dgm:t>
        <a:bodyPr/>
        <a:lstStyle/>
        <a:p>
          <a:endParaRPr lang="en-GB"/>
        </a:p>
      </dgm:t>
    </dgm:pt>
    <dgm:pt modelId="{366ECFEB-19FA-4C96-A7DE-108024881B25}">
      <dgm:prSet/>
      <dgm:spPr/>
      <dgm:t>
        <a:bodyPr/>
        <a:lstStyle/>
        <a:p>
          <a:r>
            <a:rPr lang="en-GB" dirty="0">
              <a:latin typeface="Calibri" panose="020F0502020204030204" pitchFamily="34" charset="0"/>
              <a:cs typeface="Calibri" panose="020F0502020204030204" pitchFamily="34" charset="0"/>
            </a:rPr>
            <a:t>The process includes babies born at pre-viable gestations (i.e. &lt;24 weeks gestation) who show signs of life</a:t>
          </a:r>
          <a:endParaRPr lang="en-US" dirty="0">
            <a:latin typeface="Calibri" panose="020F0502020204030204" pitchFamily="34" charset="0"/>
            <a:cs typeface="Calibri" panose="020F0502020204030204" pitchFamily="34" charset="0"/>
          </a:endParaRPr>
        </a:p>
      </dgm:t>
    </dgm:pt>
    <dgm:pt modelId="{9D587FD6-64CC-4E70-9231-FB7EE6E0AC5E}" type="parTrans" cxnId="{B2F2FE11-7F73-4407-8BF4-C3436A60F9B8}">
      <dgm:prSet/>
      <dgm:spPr/>
      <dgm:t>
        <a:bodyPr/>
        <a:lstStyle/>
        <a:p>
          <a:endParaRPr lang="en-GB"/>
        </a:p>
      </dgm:t>
    </dgm:pt>
    <dgm:pt modelId="{7D4D2912-5FAE-4DF8-949B-0B72CA42A289}" type="sibTrans" cxnId="{B2F2FE11-7F73-4407-8BF4-C3436A60F9B8}">
      <dgm:prSet/>
      <dgm:spPr/>
      <dgm:t>
        <a:bodyPr/>
        <a:lstStyle/>
        <a:p>
          <a:endParaRPr lang="en-GB"/>
        </a:p>
      </dgm:t>
    </dgm:pt>
    <dgm:pt modelId="{EEBBA563-27D4-482A-8BFC-90CA3D988588}">
      <dgm:prSet/>
      <dgm:spPr/>
      <dgm:t>
        <a:bodyPr/>
        <a:lstStyle/>
        <a:p>
          <a:r>
            <a:rPr lang="en-GB" dirty="0">
              <a:latin typeface="Calibri" panose="020F0502020204030204" pitchFamily="34" charset="0"/>
              <a:cs typeface="Calibri" panose="020F0502020204030204" pitchFamily="34" charset="0"/>
            </a:rPr>
            <a:t>It also includes unattended stillbirths in the community, but not terminations of pregnancy</a:t>
          </a:r>
          <a:endParaRPr lang="en-US" dirty="0">
            <a:latin typeface="Calibri" panose="020F0502020204030204" pitchFamily="34" charset="0"/>
            <a:cs typeface="Calibri" panose="020F0502020204030204" pitchFamily="34" charset="0"/>
          </a:endParaRPr>
        </a:p>
      </dgm:t>
    </dgm:pt>
    <dgm:pt modelId="{C2805423-012E-4693-AF43-566F8C8EA7DF}" type="parTrans" cxnId="{804792E8-B9DD-4300-A92B-97AE407DD245}">
      <dgm:prSet/>
      <dgm:spPr/>
      <dgm:t>
        <a:bodyPr/>
        <a:lstStyle/>
        <a:p>
          <a:endParaRPr lang="en-GB"/>
        </a:p>
      </dgm:t>
    </dgm:pt>
    <dgm:pt modelId="{8A867AAE-B8AF-4A4A-8AA5-1BCF52184BD3}" type="sibTrans" cxnId="{804792E8-B9DD-4300-A92B-97AE407DD245}">
      <dgm:prSet/>
      <dgm:spPr/>
      <dgm:t>
        <a:bodyPr/>
        <a:lstStyle/>
        <a:p>
          <a:endParaRPr lang="en-GB"/>
        </a:p>
      </dgm:t>
    </dgm:pt>
    <dgm:pt modelId="{1B521A5F-5B87-4320-8ACE-6659E7417516}">
      <dgm:prSet/>
      <dgm:spPr/>
      <dgm:t>
        <a:bodyPr/>
        <a:lstStyle/>
        <a:p>
          <a:r>
            <a:rPr lang="en-US" dirty="0">
              <a:latin typeface="Calibri" panose="020F0502020204030204" pitchFamily="34" charset="0"/>
              <a:cs typeface="Calibri" panose="020F0502020204030204" pitchFamily="34" charset="0"/>
            </a:rPr>
            <a:t>Revised </a:t>
          </a:r>
          <a:r>
            <a:rPr lang="en-US" b="1" dirty="0">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US" dirty="0">
              <a:latin typeface="Calibri" panose="020F0502020204030204" pitchFamily="34" charset="0"/>
              <a:cs typeface="Calibri" panose="020F0502020204030204" pitchFamily="34" charset="0"/>
            </a:rPr>
            <a:t> was issued in 2018 following recommendations from the Wood Review (2016)</a:t>
          </a:r>
        </a:p>
      </dgm:t>
    </dgm:pt>
    <dgm:pt modelId="{3A9DDD81-018B-4B26-A450-0525B0170A9D}" type="parTrans" cxnId="{39F5EC27-46F1-4FC0-BC53-84AF5572F4A6}">
      <dgm:prSet/>
      <dgm:spPr/>
      <dgm:t>
        <a:bodyPr/>
        <a:lstStyle/>
        <a:p>
          <a:endParaRPr lang="en-GB"/>
        </a:p>
      </dgm:t>
    </dgm:pt>
    <dgm:pt modelId="{2B9B4853-9FDE-4E08-BD4A-62049FE704C5}" type="sibTrans" cxnId="{39F5EC27-46F1-4FC0-BC53-84AF5572F4A6}">
      <dgm:prSet/>
      <dgm:spPr/>
      <dgm:t>
        <a:bodyPr/>
        <a:lstStyle/>
        <a:p>
          <a:endParaRPr lang="en-GB"/>
        </a:p>
      </dgm:t>
    </dgm:pt>
    <dgm:pt modelId="{4071D634-C0BD-4264-A8C8-DC8A62CABBF2}" type="pres">
      <dgm:prSet presAssocID="{96705AF6-40F9-43F2-98E0-35563962D6B1}" presName="diagram" presStyleCnt="0">
        <dgm:presLayoutVars>
          <dgm:dir/>
          <dgm:resizeHandles val="exact"/>
        </dgm:presLayoutVars>
      </dgm:prSet>
      <dgm:spPr/>
    </dgm:pt>
    <dgm:pt modelId="{85A44B8C-F474-4111-A051-B5E39F08E1D3}" type="pres">
      <dgm:prSet presAssocID="{62CC7E6E-1ED6-4502-86F2-89C3C8CD58AA}" presName="node" presStyleLbl="node1" presStyleIdx="0" presStyleCnt="4">
        <dgm:presLayoutVars>
          <dgm:bulletEnabled val="1"/>
        </dgm:presLayoutVars>
      </dgm:prSet>
      <dgm:spPr/>
    </dgm:pt>
    <dgm:pt modelId="{A20BC5CA-F49E-4CDD-9F34-7AC88B314931}" type="pres">
      <dgm:prSet presAssocID="{11439619-B9E0-4653-A6AA-7F60D72D090B}" presName="sibTrans" presStyleCnt="0"/>
      <dgm:spPr/>
    </dgm:pt>
    <dgm:pt modelId="{53D64ADC-6DBF-4BD5-8529-11DB5367D36A}" type="pres">
      <dgm:prSet presAssocID="{1B521A5F-5B87-4320-8ACE-6659E7417516}" presName="node" presStyleLbl="node1" presStyleIdx="1" presStyleCnt="4">
        <dgm:presLayoutVars>
          <dgm:bulletEnabled val="1"/>
        </dgm:presLayoutVars>
      </dgm:prSet>
      <dgm:spPr/>
    </dgm:pt>
    <dgm:pt modelId="{D8B41396-A709-4CCF-A788-4755CF492690}" type="pres">
      <dgm:prSet presAssocID="{2B9B4853-9FDE-4E08-BD4A-62049FE704C5}" presName="sibTrans" presStyleCnt="0"/>
      <dgm:spPr/>
    </dgm:pt>
    <dgm:pt modelId="{EE162D3F-202A-464B-9301-5E1E28645E07}" type="pres">
      <dgm:prSet presAssocID="{366ECFEB-19FA-4C96-A7DE-108024881B25}" presName="node" presStyleLbl="node1" presStyleIdx="2" presStyleCnt="4">
        <dgm:presLayoutVars>
          <dgm:bulletEnabled val="1"/>
        </dgm:presLayoutVars>
      </dgm:prSet>
      <dgm:spPr/>
    </dgm:pt>
    <dgm:pt modelId="{26DC1749-448D-492F-BED1-C48512B591C6}" type="pres">
      <dgm:prSet presAssocID="{7D4D2912-5FAE-4DF8-949B-0B72CA42A289}" presName="sibTrans" presStyleCnt="0"/>
      <dgm:spPr/>
    </dgm:pt>
    <dgm:pt modelId="{48338EE2-1027-44C6-B5DF-020DBDA357CE}" type="pres">
      <dgm:prSet presAssocID="{EEBBA563-27D4-482A-8BFC-90CA3D988588}" presName="node" presStyleLbl="node1" presStyleIdx="3" presStyleCnt="4">
        <dgm:presLayoutVars>
          <dgm:bulletEnabled val="1"/>
        </dgm:presLayoutVars>
      </dgm:prSet>
      <dgm:spPr/>
    </dgm:pt>
  </dgm:ptLst>
  <dgm:cxnLst>
    <dgm:cxn modelId="{5201FD04-16F5-4C5A-BEE4-3AE98DEAE492}" type="presOf" srcId="{96705AF6-40F9-43F2-98E0-35563962D6B1}" destId="{4071D634-C0BD-4264-A8C8-DC8A62CABBF2}" srcOrd="0" destOrd="0" presId="urn:microsoft.com/office/officeart/2005/8/layout/default"/>
    <dgm:cxn modelId="{B2F2FE11-7F73-4407-8BF4-C3436A60F9B8}" srcId="{96705AF6-40F9-43F2-98E0-35563962D6B1}" destId="{366ECFEB-19FA-4C96-A7DE-108024881B25}" srcOrd="2" destOrd="0" parTransId="{9D587FD6-64CC-4E70-9231-FB7EE6E0AC5E}" sibTransId="{7D4D2912-5FAE-4DF8-949B-0B72CA42A289}"/>
    <dgm:cxn modelId="{39F5EC27-46F1-4FC0-BC53-84AF5572F4A6}" srcId="{96705AF6-40F9-43F2-98E0-35563962D6B1}" destId="{1B521A5F-5B87-4320-8ACE-6659E7417516}" srcOrd="1" destOrd="0" parTransId="{3A9DDD81-018B-4B26-A450-0525B0170A9D}" sibTransId="{2B9B4853-9FDE-4E08-BD4A-62049FE704C5}"/>
    <dgm:cxn modelId="{429B2564-C659-4B8E-8F34-BCEAADE8ED01}" type="presOf" srcId="{1B521A5F-5B87-4320-8ACE-6659E7417516}" destId="{53D64ADC-6DBF-4BD5-8529-11DB5367D36A}" srcOrd="0" destOrd="0" presId="urn:microsoft.com/office/officeart/2005/8/layout/default"/>
    <dgm:cxn modelId="{C963936B-0FEE-4900-9D55-16A025B8206F}" type="presOf" srcId="{366ECFEB-19FA-4C96-A7DE-108024881B25}" destId="{EE162D3F-202A-464B-9301-5E1E28645E07}" srcOrd="0" destOrd="0" presId="urn:microsoft.com/office/officeart/2005/8/layout/default"/>
    <dgm:cxn modelId="{0409ED79-D61F-40F2-9FAB-76B7FF630E57}" type="presOf" srcId="{62CC7E6E-1ED6-4502-86F2-89C3C8CD58AA}" destId="{85A44B8C-F474-4111-A051-B5E39F08E1D3}" srcOrd="0" destOrd="0" presId="urn:microsoft.com/office/officeart/2005/8/layout/default"/>
    <dgm:cxn modelId="{F51114A4-0AC6-4FD0-AE6A-D51A2A8D0F34}" type="presOf" srcId="{EEBBA563-27D4-482A-8BFC-90CA3D988588}" destId="{48338EE2-1027-44C6-B5DF-020DBDA357CE}" srcOrd="0" destOrd="0" presId="urn:microsoft.com/office/officeart/2005/8/layout/default"/>
    <dgm:cxn modelId="{C8DC89E0-DCA2-4EAE-B71F-4A57A9DF576D}" srcId="{96705AF6-40F9-43F2-98E0-35563962D6B1}" destId="{62CC7E6E-1ED6-4502-86F2-89C3C8CD58AA}" srcOrd="0" destOrd="0" parTransId="{DE0855B2-0F83-4BB6-AE86-69AD79F9AC75}" sibTransId="{11439619-B9E0-4653-A6AA-7F60D72D090B}"/>
    <dgm:cxn modelId="{804792E8-B9DD-4300-A92B-97AE407DD245}" srcId="{96705AF6-40F9-43F2-98E0-35563962D6B1}" destId="{EEBBA563-27D4-482A-8BFC-90CA3D988588}" srcOrd="3" destOrd="0" parTransId="{C2805423-012E-4693-AF43-566F8C8EA7DF}" sibTransId="{8A867AAE-B8AF-4A4A-8AA5-1BCF52184BD3}"/>
    <dgm:cxn modelId="{3B5BDAF2-68B9-434D-90D6-8EE74767BD2E}" type="presParOf" srcId="{4071D634-C0BD-4264-A8C8-DC8A62CABBF2}" destId="{85A44B8C-F474-4111-A051-B5E39F08E1D3}" srcOrd="0" destOrd="0" presId="urn:microsoft.com/office/officeart/2005/8/layout/default"/>
    <dgm:cxn modelId="{756D14FF-6F1F-45F7-AC49-997046DACD66}" type="presParOf" srcId="{4071D634-C0BD-4264-A8C8-DC8A62CABBF2}" destId="{A20BC5CA-F49E-4CDD-9F34-7AC88B314931}" srcOrd="1" destOrd="0" presId="urn:microsoft.com/office/officeart/2005/8/layout/default"/>
    <dgm:cxn modelId="{28837A19-51E9-4423-8006-127B92C5CBB7}" type="presParOf" srcId="{4071D634-C0BD-4264-A8C8-DC8A62CABBF2}" destId="{53D64ADC-6DBF-4BD5-8529-11DB5367D36A}" srcOrd="2" destOrd="0" presId="urn:microsoft.com/office/officeart/2005/8/layout/default"/>
    <dgm:cxn modelId="{AF4D471B-9F65-4291-B4A5-E6FBC0758EDE}" type="presParOf" srcId="{4071D634-C0BD-4264-A8C8-DC8A62CABBF2}" destId="{D8B41396-A709-4CCF-A788-4755CF492690}" srcOrd="3" destOrd="0" presId="urn:microsoft.com/office/officeart/2005/8/layout/default"/>
    <dgm:cxn modelId="{2FE4F24D-9045-4227-9F48-F89C2CBC02D0}" type="presParOf" srcId="{4071D634-C0BD-4264-A8C8-DC8A62CABBF2}" destId="{EE162D3F-202A-464B-9301-5E1E28645E07}" srcOrd="4" destOrd="0" presId="urn:microsoft.com/office/officeart/2005/8/layout/default"/>
    <dgm:cxn modelId="{A54216E7-A052-4F95-B3E1-EF38019EF633}" type="presParOf" srcId="{4071D634-C0BD-4264-A8C8-DC8A62CABBF2}" destId="{26DC1749-448D-492F-BED1-C48512B591C6}" srcOrd="5" destOrd="0" presId="urn:microsoft.com/office/officeart/2005/8/layout/default"/>
    <dgm:cxn modelId="{71F1FF01-32B0-41FB-A67B-532350694ED0}" type="presParOf" srcId="{4071D634-C0BD-4264-A8C8-DC8A62CABBF2}" destId="{48338EE2-1027-44C6-B5DF-020DBDA357C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7ED26-4666-430B-9BDA-57A7F8EC2A1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CBCCC91-5AD7-4864-B884-61ABBEC8856D}">
      <dgm:prSet custT="1"/>
      <dgm:spPr/>
      <dgm:t>
        <a:bodyPr/>
        <a:lstStyle/>
        <a:p>
          <a:r>
            <a:rPr lang="en-GB" sz="2800" dirty="0"/>
            <a:t>17 years old</a:t>
          </a:r>
          <a:endParaRPr lang="en-US" sz="2800" dirty="0"/>
        </a:p>
      </dgm:t>
    </dgm:pt>
    <dgm:pt modelId="{84F07468-3F99-41DB-9577-4C24B42E82F6}" type="parTrans" cxnId="{28AB6CBB-8C73-4284-80EE-D199DD84F765}">
      <dgm:prSet/>
      <dgm:spPr/>
      <dgm:t>
        <a:bodyPr/>
        <a:lstStyle/>
        <a:p>
          <a:endParaRPr lang="en-US"/>
        </a:p>
      </dgm:t>
    </dgm:pt>
    <dgm:pt modelId="{3B31A833-CD11-42D8-A308-7FEDDCA80F10}" type="sibTrans" cxnId="{28AB6CBB-8C73-4284-80EE-D199DD84F765}">
      <dgm:prSet/>
      <dgm:spPr/>
      <dgm:t>
        <a:bodyPr/>
        <a:lstStyle/>
        <a:p>
          <a:endParaRPr lang="en-US"/>
        </a:p>
      </dgm:t>
    </dgm:pt>
    <dgm:pt modelId="{96A16906-1707-49E2-B697-4DB499004E77}">
      <dgm:prSet custT="1"/>
      <dgm:spPr/>
      <dgm:t>
        <a:bodyPr/>
        <a:lstStyle/>
        <a:p>
          <a:r>
            <a:rPr lang="en-GB" sz="2800" dirty="0"/>
            <a:t>Lived with her biological mother, step-father and 6 full/half siblings.</a:t>
          </a:r>
          <a:endParaRPr lang="en-US" sz="2800" dirty="0"/>
        </a:p>
      </dgm:t>
    </dgm:pt>
    <dgm:pt modelId="{0CE1DF00-2294-4383-BD39-80A80FB55CF5}" type="parTrans" cxnId="{E0713A0A-8742-4030-B17A-1D09F928110B}">
      <dgm:prSet/>
      <dgm:spPr/>
      <dgm:t>
        <a:bodyPr/>
        <a:lstStyle/>
        <a:p>
          <a:endParaRPr lang="en-US"/>
        </a:p>
      </dgm:t>
    </dgm:pt>
    <dgm:pt modelId="{4077BB21-E4C2-47C1-9EFA-2DE6C1826545}" type="sibTrans" cxnId="{E0713A0A-8742-4030-B17A-1D09F928110B}">
      <dgm:prSet/>
      <dgm:spPr/>
      <dgm:t>
        <a:bodyPr/>
        <a:lstStyle/>
        <a:p>
          <a:endParaRPr lang="en-US"/>
        </a:p>
      </dgm:t>
    </dgm:pt>
    <dgm:pt modelId="{318F3979-D6A3-4F1A-A2FC-7B9B7A183F95}">
      <dgm:prSet custT="1"/>
      <dgm:spPr/>
      <dgm:t>
        <a:bodyPr/>
        <a:lstStyle/>
        <a:p>
          <a:r>
            <a:rPr lang="en-GB" sz="2800" dirty="0"/>
            <a:t>Loved, and was a very talented, photographer</a:t>
          </a:r>
          <a:endParaRPr lang="en-US" sz="2800" dirty="0"/>
        </a:p>
      </dgm:t>
    </dgm:pt>
    <dgm:pt modelId="{CFC35F6B-01BD-48AE-B9FE-40475B332C09}" type="parTrans" cxnId="{CD32DD5F-0C7D-4A49-876A-DEF30909FA4E}">
      <dgm:prSet/>
      <dgm:spPr/>
      <dgm:t>
        <a:bodyPr/>
        <a:lstStyle/>
        <a:p>
          <a:endParaRPr lang="en-US"/>
        </a:p>
      </dgm:t>
    </dgm:pt>
    <dgm:pt modelId="{87CBFD87-2D32-4FBB-85A8-D29DA9962697}" type="sibTrans" cxnId="{CD32DD5F-0C7D-4A49-876A-DEF30909FA4E}">
      <dgm:prSet/>
      <dgm:spPr/>
      <dgm:t>
        <a:bodyPr/>
        <a:lstStyle/>
        <a:p>
          <a:endParaRPr lang="en-US"/>
        </a:p>
      </dgm:t>
    </dgm:pt>
    <dgm:pt modelId="{ED9D015E-A799-4A30-AA34-B8EE5A253768}">
      <dgm:prSet custT="1"/>
      <dgm:spPr/>
      <dgm:t>
        <a:bodyPr/>
        <a:lstStyle/>
        <a:p>
          <a:r>
            <a:rPr lang="en-US" sz="2800" dirty="0" err="1"/>
            <a:t>Recognised</a:t>
          </a:r>
          <a:r>
            <a:rPr lang="en-US" sz="2800" dirty="0"/>
            <a:t> as a young carer for some of her siblings</a:t>
          </a:r>
        </a:p>
      </dgm:t>
    </dgm:pt>
    <dgm:pt modelId="{96ED8A52-8B45-4168-AE68-26673735FF38}" type="parTrans" cxnId="{BF8BABBF-960A-4084-90CA-3F13447A19A9}">
      <dgm:prSet/>
      <dgm:spPr/>
      <dgm:t>
        <a:bodyPr/>
        <a:lstStyle/>
        <a:p>
          <a:endParaRPr lang="en-US"/>
        </a:p>
      </dgm:t>
    </dgm:pt>
    <dgm:pt modelId="{05A4A269-220A-4979-B49B-3DD368E4C340}" type="sibTrans" cxnId="{BF8BABBF-960A-4084-90CA-3F13447A19A9}">
      <dgm:prSet/>
      <dgm:spPr/>
      <dgm:t>
        <a:bodyPr/>
        <a:lstStyle/>
        <a:p>
          <a:endParaRPr lang="en-US"/>
        </a:p>
      </dgm:t>
    </dgm:pt>
    <dgm:pt modelId="{9A006EB0-9D23-4734-9C0F-AFE79D1B6F78}">
      <dgm:prSet custT="1"/>
      <dgm:spPr/>
      <dgm:t>
        <a:bodyPr/>
        <a:lstStyle/>
        <a:p>
          <a:r>
            <a:rPr lang="en-US" sz="2800" dirty="0"/>
            <a:t>Of Gypsy </a:t>
          </a:r>
          <a:r>
            <a:rPr lang="en-US" sz="2800" dirty="0" err="1"/>
            <a:t>Traveller</a:t>
          </a:r>
          <a:r>
            <a:rPr lang="en-US" sz="2800" dirty="0"/>
            <a:t> heritage</a:t>
          </a:r>
        </a:p>
      </dgm:t>
    </dgm:pt>
    <dgm:pt modelId="{D7253B07-393E-4417-9F99-BAFD23A1B3B5}" type="parTrans" cxnId="{4F15B7D0-0BF7-4DD0-923B-6B275976D556}">
      <dgm:prSet/>
      <dgm:spPr/>
      <dgm:t>
        <a:bodyPr/>
        <a:lstStyle/>
        <a:p>
          <a:endParaRPr lang="en-US"/>
        </a:p>
      </dgm:t>
    </dgm:pt>
    <dgm:pt modelId="{7358D61A-DA03-4D27-9326-DC1E86BB249C}" type="sibTrans" cxnId="{4F15B7D0-0BF7-4DD0-923B-6B275976D556}">
      <dgm:prSet/>
      <dgm:spPr/>
      <dgm:t>
        <a:bodyPr/>
        <a:lstStyle/>
        <a:p>
          <a:endParaRPr lang="en-US"/>
        </a:p>
      </dgm:t>
    </dgm:pt>
    <dgm:pt modelId="{D26D5931-CA49-42DF-9B6E-519A576B53F6}" type="pres">
      <dgm:prSet presAssocID="{B847ED26-4666-430B-9BDA-57A7F8EC2A1A}" presName="vert0" presStyleCnt="0">
        <dgm:presLayoutVars>
          <dgm:dir/>
          <dgm:animOne val="branch"/>
          <dgm:animLvl val="lvl"/>
        </dgm:presLayoutVars>
      </dgm:prSet>
      <dgm:spPr/>
    </dgm:pt>
    <dgm:pt modelId="{1549045E-0883-4510-81AD-C2FE65D1B42C}" type="pres">
      <dgm:prSet presAssocID="{5CBCCC91-5AD7-4864-B884-61ABBEC8856D}" presName="thickLine" presStyleLbl="alignNode1" presStyleIdx="0" presStyleCnt="5"/>
      <dgm:spPr/>
    </dgm:pt>
    <dgm:pt modelId="{9562B5A8-3B86-46CE-89B4-3D38E51B0F10}" type="pres">
      <dgm:prSet presAssocID="{5CBCCC91-5AD7-4864-B884-61ABBEC8856D}" presName="horz1" presStyleCnt="0"/>
      <dgm:spPr/>
    </dgm:pt>
    <dgm:pt modelId="{27364496-B6A2-429E-9676-71F4E1225F0E}" type="pres">
      <dgm:prSet presAssocID="{5CBCCC91-5AD7-4864-B884-61ABBEC8856D}" presName="tx1" presStyleLbl="revTx" presStyleIdx="0" presStyleCnt="5"/>
      <dgm:spPr/>
    </dgm:pt>
    <dgm:pt modelId="{659451EE-D499-47E2-8C22-845F3F1CAFEB}" type="pres">
      <dgm:prSet presAssocID="{5CBCCC91-5AD7-4864-B884-61ABBEC8856D}" presName="vert1" presStyleCnt="0"/>
      <dgm:spPr/>
    </dgm:pt>
    <dgm:pt modelId="{89E5907E-5AFA-4119-AEFF-4A26CA360C3E}" type="pres">
      <dgm:prSet presAssocID="{96A16906-1707-49E2-B697-4DB499004E77}" presName="thickLine" presStyleLbl="alignNode1" presStyleIdx="1" presStyleCnt="5"/>
      <dgm:spPr/>
    </dgm:pt>
    <dgm:pt modelId="{06797296-EDCC-4174-84A1-B6F993EA521C}" type="pres">
      <dgm:prSet presAssocID="{96A16906-1707-49E2-B697-4DB499004E77}" presName="horz1" presStyleCnt="0"/>
      <dgm:spPr/>
    </dgm:pt>
    <dgm:pt modelId="{E5393FA5-71ED-4D81-A1DE-D1F89B279658}" type="pres">
      <dgm:prSet presAssocID="{96A16906-1707-49E2-B697-4DB499004E77}" presName="tx1" presStyleLbl="revTx" presStyleIdx="1" presStyleCnt="5"/>
      <dgm:spPr/>
    </dgm:pt>
    <dgm:pt modelId="{1330A9D3-9F63-47F1-9B99-40762830A0F5}" type="pres">
      <dgm:prSet presAssocID="{96A16906-1707-49E2-B697-4DB499004E77}" presName="vert1" presStyleCnt="0"/>
      <dgm:spPr/>
    </dgm:pt>
    <dgm:pt modelId="{A63B3E2F-3494-4A9C-A6E9-D3ADD564AC32}" type="pres">
      <dgm:prSet presAssocID="{318F3979-D6A3-4F1A-A2FC-7B9B7A183F95}" presName="thickLine" presStyleLbl="alignNode1" presStyleIdx="2" presStyleCnt="5"/>
      <dgm:spPr/>
    </dgm:pt>
    <dgm:pt modelId="{149E732C-049B-4CFC-A646-17646F05D012}" type="pres">
      <dgm:prSet presAssocID="{318F3979-D6A3-4F1A-A2FC-7B9B7A183F95}" presName="horz1" presStyleCnt="0"/>
      <dgm:spPr/>
    </dgm:pt>
    <dgm:pt modelId="{37A905AC-2015-466A-9C5A-E4F506239482}" type="pres">
      <dgm:prSet presAssocID="{318F3979-D6A3-4F1A-A2FC-7B9B7A183F95}" presName="tx1" presStyleLbl="revTx" presStyleIdx="2" presStyleCnt="5"/>
      <dgm:spPr/>
    </dgm:pt>
    <dgm:pt modelId="{0517091B-4EBF-4581-B212-541BD4B5274C}" type="pres">
      <dgm:prSet presAssocID="{318F3979-D6A3-4F1A-A2FC-7B9B7A183F95}" presName="vert1" presStyleCnt="0"/>
      <dgm:spPr/>
    </dgm:pt>
    <dgm:pt modelId="{B23B25E8-1A8D-423D-B2C7-08D10F0EAA14}" type="pres">
      <dgm:prSet presAssocID="{ED9D015E-A799-4A30-AA34-B8EE5A253768}" presName="thickLine" presStyleLbl="alignNode1" presStyleIdx="3" presStyleCnt="5"/>
      <dgm:spPr/>
    </dgm:pt>
    <dgm:pt modelId="{2166E318-CBE8-4C6E-A16A-074A88C741EA}" type="pres">
      <dgm:prSet presAssocID="{ED9D015E-A799-4A30-AA34-B8EE5A253768}" presName="horz1" presStyleCnt="0"/>
      <dgm:spPr/>
    </dgm:pt>
    <dgm:pt modelId="{9C70CEB9-98D4-4E0B-BF7C-7B13C4F4A74E}" type="pres">
      <dgm:prSet presAssocID="{ED9D015E-A799-4A30-AA34-B8EE5A253768}" presName="tx1" presStyleLbl="revTx" presStyleIdx="3" presStyleCnt="5"/>
      <dgm:spPr/>
    </dgm:pt>
    <dgm:pt modelId="{57B36B45-8103-4E78-9012-EEDCB70DCB93}" type="pres">
      <dgm:prSet presAssocID="{ED9D015E-A799-4A30-AA34-B8EE5A253768}" presName="vert1" presStyleCnt="0"/>
      <dgm:spPr/>
    </dgm:pt>
    <dgm:pt modelId="{426420FB-9FF1-4E80-8D41-D5B9325BE4A4}" type="pres">
      <dgm:prSet presAssocID="{9A006EB0-9D23-4734-9C0F-AFE79D1B6F78}" presName="thickLine" presStyleLbl="alignNode1" presStyleIdx="4" presStyleCnt="5"/>
      <dgm:spPr/>
    </dgm:pt>
    <dgm:pt modelId="{B968E258-D6C7-486B-A4F0-21BBBA7CC978}" type="pres">
      <dgm:prSet presAssocID="{9A006EB0-9D23-4734-9C0F-AFE79D1B6F78}" presName="horz1" presStyleCnt="0"/>
      <dgm:spPr/>
    </dgm:pt>
    <dgm:pt modelId="{F8C0F544-DFBA-418C-92B0-933BB65BE050}" type="pres">
      <dgm:prSet presAssocID="{9A006EB0-9D23-4734-9C0F-AFE79D1B6F78}" presName="tx1" presStyleLbl="revTx" presStyleIdx="4" presStyleCnt="5"/>
      <dgm:spPr/>
    </dgm:pt>
    <dgm:pt modelId="{4A29E32D-3288-47F8-BB26-10A9E14B2BE2}" type="pres">
      <dgm:prSet presAssocID="{9A006EB0-9D23-4734-9C0F-AFE79D1B6F78}" presName="vert1" presStyleCnt="0"/>
      <dgm:spPr/>
    </dgm:pt>
  </dgm:ptLst>
  <dgm:cxnLst>
    <dgm:cxn modelId="{E0713A0A-8742-4030-B17A-1D09F928110B}" srcId="{B847ED26-4666-430B-9BDA-57A7F8EC2A1A}" destId="{96A16906-1707-49E2-B697-4DB499004E77}" srcOrd="1" destOrd="0" parTransId="{0CE1DF00-2294-4383-BD39-80A80FB55CF5}" sibTransId="{4077BB21-E4C2-47C1-9EFA-2DE6C1826545}"/>
    <dgm:cxn modelId="{E4D76A1A-0AB1-412F-BC89-E9433B55A460}" type="presOf" srcId="{B847ED26-4666-430B-9BDA-57A7F8EC2A1A}" destId="{D26D5931-CA49-42DF-9B6E-519A576B53F6}" srcOrd="0" destOrd="0" presId="urn:microsoft.com/office/officeart/2008/layout/LinedList"/>
    <dgm:cxn modelId="{CD32DD5F-0C7D-4A49-876A-DEF30909FA4E}" srcId="{B847ED26-4666-430B-9BDA-57A7F8EC2A1A}" destId="{318F3979-D6A3-4F1A-A2FC-7B9B7A183F95}" srcOrd="2" destOrd="0" parTransId="{CFC35F6B-01BD-48AE-B9FE-40475B332C09}" sibTransId="{87CBFD87-2D32-4FBB-85A8-D29DA9962697}"/>
    <dgm:cxn modelId="{0D4BE76E-DE58-44D2-BBF8-09FB9403013E}" type="presOf" srcId="{318F3979-D6A3-4F1A-A2FC-7B9B7A183F95}" destId="{37A905AC-2015-466A-9C5A-E4F506239482}" srcOrd="0" destOrd="0" presId="urn:microsoft.com/office/officeart/2008/layout/LinedList"/>
    <dgm:cxn modelId="{5582B995-BB99-4A5D-80AD-D3A58B47DE1A}" type="presOf" srcId="{96A16906-1707-49E2-B697-4DB499004E77}" destId="{E5393FA5-71ED-4D81-A1DE-D1F89B279658}" srcOrd="0" destOrd="0" presId="urn:microsoft.com/office/officeart/2008/layout/LinedList"/>
    <dgm:cxn modelId="{13666199-FE82-48A5-97C1-06C752F038D9}" type="presOf" srcId="{5CBCCC91-5AD7-4864-B884-61ABBEC8856D}" destId="{27364496-B6A2-429E-9676-71F4E1225F0E}" srcOrd="0" destOrd="0" presId="urn:microsoft.com/office/officeart/2008/layout/LinedList"/>
    <dgm:cxn modelId="{0D31D89A-633F-4CF6-8D95-73DEE3F6FF6F}" type="presOf" srcId="{ED9D015E-A799-4A30-AA34-B8EE5A253768}" destId="{9C70CEB9-98D4-4E0B-BF7C-7B13C4F4A74E}" srcOrd="0" destOrd="0" presId="urn:microsoft.com/office/officeart/2008/layout/LinedList"/>
    <dgm:cxn modelId="{28AB6CBB-8C73-4284-80EE-D199DD84F765}" srcId="{B847ED26-4666-430B-9BDA-57A7F8EC2A1A}" destId="{5CBCCC91-5AD7-4864-B884-61ABBEC8856D}" srcOrd="0" destOrd="0" parTransId="{84F07468-3F99-41DB-9577-4C24B42E82F6}" sibTransId="{3B31A833-CD11-42D8-A308-7FEDDCA80F10}"/>
    <dgm:cxn modelId="{BF8BABBF-960A-4084-90CA-3F13447A19A9}" srcId="{B847ED26-4666-430B-9BDA-57A7F8EC2A1A}" destId="{ED9D015E-A799-4A30-AA34-B8EE5A253768}" srcOrd="3" destOrd="0" parTransId="{96ED8A52-8B45-4168-AE68-26673735FF38}" sibTransId="{05A4A269-220A-4979-B49B-3DD368E4C340}"/>
    <dgm:cxn modelId="{4F15B7D0-0BF7-4DD0-923B-6B275976D556}" srcId="{B847ED26-4666-430B-9BDA-57A7F8EC2A1A}" destId="{9A006EB0-9D23-4734-9C0F-AFE79D1B6F78}" srcOrd="4" destOrd="0" parTransId="{D7253B07-393E-4417-9F99-BAFD23A1B3B5}" sibTransId="{7358D61A-DA03-4D27-9326-DC1E86BB249C}"/>
    <dgm:cxn modelId="{601FECDD-0EC3-4C8D-AE43-ECF6A5E33777}" type="presOf" srcId="{9A006EB0-9D23-4734-9C0F-AFE79D1B6F78}" destId="{F8C0F544-DFBA-418C-92B0-933BB65BE050}" srcOrd="0" destOrd="0" presId="urn:microsoft.com/office/officeart/2008/layout/LinedList"/>
    <dgm:cxn modelId="{1872F3AB-1107-40CB-9242-9ADD694BB394}" type="presParOf" srcId="{D26D5931-CA49-42DF-9B6E-519A576B53F6}" destId="{1549045E-0883-4510-81AD-C2FE65D1B42C}" srcOrd="0" destOrd="0" presId="urn:microsoft.com/office/officeart/2008/layout/LinedList"/>
    <dgm:cxn modelId="{87118C26-B5EF-4147-BC77-2BEE54BE9243}" type="presParOf" srcId="{D26D5931-CA49-42DF-9B6E-519A576B53F6}" destId="{9562B5A8-3B86-46CE-89B4-3D38E51B0F10}" srcOrd="1" destOrd="0" presId="urn:microsoft.com/office/officeart/2008/layout/LinedList"/>
    <dgm:cxn modelId="{26510D94-0807-461B-93BE-0B50CC61DC6C}" type="presParOf" srcId="{9562B5A8-3B86-46CE-89B4-3D38E51B0F10}" destId="{27364496-B6A2-429E-9676-71F4E1225F0E}" srcOrd="0" destOrd="0" presId="urn:microsoft.com/office/officeart/2008/layout/LinedList"/>
    <dgm:cxn modelId="{99E9EADC-B252-4C0E-A019-4055C7306132}" type="presParOf" srcId="{9562B5A8-3B86-46CE-89B4-3D38E51B0F10}" destId="{659451EE-D499-47E2-8C22-845F3F1CAFEB}" srcOrd="1" destOrd="0" presId="urn:microsoft.com/office/officeart/2008/layout/LinedList"/>
    <dgm:cxn modelId="{8C4B7EAE-6AD3-40AB-9F0C-02A650C02C29}" type="presParOf" srcId="{D26D5931-CA49-42DF-9B6E-519A576B53F6}" destId="{89E5907E-5AFA-4119-AEFF-4A26CA360C3E}" srcOrd="2" destOrd="0" presId="urn:microsoft.com/office/officeart/2008/layout/LinedList"/>
    <dgm:cxn modelId="{436DBEAD-21AD-4526-8D86-0EC59E752807}" type="presParOf" srcId="{D26D5931-CA49-42DF-9B6E-519A576B53F6}" destId="{06797296-EDCC-4174-84A1-B6F993EA521C}" srcOrd="3" destOrd="0" presId="urn:microsoft.com/office/officeart/2008/layout/LinedList"/>
    <dgm:cxn modelId="{B9E22166-0782-4817-9181-69CDC7AA45A9}" type="presParOf" srcId="{06797296-EDCC-4174-84A1-B6F993EA521C}" destId="{E5393FA5-71ED-4D81-A1DE-D1F89B279658}" srcOrd="0" destOrd="0" presId="urn:microsoft.com/office/officeart/2008/layout/LinedList"/>
    <dgm:cxn modelId="{856A4B68-A431-4700-ABEF-BBB24F4758E7}" type="presParOf" srcId="{06797296-EDCC-4174-84A1-B6F993EA521C}" destId="{1330A9D3-9F63-47F1-9B99-40762830A0F5}" srcOrd="1" destOrd="0" presId="urn:microsoft.com/office/officeart/2008/layout/LinedList"/>
    <dgm:cxn modelId="{1021E6E9-A7CB-484D-B388-4FA4D23A5310}" type="presParOf" srcId="{D26D5931-CA49-42DF-9B6E-519A576B53F6}" destId="{A63B3E2F-3494-4A9C-A6E9-D3ADD564AC32}" srcOrd="4" destOrd="0" presId="urn:microsoft.com/office/officeart/2008/layout/LinedList"/>
    <dgm:cxn modelId="{00A9887E-D492-42F6-A989-A6F967858EFD}" type="presParOf" srcId="{D26D5931-CA49-42DF-9B6E-519A576B53F6}" destId="{149E732C-049B-4CFC-A646-17646F05D012}" srcOrd="5" destOrd="0" presId="urn:microsoft.com/office/officeart/2008/layout/LinedList"/>
    <dgm:cxn modelId="{D18AC2CC-B57C-46F7-B7F2-064A3BEDAFE2}" type="presParOf" srcId="{149E732C-049B-4CFC-A646-17646F05D012}" destId="{37A905AC-2015-466A-9C5A-E4F506239482}" srcOrd="0" destOrd="0" presId="urn:microsoft.com/office/officeart/2008/layout/LinedList"/>
    <dgm:cxn modelId="{FE379A2A-CD6F-428F-A022-FBA8742F968A}" type="presParOf" srcId="{149E732C-049B-4CFC-A646-17646F05D012}" destId="{0517091B-4EBF-4581-B212-541BD4B5274C}" srcOrd="1" destOrd="0" presId="urn:microsoft.com/office/officeart/2008/layout/LinedList"/>
    <dgm:cxn modelId="{B713364D-2533-42A4-849F-486C74469D8D}" type="presParOf" srcId="{D26D5931-CA49-42DF-9B6E-519A576B53F6}" destId="{B23B25E8-1A8D-423D-B2C7-08D10F0EAA14}" srcOrd="6" destOrd="0" presId="urn:microsoft.com/office/officeart/2008/layout/LinedList"/>
    <dgm:cxn modelId="{86CA1FF9-91EC-4384-B66D-6D27C59990DE}" type="presParOf" srcId="{D26D5931-CA49-42DF-9B6E-519A576B53F6}" destId="{2166E318-CBE8-4C6E-A16A-074A88C741EA}" srcOrd="7" destOrd="0" presId="urn:microsoft.com/office/officeart/2008/layout/LinedList"/>
    <dgm:cxn modelId="{2014E49F-0F0F-455A-9B23-ED3F0C00412C}" type="presParOf" srcId="{2166E318-CBE8-4C6E-A16A-074A88C741EA}" destId="{9C70CEB9-98D4-4E0B-BF7C-7B13C4F4A74E}" srcOrd="0" destOrd="0" presId="urn:microsoft.com/office/officeart/2008/layout/LinedList"/>
    <dgm:cxn modelId="{F273DCC6-86A3-4501-BB20-F9631EBC97E2}" type="presParOf" srcId="{2166E318-CBE8-4C6E-A16A-074A88C741EA}" destId="{57B36B45-8103-4E78-9012-EEDCB70DCB93}" srcOrd="1" destOrd="0" presId="urn:microsoft.com/office/officeart/2008/layout/LinedList"/>
    <dgm:cxn modelId="{1BCD6748-922F-4C3D-AB20-EC2FF4FDB5B7}" type="presParOf" srcId="{D26D5931-CA49-42DF-9B6E-519A576B53F6}" destId="{426420FB-9FF1-4E80-8D41-D5B9325BE4A4}" srcOrd="8" destOrd="0" presId="urn:microsoft.com/office/officeart/2008/layout/LinedList"/>
    <dgm:cxn modelId="{CADCFDD4-98D3-4E80-86E1-7B41E1F40912}" type="presParOf" srcId="{D26D5931-CA49-42DF-9B6E-519A576B53F6}" destId="{B968E258-D6C7-486B-A4F0-21BBBA7CC978}" srcOrd="9" destOrd="0" presId="urn:microsoft.com/office/officeart/2008/layout/LinedList"/>
    <dgm:cxn modelId="{CDF21E9A-D64F-4DDF-A2A6-8F41A911AA41}" type="presParOf" srcId="{B968E258-D6C7-486B-A4F0-21BBBA7CC978}" destId="{F8C0F544-DFBA-418C-92B0-933BB65BE050}" srcOrd="0" destOrd="0" presId="urn:microsoft.com/office/officeart/2008/layout/LinedList"/>
    <dgm:cxn modelId="{E245CFAA-268E-4297-BE02-85DB58010CE2}" type="presParOf" srcId="{B968E258-D6C7-486B-A4F0-21BBBA7CC978}" destId="{4A29E32D-3288-47F8-BB26-10A9E14B2B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DCF91-E14F-46C3-AD83-4493E9A92F2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317EC8F-7642-4745-A608-DE9521D9213F}">
      <dgm:prSet/>
      <dgm:spPr/>
      <dgm:t>
        <a:bodyPr/>
        <a:lstStyle/>
        <a:p>
          <a:r>
            <a:rPr lang="en-GB"/>
            <a:t>Anna messages an online friend telling them that she needs to tell her mother something, but she feels ‘sweaty and nervous’ even thinking about telling her. </a:t>
          </a:r>
          <a:endParaRPr lang="en-US"/>
        </a:p>
      </dgm:t>
    </dgm:pt>
    <dgm:pt modelId="{D74898E5-13AA-4FF1-ABAC-437C28EB31BC}" type="parTrans" cxnId="{67CC9C15-5CD3-4992-B468-C78D911F3027}">
      <dgm:prSet/>
      <dgm:spPr/>
      <dgm:t>
        <a:bodyPr/>
        <a:lstStyle/>
        <a:p>
          <a:endParaRPr lang="en-US"/>
        </a:p>
      </dgm:t>
    </dgm:pt>
    <dgm:pt modelId="{32888F92-2782-43EB-A388-31A38D08CB28}" type="sibTrans" cxnId="{67CC9C15-5CD3-4992-B468-C78D911F3027}">
      <dgm:prSet phldrT="01" phldr="0"/>
      <dgm:spPr/>
      <dgm:t>
        <a:bodyPr/>
        <a:lstStyle/>
        <a:p>
          <a:endParaRPr lang="en-US" dirty="0"/>
        </a:p>
      </dgm:t>
    </dgm:pt>
    <dgm:pt modelId="{99240972-D0B8-47C8-B6BE-DCB160F505A2}">
      <dgm:prSet/>
      <dgm:spPr/>
      <dgm:t>
        <a:bodyPr/>
        <a:lstStyle/>
        <a:p>
          <a:r>
            <a:rPr lang="en-GB"/>
            <a:t>Two weeks later she messages her friend again, sharing that her step-father has been sexually abusing her. Her friend encourages her to tell her mother.</a:t>
          </a:r>
          <a:endParaRPr lang="en-US"/>
        </a:p>
      </dgm:t>
    </dgm:pt>
    <dgm:pt modelId="{CBA4B19D-0BD9-4682-BD24-0EC72F4DF68F}" type="parTrans" cxnId="{F823BC33-D9DC-41E7-BA0F-38304054B5ED}">
      <dgm:prSet/>
      <dgm:spPr/>
      <dgm:t>
        <a:bodyPr/>
        <a:lstStyle/>
        <a:p>
          <a:endParaRPr lang="en-US"/>
        </a:p>
      </dgm:t>
    </dgm:pt>
    <dgm:pt modelId="{11E5A766-41FA-4C23-A65E-799843D2E7E9}" type="sibTrans" cxnId="{F823BC33-D9DC-41E7-BA0F-38304054B5ED}">
      <dgm:prSet phldrT="02" phldr="0"/>
      <dgm:spPr/>
      <dgm:t>
        <a:bodyPr/>
        <a:lstStyle/>
        <a:p>
          <a:endParaRPr lang="en-US" dirty="0"/>
        </a:p>
      </dgm:t>
    </dgm:pt>
    <dgm:pt modelId="{1A484985-4B18-4606-909C-5814E150A54B}">
      <dgm:prSet/>
      <dgm:spPr/>
      <dgm:t>
        <a:bodyPr/>
        <a:lstStyle/>
        <a:p>
          <a:r>
            <a:rPr lang="en-GB" dirty="0"/>
            <a:t>Anna sends a text message to her mother saying that she needs to talk about something important, but she cannot tell her step-father. Her mother’s response was to ask if she was pregnant, or if her step-father was using a dating app again.</a:t>
          </a:r>
          <a:endParaRPr lang="en-US" dirty="0"/>
        </a:p>
      </dgm:t>
    </dgm:pt>
    <dgm:pt modelId="{F69C7BF8-8E9F-48B7-B24F-5D4F6D8F9644}" type="parTrans" cxnId="{E110071C-A561-44C0-BA15-A7C1D5FEA5B0}">
      <dgm:prSet/>
      <dgm:spPr/>
      <dgm:t>
        <a:bodyPr/>
        <a:lstStyle/>
        <a:p>
          <a:endParaRPr lang="en-US"/>
        </a:p>
      </dgm:t>
    </dgm:pt>
    <dgm:pt modelId="{74C110C2-0D99-4F66-A4A4-71A4C831C36A}" type="sibTrans" cxnId="{E110071C-A561-44C0-BA15-A7C1D5FEA5B0}">
      <dgm:prSet phldrT="03" phldr="0"/>
      <dgm:spPr/>
      <dgm:t>
        <a:bodyPr/>
        <a:lstStyle/>
        <a:p>
          <a:endParaRPr lang="en-US"/>
        </a:p>
      </dgm:t>
    </dgm:pt>
    <dgm:pt modelId="{A305398D-80C4-4BEC-9734-62B1682A2E8C}" type="pres">
      <dgm:prSet presAssocID="{E46DCF91-E14F-46C3-AD83-4493E9A92F2B}" presName="vert0" presStyleCnt="0">
        <dgm:presLayoutVars>
          <dgm:dir/>
          <dgm:animOne val="branch"/>
          <dgm:animLvl val="lvl"/>
        </dgm:presLayoutVars>
      </dgm:prSet>
      <dgm:spPr/>
    </dgm:pt>
    <dgm:pt modelId="{D1805997-C07A-4BC2-B799-29B8924F4127}" type="pres">
      <dgm:prSet presAssocID="{2317EC8F-7642-4745-A608-DE9521D9213F}" presName="thickLine" presStyleLbl="alignNode1" presStyleIdx="0" presStyleCnt="3"/>
      <dgm:spPr/>
    </dgm:pt>
    <dgm:pt modelId="{9D12592B-BBD2-4494-AD60-B28ECA5B6717}" type="pres">
      <dgm:prSet presAssocID="{2317EC8F-7642-4745-A608-DE9521D9213F}" presName="horz1" presStyleCnt="0"/>
      <dgm:spPr/>
    </dgm:pt>
    <dgm:pt modelId="{626E79F0-400B-4052-824D-3647284D09E0}" type="pres">
      <dgm:prSet presAssocID="{2317EC8F-7642-4745-A608-DE9521D9213F}" presName="tx1" presStyleLbl="revTx" presStyleIdx="0" presStyleCnt="3"/>
      <dgm:spPr/>
    </dgm:pt>
    <dgm:pt modelId="{B3EB56AE-0A2B-4558-A863-DF057A5BE531}" type="pres">
      <dgm:prSet presAssocID="{2317EC8F-7642-4745-A608-DE9521D9213F}" presName="vert1" presStyleCnt="0"/>
      <dgm:spPr/>
    </dgm:pt>
    <dgm:pt modelId="{FD842897-7008-4046-9272-C5BAD96E7EBE}" type="pres">
      <dgm:prSet presAssocID="{99240972-D0B8-47C8-B6BE-DCB160F505A2}" presName="thickLine" presStyleLbl="alignNode1" presStyleIdx="1" presStyleCnt="3"/>
      <dgm:spPr/>
    </dgm:pt>
    <dgm:pt modelId="{61D12824-75AE-4619-A3A0-A99C11124DDB}" type="pres">
      <dgm:prSet presAssocID="{99240972-D0B8-47C8-B6BE-DCB160F505A2}" presName="horz1" presStyleCnt="0"/>
      <dgm:spPr/>
    </dgm:pt>
    <dgm:pt modelId="{4A59B71E-EB80-448A-9C02-690CC105EFF8}" type="pres">
      <dgm:prSet presAssocID="{99240972-D0B8-47C8-B6BE-DCB160F505A2}" presName="tx1" presStyleLbl="revTx" presStyleIdx="1" presStyleCnt="3"/>
      <dgm:spPr/>
    </dgm:pt>
    <dgm:pt modelId="{CA5F21D8-7390-4773-A1DF-E3C951383BED}" type="pres">
      <dgm:prSet presAssocID="{99240972-D0B8-47C8-B6BE-DCB160F505A2}" presName="vert1" presStyleCnt="0"/>
      <dgm:spPr/>
    </dgm:pt>
    <dgm:pt modelId="{8184EAB7-4A53-412B-AD09-568F32DA6E7A}" type="pres">
      <dgm:prSet presAssocID="{1A484985-4B18-4606-909C-5814E150A54B}" presName="thickLine" presStyleLbl="alignNode1" presStyleIdx="2" presStyleCnt="3"/>
      <dgm:spPr/>
    </dgm:pt>
    <dgm:pt modelId="{71A2003F-DE23-45AF-B4CF-1C2C5DE3C1CB}" type="pres">
      <dgm:prSet presAssocID="{1A484985-4B18-4606-909C-5814E150A54B}" presName="horz1" presStyleCnt="0"/>
      <dgm:spPr/>
    </dgm:pt>
    <dgm:pt modelId="{AD62B9E3-BDC8-464A-91D9-A77871D900E8}" type="pres">
      <dgm:prSet presAssocID="{1A484985-4B18-4606-909C-5814E150A54B}" presName="tx1" presStyleLbl="revTx" presStyleIdx="2" presStyleCnt="3"/>
      <dgm:spPr/>
    </dgm:pt>
    <dgm:pt modelId="{191AC8ED-4BB3-42BA-90B6-DD718C7CA615}" type="pres">
      <dgm:prSet presAssocID="{1A484985-4B18-4606-909C-5814E150A54B}" presName="vert1" presStyleCnt="0"/>
      <dgm:spPr/>
    </dgm:pt>
  </dgm:ptLst>
  <dgm:cxnLst>
    <dgm:cxn modelId="{67CC9C15-5CD3-4992-B468-C78D911F3027}" srcId="{E46DCF91-E14F-46C3-AD83-4493E9A92F2B}" destId="{2317EC8F-7642-4745-A608-DE9521D9213F}" srcOrd="0" destOrd="0" parTransId="{D74898E5-13AA-4FF1-ABAC-437C28EB31BC}" sibTransId="{32888F92-2782-43EB-A388-31A38D08CB28}"/>
    <dgm:cxn modelId="{E110071C-A561-44C0-BA15-A7C1D5FEA5B0}" srcId="{E46DCF91-E14F-46C3-AD83-4493E9A92F2B}" destId="{1A484985-4B18-4606-909C-5814E150A54B}" srcOrd="2" destOrd="0" parTransId="{F69C7BF8-8E9F-48B7-B24F-5D4F6D8F9644}" sibTransId="{74C110C2-0D99-4F66-A4A4-71A4C831C36A}"/>
    <dgm:cxn modelId="{F823BC33-D9DC-41E7-BA0F-38304054B5ED}" srcId="{E46DCF91-E14F-46C3-AD83-4493E9A92F2B}" destId="{99240972-D0B8-47C8-B6BE-DCB160F505A2}" srcOrd="1" destOrd="0" parTransId="{CBA4B19D-0BD9-4682-BD24-0EC72F4DF68F}" sibTransId="{11E5A766-41FA-4C23-A65E-799843D2E7E9}"/>
    <dgm:cxn modelId="{E0965742-5576-4C11-9CFB-9FE1A2C6AC0B}" type="presOf" srcId="{E46DCF91-E14F-46C3-AD83-4493E9A92F2B}" destId="{A305398D-80C4-4BEC-9734-62B1682A2E8C}" srcOrd="0" destOrd="0" presId="urn:microsoft.com/office/officeart/2008/layout/LinedList"/>
    <dgm:cxn modelId="{8BD95645-D085-4F6E-ACB7-7D7A0BF7A28C}" type="presOf" srcId="{1A484985-4B18-4606-909C-5814E150A54B}" destId="{AD62B9E3-BDC8-464A-91D9-A77871D900E8}" srcOrd="0" destOrd="0" presId="urn:microsoft.com/office/officeart/2008/layout/LinedList"/>
    <dgm:cxn modelId="{F8BB0869-C5E7-479E-B923-255B2FB33224}" type="presOf" srcId="{99240972-D0B8-47C8-B6BE-DCB160F505A2}" destId="{4A59B71E-EB80-448A-9C02-690CC105EFF8}" srcOrd="0" destOrd="0" presId="urn:microsoft.com/office/officeart/2008/layout/LinedList"/>
    <dgm:cxn modelId="{D6BD8696-7EB2-4FD4-9066-E3FF1554887F}" type="presOf" srcId="{2317EC8F-7642-4745-A608-DE9521D9213F}" destId="{626E79F0-400B-4052-824D-3647284D09E0}" srcOrd="0" destOrd="0" presId="urn:microsoft.com/office/officeart/2008/layout/LinedList"/>
    <dgm:cxn modelId="{F1DC05A7-DE2F-4087-9D87-16C4EABC8CE1}" type="presParOf" srcId="{A305398D-80C4-4BEC-9734-62B1682A2E8C}" destId="{D1805997-C07A-4BC2-B799-29B8924F4127}" srcOrd="0" destOrd="0" presId="urn:microsoft.com/office/officeart/2008/layout/LinedList"/>
    <dgm:cxn modelId="{B95E8F50-C098-48C3-9A19-86DFD22D469C}" type="presParOf" srcId="{A305398D-80C4-4BEC-9734-62B1682A2E8C}" destId="{9D12592B-BBD2-4494-AD60-B28ECA5B6717}" srcOrd="1" destOrd="0" presId="urn:microsoft.com/office/officeart/2008/layout/LinedList"/>
    <dgm:cxn modelId="{3DCD7CD0-EE88-4D73-BCFC-D0554EF7AC40}" type="presParOf" srcId="{9D12592B-BBD2-4494-AD60-B28ECA5B6717}" destId="{626E79F0-400B-4052-824D-3647284D09E0}" srcOrd="0" destOrd="0" presId="urn:microsoft.com/office/officeart/2008/layout/LinedList"/>
    <dgm:cxn modelId="{4D6D9BCC-53C0-44BA-B1B7-C56A416F649C}" type="presParOf" srcId="{9D12592B-BBD2-4494-AD60-B28ECA5B6717}" destId="{B3EB56AE-0A2B-4558-A863-DF057A5BE531}" srcOrd="1" destOrd="0" presId="urn:microsoft.com/office/officeart/2008/layout/LinedList"/>
    <dgm:cxn modelId="{81F7585F-57A0-49C2-8C36-25F186EBC7F3}" type="presParOf" srcId="{A305398D-80C4-4BEC-9734-62B1682A2E8C}" destId="{FD842897-7008-4046-9272-C5BAD96E7EBE}" srcOrd="2" destOrd="0" presId="urn:microsoft.com/office/officeart/2008/layout/LinedList"/>
    <dgm:cxn modelId="{B362033E-CA07-4234-A043-ABC5D7F8CBF4}" type="presParOf" srcId="{A305398D-80C4-4BEC-9734-62B1682A2E8C}" destId="{61D12824-75AE-4619-A3A0-A99C11124DDB}" srcOrd="3" destOrd="0" presId="urn:microsoft.com/office/officeart/2008/layout/LinedList"/>
    <dgm:cxn modelId="{26666969-4643-492C-BF35-5F74A7FEECC8}" type="presParOf" srcId="{61D12824-75AE-4619-A3A0-A99C11124DDB}" destId="{4A59B71E-EB80-448A-9C02-690CC105EFF8}" srcOrd="0" destOrd="0" presId="urn:microsoft.com/office/officeart/2008/layout/LinedList"/>
    <dgm:cxn modelId="{76608529-0E78-469A-BCAE-C86500A30A06}" type="presParOf" srcId="{61D12824-75AE-4619-A3A0-A99C11124DDB}" destId="{CA5F21D8-7390-4773-A1DF-E3C951383BED}" srcOrd="1" destOrd="0" presId="urn:microsoft.com/office/officeart/2008/layout/LinedList"/>
    <dgm:cxn modelId="{6E5417F9-D998-4603-99D9-AACB7CECFF22}" type="presParOf" srcId="{A305398D-80C4-4BEC-9734-62B1682A2E8C}" destId="{8184EAB7-4A53-412B-AD09-568F32DA6E7A}" srcOrd="4" destOrd="0" presId="urn:microsoft.com/office/officeart/2008/layout/LinedList"/>
    <dgm:cxn modelId="{52499F1C-14BF-4E0F-B1FF-630CE8F3DE6D}" type="presParOf" srcId="{A305398D-80C4-4BEC-9734-62B1682A2E8C}" destId="{71A2003F-DE23-45AF-B4CF-1C2C5DE3C1CB}" srcOrd="5" destOrd="0" presId="urn:microsoft.com/office/officeart/2008/layout/LinedList"/>
    <dgm:cxn modelId="{1178B5F2-0757-43A0-83A1-ED20B9618A35}" type="presParOf" srcId="{71A2003F-DE23-45AF-B4CF-1C2C5DE3C1CB}" destId="{AD62B9E3-BDC8-464A-91D9-A77871D900E8}" srcOrd="0" destOrd="0" presId="urn:microsoft.com/office/officeart/2008/layout/LinedList"/>
    <dgm:cxn modelId="{8C5A8DAE-3467-4B5F-80C5-C62A23003735}" type="presParOf" srcId="{71A2003F-DE23-45AF-B4CF-1C2C5DE3C1CB}" destId="{191AC8ED-4BB3-42BA-90B6-DD718C7CA6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74482-7AD6-4ACC-88E8-4E727F388F7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2FCE1C9-6ED0-4B1D-B2EF-89847609F294}">
      <dgm:prSet/>
      <dgm:spPr/>
      <dgm:t>
        <a:bodyPr/>
        <a:lstStyle/>
        <a:p>
          <a:r>
            <a:rPr lang="en-GB" dirty="0"/>
            <a:t>Anna tells her mother that her step-father has been sexually abusing her. </a:t>
          </a:r>
          <a:endParaRPr lang="en-US" dirty="0"/>
        </a:p>
      </dgm:t>
    </dgm:pt>
    <dgm:pt modelId="{6774CFE7-9462-4F55-9AC8-61A71CA7AE82}" type="parTrans" cxnId="{57B16A9D-BFD9-4FB7-B177-1B484E867F36}">
      <dgm:prSet/>
      <dgm:spPr/>
      <dgm:t>
        <a:bodyPr/>
        <a:lstStyle/>
        <a:p>
          <a:endParaRPr lang="en-US"/>
        </a:p>
      </dgm:t>
    </dgm:pt>
    <dgm:pt modelId="{37C1A155-4E34-4C24-8DE9-124392CC9F97}" type="sibTrans" cxnId="{57B16A9D-BFD9-4FB7-B177-1B484E867F36}">
      <dgm:prSet/>
      <dgm:spPr/>
      <dgm:t>
        <a:bodyPr/>
        <a:lstStyle/>
        <a:p>
          <a:endParaRPr lang="en-US"/>
        </a:p>
      </dgm:t>
    </dgm:pt>
    <dgm:pt modelId="{A5C1407B-9344-4EC2-8996-3DAE78DAEB06}">
      <dgm:prSet/>
      <dgm:spPr/>
      <dgm:t>
        <a:bodyPr/>
        <a:lstStyle/>
        <a:p>
          <a:r>
            <a:rPr lang="en-GB" dirty="0"/>
            <a:t>The following morning her mother tells her that she does not believe her and that she was lying.</a:t>
          </a:r>
          <a:endParaRPr lang="en-US" dirty="0"/>
        </a:p>
      </dgm:t>
    </dgm:pt>
    <dgm:pt modelId="{33D5769B-96F8-4391-AB48-F034372B9199}" type="parTrans" cxnId="{31CFF2A8-B795-4156-A207-CB404321712E}">
      <dgm:prSet/>
      <dgm:spPr/>
      <dgm:t>
        <a:bodyPr/>
        <a:lstStyle/>
        <a:p>
          <a:endParaRPr lang="en-US"/>
        </a:p>
      </dgm:t>
    </dgm:pt>
    <dgm:pt modelId="{050B3AD6-8AF6-4031-8470-09011EDF6E70}" type="sibTrans" cxnId="{31CFF2A8-B795-4156-A207-CB404321712E}">
      <dgm:prSet/>
      <dgm:spPr/>
      <dgm:t>
        <a:bodyPr/>
        <a:lstStyle/>
        <a:p>
          <a:endParaRPr lang="en-US"/>
        </a:p>
      </dgm:t>
    </dgm:pt>
    <dgm:pt modelId="{593EB1B6-89EA-479C-97F9-2DE81D83E3CE}">
      <dgm:prSet/>
      <dgm:spPr>
        <a:solidFill>
          <a:srgbClr val="0070C0"/>
        </a:solidFill>
      </dgm:spPr>
      <dgm:t>
        <a:bodyPr/>
        <a:lstStyle/>
        <a:p>
          <a:r>
            <a:rPr lang="en-GB" dirty="0"/>
            <a:t>Anna’s mother suggested that she spends the night with her paternal grandparents whilst matters ‘calmed down a little’</a:t>
          </a:r>
          <a:endParaRPr lang="en-US" dirty="0"/>
        </a:p>
      </dgm:t>
    </dgm:pt>
    <dgm:pt modelId="{C0A557D1-5D94-4164-8FD6-3816FD104A7C}" type="parTrans" cxnId="{F99022F1-04CA-47F3-973B-68652085D77B}">
      <dgm:prSet/>
      <dgm:spPr/>
      <dgm:t>
        <a:bodyPr/>
        <a:lstStyle/>
        <a:p>
          <a:endParaRPr lang="en-US"/>
        </a:p>
      </dgm:t>
    </dgm:pt>
    <dgm:pt modelId="{95739746-DC2D-4760-BB66-DE0AEC606FEF}" type="sibTrans" cxnId="{F99022F1-04CA-47F3-973B-68652085D77B}">
      <dgm:prSet/>
      <dgm:spPr/>
      <dgm:t>
        <a:bodyPr/>
        <a:lstStyle/>
        <a:p>
          <a:endParaRPr lang="en-US"/>
        </a:p>
      </dgm:t>
    </dgm:pt>
    <dgm:pt modelId="{8145ECDE-739A-4FE7-BB0C-8BFF64E01D38}" type="pres">
      <dgm:prSet presAssocID="{05874482-7AD6-4ACC-88E8-4E727F388F77}" presName="linear" presStyleCnt="0">
        <dgm:presLayoutVars>
          <dgm:animLvl val="lvl"/>
          <dgm:resizeHandles val="exact"/>
        </dgm:presLayoutVars>
      </dgm:prSet>
      <dgm:spPr/>
    </dgm:pt>
    <dgm:pt modelId="{8CD8E064-C81C-42C7-B109-AF9CDDAACFAD}" type="pres">
      <dgm:prSet presAssocID="{82FCE1C9-6ED0-4B1D-B2EF-89847609F294}" presName="parentText" presStyleLbl="node1" presStyleIdx="0" presStyleCnt="3">
        <dgm:presLayoutVars>
          <dgm:chMax val="0"/>
          <dgm:bulletEnabled val="1"/>
        </dgm:presLayoutVars>
      </dgm:prSet>
      <dgm:spPr/>
    </dgm:pt>
    <dgm:pt modelId="{3B58E53E-3CCD-4F9E-9426-4563A3B052E4}" type="pres">
      <dgm:prSet presAssocID="{37C1A155-4E34-4C24-8DE9-124392CC9F97}" presName="spacer" presStyleCnt="0"/>
      <dgm:spPr/>
    </dgm:pt>
    <dgm:pt modelId="{7756EA6A-2358-4E6C-BEBC-699825914C29}" type="pres">
      <dgm:prSet presAssocID="{A5C1407B-9344-4EC2-8996-3DAE78DAEB06}" presName="parentText" presStyleLbl="node1" presStyleIdx="1" presStyleCnt="3">
        <dgm:presLayoutVars>
          <dgm:chMax val="0"/>
          <dgm:bulletEnabled val="1"/>
        </dgm:presLayoutVars>
      </dgm:prSet>
      <dgm:spPr/>
    </dgm:pt>
    <dgm:pt modelId="{9FE81E82-FA9A-4868-B001-C6D97A7C24CA}" type="pres">
      <dgm:prSet presAssocID="{050B3AD6-8AF6-4031-8470-09011EDF6E70}" presName="spacer" presStyleCnt="0"/>
      <dgm:spPr/>
    </dgm:pt>
    <dgm:pt modelId="{1F06144B-AD50-4436-A3BC-2E12F4CF5931}" type="pres">
      <dgm:prSet presAssocID="{593EB1B6-89EA-479C-97F9-2DE81D83E3CE}" presName="parentText" presStyleLbl="node1" presStyleIdx="2" presStyleCnt="3">
        <dgm:presLayoutVars>
          <dgm:chMax val="0"/>
          <dgm:bulletEnabled val="1"/>
        </dgm:presLayoutVars>
      </dgm:prSet>
      <dgm:spPr/>
    </dgm:pt>
  </dgm:ptLst>
  <dgm:cxnLst>
    <dgm:cxn modelId="{A305DF0F-EE3F-4E10-9F77-B2CC7E5A2301}" type="presOf" srcId="{82FCE1C9-6ED0-4B1D-B2EF-89847609F294}" destId="{8CD8E064-C81C-42C7-B109-AF9CDDAACFAD}" srcOrd="0" destOrd="0" presId="urn:microsoft.com/office/officeart/2005/8/layout/vList2"/>
    <dgm:cxn modelId="{4100D91D-2613-49EE-83C8-C4C6A8750680}" type="presOf" srcId="{A5C1407B-9344-4EC2-8996-3DAE78DAEB06}" destId="{7756EA6A-2358-4E6C-BEBC-699825914C29}" srcOrd="0" destOrd="0" presId="urn:microsoft.com/office/officeart/2005/8/layout/vList2"/>
    <dgm:cxn modelId="{B8FE1833-459E-4295-83E8-AD2DE5E7F748}" type="presOf" srcId="{593EB1B6-89EA-479C-97F9-2DE81D83E3CE}" destId="{1F06144B-AD50-4436-A3BC-2E12F4CF5931}" srcOrd="0" destOrd="0" presId="urn:microsoft.com/office/officeart/2005/8/layout/vList2"/>
    <dgm:cxn modelId="{57B16A9D-BFD9-4FB7-B177-1B484E867F36}" srcId="{05874482-7AD6-4ACC-88E8-4E727F388F77}" destId="{82FCE1C9-6ED0-4B1D-B2EF-89847609F294}" srcOrd="0" destOrd="0" parTransId="{6774CFE7-9462-4F55-9AC8-61A71CA7AE82}" sibTransId="{37C1A155-4E34-4C24-8DE9-124392CC9F97}"/>
    <dgm:cxn modelId="{31CFF2A8-B795-4156-A207-CB404321712E}" srcId="{05874482-7AD6-4ACC-88E8-4E727F388F77}" destId="{A5C1407B-9344-4EC2-8996-3DAE78DAEB06}" srcOrd="1" destOrd="0" parTransId="{33D5769B-96F8-4391-AB48-F034372B9199}" sibTransId="{050B3AD6-8AF6-4031-8470-09011EDF6E70}"/>
    <dgm:cxn modelId="{2FAA9FEF-105E-481A-95F7-E128488DEDA8}" type="presOf" srcId="{05874482-7AD6-4ACC-88E8-4E727F388F77}" destId="{8145ECDE-739A-4FE7-BB0C-8BFF64E01D38}" srcOrd="0" destOrd="0" presId="urn:microsoft.com/office/officeart/2005/8/layout/vList2"/>
    <dgm:cxn modelId="{F99022F1-04CA-47F3-973B-68652085D77B}" srcId="{05874482-7AD6-4ACC-88E8-4E727F388F77}" destId="{593EB1B6-89EA-479C-97F9-2DE81D83E3CE}" srcOrd="2" destOrd="0" parTransId="{C0A557D1-5D94-4164-8FD6-3816FD104A7C}" sibTransId="{95739746-DC2D-4760-BB66-DE0AEC606FEF}"/>
    <dgm:cxn modelId="{C6DE171E-76AB-48BE-BA37-83436F2AACCB}" type="presParOf" srcId="{8145ECDE-739A-4FE7-BB0C-8BFF64E01D38}" destId="{8CD8E064-C81C-42C7-B109-AF9CDDAACFAD}" srcOrd="0" destOrd="0" presId="urn:microsoft.com/office/officeart/2005/8/layout/vList2"/>
    <dgm:cxn modelId="{E11948F2-BCD9-4E54-AD04-6A3E0FEAD910}" type="presParOf" srcId="{8145ECDE-739A-4FE7-BB0C-8BFF64E01D38}" destId="{3B58E53E-3CCD-4F9E-9426-4563A3B052E4}" srcOrd="1" destOrd="0" presId="urn:microsoft.com/office/officeart/2005/8/layout/vList2"/>
    <dgm:cxn modelId="{60BB90E7-48E4-4C96-871F-14A2B3CB7110}" type="presParOf" srcId="{8145ECDE-739A-4FE7-BB0C-8BFF64E01D38}" destId="{7756EA6A-2358-4E6C-BEBC-699825914C29}" srcOrd="2" destOrd="0" presId="urn:microsoft.com/office/officeart/2005/8/layout/vList2"/>
    <dgm:cxn modelId="{8531655D-DB28-478E-B983-24BC28FD7D60}" type="presParOf" srcId="{8145ECDE-739A-4FE7-BB0C-8BFF64E01D38}" destId="{9FE81E82-FA9A-4868-B001-C6D97A7C24CA}" srcOrd="3" destOrd="0" presId="urn:microsoft.com/office/officeart/2005/8/layout/vList2"/>
    <dgm:cxn modelId="{8AA05F9F-9A1C-447D-A9E6-03A536C7F94F}" type="presParOf" srcId="{8145ECDE-739A-4FE7-BB0C-8BFF64E01D38}" destId="{1F06144B-AD50-4436-A3BC-2E12F4CF593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91920-F8AA-4879-B747-8A85F137980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55378C16-BAC2-4D99-A879-0311809B1335}">
      <dgm:prSet/>
      <dgm:spPr/>
      <dgm:t>
        <a:bodyPr/>
        <a:lstStyle/>
        <a:p>
          <a:r>
            <a:rPr lang="en-GB" dirty="0"/>
            <a:t>Anna’s step-father collects her from her grandparents.</a:t>
          </a:r>
          <a:endParaRPr lang="en-US" dirty="0"/>
        </a:p>
      </dgm:t>
    </dgm:pt>
    <dgm:pt modelId="{04DEFA7E-FC6E-4320-8BAD-2A8D2109C25B}" type="parTrans" cxnId="{2B61D6E9-D744-4D58-80AC-266BCF9CA25D}">
      <dgm:prSet/>
      <dgm:spPr/>
      <dgm:t>
        <a:bodyPr/>
        <a:lstStyle/>
        <a:p>
          <a:endParaRPr lang="en-US"/>
        </a:p>
      </dgm:t>
    </dgm:pt>
    <dgm:pt modelId="{D9FC35B2-2F04-4D59-B67B-7F3C788BA711}" type="sibTrans" cxnId="{2B61D6E9-D744-4D58-80AC-266BCF9CA25D}">
      <dgm:prSet/>
      <dgm:spPr/>
      <dgm:t>
        <a:bodyPr/>
        <a:lstStyle/>
        <a:p>
          <a:endParaRPr lang="en-US"/>
        </a:p>
      </dgm:t>
    </dgm:pt>
    <dgm:pt modelId="{736951C0-2AF6-465C-A885-DB99D8A88167}">
      <dgm:prSet/>
      <dgm:spPr/>
      <dgm:t>
        <a:bodyPr/>
        <a:lstStyle/>
        <a:p>
          <a:r>
            <a:rPr lang="en-GB"/>
            <a:t>When her grandparents said goodbye to her that morning, this is the last time that they, or anyone apart from her step-father, is known to have seen her alive and well. </a:t>
          </a:r>
          <a:endParaRPr lang="en-US"/>
        </a:p>
      </dgm:t>
    </dgm:pt>
    <dgm:pt modelId="{E6A34923-755F-4312-83B2-68FDF131DF4B}" type="parTrans" cxnId="{D24AE452-C8A8-43FA-BCAD-FBB58111B778}">
      <dgm:prSet/>
      <dgm:spPr/>
      <dgm:t>
        <a:bodyPr/>
        <a:lstStyle/>
        <a:p>
          <a:endParaRPr lang="en-US"/>
        </a:p>
      </dgm:t>
    </dgm:pt>
    <dgm:pt modelId="{F864A623-F3BB-41E0-A57C-D8BD6F143E76}" type="sibTrans" cxnId="{D24AE452-C8A8-43FA-BCAD-FBB58111B778}">
      <dgm:prSet/>
      <dgm:spPr/>
      <dgm:t>
        <a:bodyPr/>
        <a:lstStyle/>
        <a:p>
          <a:endParaRPr lang="en-US"/>
        </a:p>
      </dgm:t>
    </dgm:pt>
    <dgm:pt modelId="{9F9C045C-1C6B-4F5A-B23B-5014AA12DE6C}" type="pres">
      <dgm:prSet presAssocID="{B0691920-F8AA-4879-B747-8A85F1379802}" presName="hierChild1" presStyleCnt="0">
        <dgm:presLayoutVars>
          <dgm:chPref val="1"/>
          <dgm:dir/>
          <dgm:animOne val="branch"/>
          <dgm:animLvl val="lvl"/>
          <dgm:resizeHandles/>
        </dgm:presLayoutVars>
      </dgm:prSet>
      <dgm:spPr/>
    </dgm:pt>
    <dgm:pt modelId="{C8784376-7B5B-4553-B19D-957AD3641942}" type="pres">
      <dgm:prSet presAssocID="{55378C16-BAC2-4D99-A879-0311809B1335}" presName="hierRoot1" presStyleCnt="0"/>
      <dgm:spPr/>
    </dgm:pt>
    <dgm:pt modelId="{A228DA24-8B1B-4771-B892-B85EAE62ECF9}" type="pres">
      <dgm:prSet presAssocID="{55378C16-BAC2-4D99-A879-0311809B1335}" presName="composite" presStyleCnt="0"/>
      <dgm:spPr/>
    </dgm:pt>
    <dgm:pt modelId="{61820E24-7B03-4DFC-A945-BFB0ED261B25}" type="pres">
      <dgm:prSet presAssocID="{55378C16-BAC2-4D99-A879-0311809B1335}" presName="background" presStyleLbl="node0" presStyleIdx="0" presStyleCnt="2"/>
      <dgm:spPr>
        <a:solidFill>
          <a:srgbClr val="0070C0"/>
        </a:solidFill>
      </dgm:spPr>
    </dgm:pt>
    <dgm:pt modelId="{0A3CEDDB-3849-446C-8B52-6235166A2283}" type="pres">
      <dgm:prSet presAssocID="{55378C16-BAC2-4D99-A879-0311809B1335}" presName="text" presStyleLbl="fgAcc0" presStyleIdx="0" presStyleCnt="2">
        <dgm:presLayoutVars>
          <dgm:chPref val="3"/>
        </dgm:presLayoutVars>
      </dgm:prSet>
      <dgm:spPr/>
    </dgm:pt>
    <dgm:pt modelId="{1DDF31C7-1161-4751-8249-1A51F2F0BDA8}" type="pres">
      <dgm:prSet presAssocID="{55378C16-BAC2-4D99-A879-0311809B1335}" presName="hierChild2" presStyleCnt="0"/>
      <dgm:spPr/>
    </dgm:pt>
    <dgm:pt modelId="{2DA9C9AC-7AFA-4D58-BC73-B0DB3C78BFCF}" type="pres">
      <dgm:prSet presAssocID="{736951C0-2AF6-465C-A885-DB99D8A88167}" presName="hierRoot1" presStyleCnt="0"/>
      <dgm:spPr/>
    </dgm:pt>
    <dgm:pt modelId="{345535DD-4695-476E-B6EE-837B9A1BADC4}" type="pres">
      <dgm:prSet presAssocID="{736951C0-2AF6-465C-A885-DB99D8A88167}" presName="composite" presStyleCnt="0"/>
      <dgm:spPr/>
    </dgm:pt>
    <dgm:pt modelId="{DD531DA1-7B3C-40EF-BD08-2183A89C9BAB}" type="pres">
      <dgm:prSet presAssocID="{736951C0-2AF6-465C-A885-DB99D8A88167}" presName="background" presStyleLbl="node0" presStyleIdx="1" presStyleCnt="2"/>
      <dgm:spPr>
        <a:solidFill>
          <a:srgbClr val="0070C0"/>
        </a:solidFill>
      </dgm:spPr>
    </dgm:pt>
    <dgm:pt modelId="{DEC2BC95-9C70-477A-9EF6-EB10CBC9373F}" type="pres">
      <dgm:prSet presAssocID="{736951C0-2AF6-465C-A885-DB99D8A88167}" presName="text" presStyleLbl="fgAcc0" presStyleIdx="1" presStyleCnt="2">
        <dgm:presLayoutVars>
          <dgm:chPref val="3"/>
        </dgm:presLayoutVars>
      </dgm:prSet>
      <dgm:spPr/>
    </dgm:pt>
    <dgm:pt modelId="{2D85C340-02B9-4B53-82E7-9C1A586F09BC}" type="pres">
      <dgm:prSet presAssocID="{736951C0-2AF6-465C-A885-DB99D8A88167}" presName="hierChild2" presStyleCnt="0"/>
      <dgm:spPr/>
    </dgm:pt>
  </dgm:ptLst>
  <dgm:cxnLst>
    <dgm:cxn modelId="{D24AE452-C8A8-43FA-BCAD-FBB58111B778}" srcId="{B0691920-F8AA-4879-B747-8A85F1379802}" destId="{736951C0-2AF6-465C-A885-DB99D8A88167}" srcOrd="1" destOrd="0" parTransId="{E6A34923-755F-4312-83B2-68FDF131DF4B}" sibTransId="{F864A623-F3BB-41E0-A57C-D8BD6F143E76}"/>
    <dgm:cxn modelId="{F0B41AC1-E7B0-4E62-A4F5-6B0A88B5C702}" type="presOf" srcId="{55378C16-BAC2-4D99-A879-0311809B1335}" destId="{0A3CEDDB-3849-446C-8B52-6235166A2283}" srcOrd="0" destOrd="0" presId="urn:microsoft.com/office/officeart/2005/8/layout/hierarchy1"/>
    <dgm:cxn modelId="{46CD65E4-6CF8-4509-8608-0B9EE4D4BB30}" type="presOf" srcId="{B0691920-F8AA-4879-B747-8A85F1379802}" destId="{9F9C045C-1C6B-4F5A-B23B-5014AA12DE6C}" srcOrd="0" destOrd="0" presId="urn:microsoft.com/office/officeart/2005/8/layout/hierarchy1"/>
    <dgm:cxn modelId="{4CD594E9-C074-45F0-B309-55E9E633E9CA}" type="presOf" srcId="{736951C0-2AF6-465C-A885-DB99D8A88167}" destId="{DEC2BC95-9C70-477A-9EF6-EB10CBC9373F}" srcOrd="0" destOrd="0" presId="urn:microsoft.com/office/officeart/2005/8/layout/hierarchy1"/>
    <dgm:cxn modelId="{2B61D6E9-D744-4D58-80AC-266BCF9CA25D}" srcId="{B0691920-F8AA-4879-B747-8A85F1379802}" destId="{55378C16-BAC2-4D99-A879-0311809B1335}" srcOrd="0" destOrd="0" parTransId="{04DEFA7E-FC6E-4320-8BAD-2A8D2109C25B}" sibTransId="{D9FC35B2-2F04-4D59-B67B-7F3C788BA711}"/>
    <dgm:cxn modelId="{66040610-1233-4DC1-9822-45D47E94E9B6}" type="presParOf" srcId="{9F9C045C-1C6B-4F5A-B23B-5014AA12DE6C}" destId="{C8784376-7B5B-4553-B19D-957AD3641942}" srcOrd="0" destOrd="0" presId="urn:microsoft.com/office/officeart/2005/8/layout/hierarchy1"/>
    <dgm:cxn modelId="{3906538A-F935-48B6-B9BD-043F34D95B7C}" type="presParOf" srcId="{C8784376-7B5B-4553-B19D-957AD3641942}" destId="{A228DA24-8B1B-4771-B892-B85EAE62ECF9}" srcOrd="0" destOrd="0" presId="urn:microsoft.com/office/officeart/2005/8/layout/hierarchy1"/>
    <dgm:cxn modelId="{602A84F3-9808-4116-BDFC-59DADAE66D66}" type="presParOf" srcId="{A228DA24-8B1B-4771-B892-B85EAE62ECF9}" destId="{61820E24-7B03-4DFC-A945-BFB0ED261B25}" srcOrd="0" destOrd="0" presId="urn:microsoft.com/office/officeart/2005/8/layout/hierarchy1"/>
    <dgm:cxn modelId="{15630AB1-1325-4EB3-B3E5-8AE30E6234D0}" type="presParOf" srcId="{A228DA24-8B1B-4771-B892-B85EAE62ECF9}" destId="{0A3CEDDB-3849-446C-8B52-6235166A2283}" srcOrd="1" destOrd="0" presId="urn:microsoft.com/office/officeart/2005/8/layout/hierarchy1"/>
    <dgm:cxn modelId="{BDF18742-85E9-4D63-BF44-6A16A6B6A1E8}" type="presParOf" srcId="{C8784376-7B5B-4553-B19D-957AD3641942}" destId="{1DDF31C7-1161-4751-8249-1A51F2F0BDA8}" srcOrd="1" destOrd="0" presId="urn:microsoft.com/office/officeart/2005/8/layout/hierarchy1"/>
    <dgm:cxn modelId="{AC36D5F5-99D8-4FBD-8829-DBF4CDF89CF9}" type="presParOf" srcId="{9F9C045C-1C6B-4F5A-B23B-5014AA12DE6C}" destId="{2DA9C9AC-7AFA-4D58-BC73-B0DB3C78BFCF}" srcOrd="1" destOrd="0" presId="urn:microsoft.com/office/officeart/2005/8/layout/hierarchy1"/>
    <dgm:cxn modelId="{70E29993-CDDF-4C53-8727-7DCF4B257A1B}" type="presParOf" srcId="{2DA9C9AC-7AFA-4D58-BC73-B0DB3C78BFCF}" destId="{345535DD-4695-476E-B6EE-837B9A1BADC4}" srcOrd="0" destOrd="0" presId="urn:microsoft.com/office/officeart/2005/8/layout/hierarchy1"/>
    <dgm:cxn modelId="{FFAB32AD-CF02-4756-9D13-4F6D9B2C47EF}" type="presParOf" srcId="{345535DD-4695-476E-B6EE-837B9A1BADC4}" destId="{DD531DA1-7B3C-40EF-BD08-2183A89C9BAB}" srcOrd="0" destOrd="0" presId="urn:microsoft.com/office/officeart/2005/8/layout/hierarchy1"/>
    <dgm:cxn modelId="{9FE9F5D6-21FF-4558-BB63-542C31EF0DBD}" type="presParOf" srcId="{345535DD-4695-476E-B6EE-837B9A1BADC4}" destId="{DEC2BC95-9C70-477A-9EF6-EB10CBC9373F}" srcOrd="1" destOrd="0" presId="urn:microsoft.com/office/officeart/2005/8/layout/hierarchy1"/>
    <dgm:cxn modelId="{F67794A6-A2F3-4D94-8518-DDFA950D3523}" type="presParOf" srcId="{2DA9C9AC-7AFA-4D58-BC73-B0DB3C78BFCF}" destId="{2D85C340-02B9-4B53-82E7-9C1A586F09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9098C7-6ABA-4B32-86BF-6501DFFDFF2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C1FA676-3EF1-4C65-B9FA-6BBD0631976E}">
      <dgm:prSet/>
      <dgm:spPr/>
      <dgm:t>
        <a:bodyPr/>
        <a:lstStyle/>
        <a:p>
          <a:r>
            <a:rPr lang="en-GB" dirty="0"/>
            <a:t>Anna’s mother reports her missing, claiming that she had done this before and would undoubtedly return. Police establish that she has never been reported as missing before.</a:t>
          </a:r>
          <a:endParaRPr lang="en-US" dirty="0"/>
        </a:p>
      </dgm:t>
    </dgm:pt>
    <dgm:pt modelId="{34C78C4E-C47A-4B31-BDEA-1AFCD030237F}" type="parTrans" cxnId="{5D343422-48A9-433F-984E-1F1281ABA15A}">
      <dgm:prSet/>
      <dgm:spPr/>
      <dgm:t>
        <a:bodyPr/>
        <a:lstStyle/>
        <a:p>
          <a:endParaRPr lang="en-US"/>
        </a:p>
      </dgm:t>
    </dgm:pt>
    <dgm:pt modelId="{EED51BF9-73B5-47F0-A2A7-005A132381DB}" type="sibTrans" cxnId="{5D343422-48A9-433F-984E-1F1281ABA15A}">
      <dgm:prSet/>
      <dgm:spPr/>
      <dgm:t>
        <a:bodyPr/>
        <a:lstStyle/>
        <a:p>
          <a:endParaRPr lang="en-US"/>
        </a:p>
      </dgm:t>
    </dgm:pt>
    <dgm:pt modelId="{CBEC9FC5-3927-4B21-97A7-BC422E6B051E}">
      <dgm:prSet/>
      <dgm:spPr/>
      <dgm:t>
        <a:bodyPr/>
        <a:lstStyle/>
        <a:p>
          <a:pPr>
            <a:tabLst/>
          </a:pPr>
          <a:r>
            <a:rPr lang="en-GB" dirty="0"/>
            <a:t>Her step-father tells Police that he had collected Anna, stopped to roll a cigarette on the way home, they argued and then Anna left the vehicle and walked away. He couldn’t pinpoint where and appeared unfamiliar with the actual location he showed officers.</a:t>
          </a:r>
          <a:endParaRPr lang="en-US" dirty="0"/>
        </a:p>
      </dgm:t>
    </dgm:pt>
    <dgm:pt modelId="{82DE6D15-0262-4108-8FB7-A5DEA037C7D8}" type="parTrans" cxnId="{FFD4E4A5-B448-4DFD-BED9-A37345A2985E}">
      <dgm:prSet/>
      <dgm:spPr/>
      <dgm:t>
        <a:bodyPr/>
        <a:lstStyle/>
        <a:p>
          <a:endParaRPr lang="en-US"/>
        </a:p>
      </dgm:t>
    </dgm:pt>
    <dgm:pt modelId="{9AB2DA2E-8DF8-4B58-B4B6-0F458AF356E7}" type="sibTrans" cxnId="{FFD4E4A5-B448-4DFD-BED9-A37345A2985E}">
      <dgm:prSet/>
      <dgm:spPr/>
      <dgm:t>
        <a:bodyPr/>
        <a:lstStyle/>
        <a:p>
          <a:endParaRPr lang="en-US"/>
        </a:p>
      </dgm:t>
    </dgm:pt>
    <dgm:pt modelId="{DD6DEE42-8809-4268-B877-E1EB053F20CA}" type="pres">
      <dgm:prSet presAssocID="{5D9098C7-6ABA-4B32-86BF-6501DFFDFF27}" presName="vert0" presStyleCnt="0">
        <dgm:presLayoutVars>
          <dgm:dir/>
          <dgm:animOne val="branch"/>
          <dgm:animLvl val="lvl"/>
        </dgm:presLayoutVars>
      </dgm:prSet>
      <dgm:spPr/>
    </dgm:pt>
    <dgm:pt modelId="{017A6D79-1A95-49E7-A57D-70C663AFC38E}" type="pres">
      <dgm:prSet presAssocID="{CC1FA676-3EF1-4C65-B9FA-6BBD0631976E}" presName="thickLine" presStyleLbl="alignNode1" presStyleIdx="0" presStyleCnt="2"/>
      <dgm:spPr/>
    </dgm:pt>
    <dgm:pt modelId="{A0A2444A-FF88-41A6-A025-EF02A35B2CBF}" type="pres">
      <dgm:prSet presAssocID="{CC1FA676-3EF1-4C65-B9FA-6BBD0631976E}" presName="horz1" presStyleCnt="0"/>
      <dgm:spPr/>
    </dgm:pt>
    <dgm:pt modelId="{3A09405E-B184-4976-ABA7-67B67B1DE3C9}" type="pres">
      <dgm:prSet presAssocID="{CC1FA676-3EF1-4C65-B9FA-6BBD0631976E}" presName="tx1" presStyleLbl="revTx" presStyleIdx="0" presStyleCnt="2"/>
      <dgm:spPr/>
    </dgm:pt>
    <dgm:pt modelId="{5451DD53-C822-4CE2-AEDB-E0FB06563AF6}" type="pres">
      <dgm:prSet presAssocID="{CC1FA676-3EF1-4C65-B9FA-6BBD0631976E}" presName="vert1" presStyleCnt="0"/>
      <dgm:spPr/>
    </dgm:pt>
    <dgm:pt modelId="{F87E6CBC-B76A-4694-9BCA-E80E3875550B}" type="pres">
      <dgm:prSet presAssocID="{CBEC9FC5-3927-4B21-97A7-BC422E6B051E}" presName="thickLine" presStyleLbl="alignNode1" presStyleIdx="1" presStyleCnt="2"/>
      <dgm:spPr/>
    </dgm:pt>
    <dgm:pt modelId="{9B6E0178-4C3B-4373-9253-54A13CDFD7F2}" type="pres">
      <dgm:prSet presAssocID="{CBEC9FC5-3927-4B21-97A7-BC422E6B051E}" presName="horz1" presStyleCnt="0"/>
      <dgm:spPr/>
    </dgm:pt>
    <dgm:pt modelId="{A236620C-0A9D-4DB1-BB54-F81AAC03D6CE}" type="pres">
      <dgm:prSet presAssocID="{CBEC9FC5-3927-4B21-97A7-BC422E6B051E}" presName="tx1" presStyleLbl="revTx" presStyleIdx="1" presStyleCnt="2"/>
      <dgm:spPr/>
    </dgm:pt>
    <dgm:pt modelId="{3F3C2CC8-BB25-4D42-ADF3-0AA7BBE6BE44}" type="pres">
      <dgm:prSet presAssocID="{CBEC9FC5-3927-4B21-97A7-BC422E6B051E}" presName="vert1" presStyleCnt="0"/>
      <dgm:spPr/>
    </dgm:pt>
  </dgm:ptLst>
  <dgm:cxnLst>
    <dgm:cxn modelId="{5D343422-48A9-433F-984E-1F1281ABA15A}" srcId="{5D9098C7-6ABA-4B32-86BF-6501DFFDFF27}" destId="{CC1FA676-3EF1-4C65-B9FA-6BBD0631976E}" srcOrd="0" destOrd="0" parTransId="{34C78C4E-C47A-4B31-BDEA-1AFCD030237F}" sibTransId="{EED51BF9-73B5-47F0-A2A7-005A132381DB}"/>
    <dgm:cxn modelId="{AB260C42-4999-4BD0-AFE2-A1E84663366B}" type="presOf" srcId="{CC1FA676-3EF1-4C65-B9FA-6BBD0631976E}" destId="{3A09405E-B184-4976-ABA7-67B67B1DE3C9}" srcOrd="0" destOrd="0" presId="urn:microsoft.com/office/officeart/2008/layout/LinedList"/>
    <dgm:cxn modelId="{02AFC397-D754-43F7-B35A-4566ACB7ECB4}" type="presOf" srcId="{5D9098C7-6ABA-4B32-86BF-6501DFFDFF27}" destId="{DD6DEE42-8809-4268-B877-E1EB053F20CA}" srcOrd="0" destOrd="0" presId="urn:microsoft.com/office/officeart/2008/layout/LinedList"/>
    <dgm:cxn modelId="{FFD4E4A5-B448-4DFD-BED9-A37345A2985E}" srcId="{5D9098C7-6ABA-4B32-86BF-6501DFFDFF27}" destId="{CBEC9FC5-3927-4B21-97A7-BC422E6B051E}" srcOrd="1" destOrd="0" parTransId="{82DE6D15-0262-4108-8FB7-A5DEA037C7D8}" sibTransId="{9AB2DA2E-8DF8-4B58-B4B6-0F458AF356E7}"/>
    <dgm:cxn modelId="{DC9D9DB1-D774-44AA-B889-EB712F91DD84}" type="presOf" srcId="{CBEC9FC5-3927-4B21-97A7-BC422E6B051E}" destId="{A236620C-0A9D-4DB1-BB54-F81AAC03D6CE}" srcOrd="0" destOrd="0" presId="urn:microsoft.com/office/officeart/2008/layout/LinedList"/>
    <dgm:cxn modelId="{4A1CE215-0667-4100-9219-3BA7DC4D55E1}" type="presParOf" srcId="{DD6DEE42-8809-4268-B877-E1EB053F20CA}" destId="{017A6D79-1A95-49E7-A57D-70C663AFC38E}" srcOrd="0" destOrd="0" presId="urn:microsoft.com/office/officeart/2008/layout/LinedList"/>
    <dgm:cxn modelId="{A4929248-B7C0-453E-A111-0D72358BEFB8}" type="presParOf" srcId="{DD6DEE42-8809-4268-B877-E1EB053F20CA}" destId="{A0A2444A-FF88-41A6-A025-EF02A35B2CBF}" srcOrd="1" destOrd="0" presId="urn:microsoft.com/office/officeart/2008/layout/LinedList"/>
    <dgm:cxn modelId="{825534F7-42C3-410B-9C8A-EA4C142F930E}" type="presParOf" srcId="{A0A2444A-FF88-41A6-A025-EF02A35B2CBF}" destId="{3A09405E-B184-4976-ABA7-67B67B1DE3C9}" srcOrd="0" destOrd="0" presId="urn:microsoft.com/office/officeart/2008/layout/LinedList"/>
    <dgm:cxn modelId="{9F35694F-5C6E-4EE8-BA57-07856386487A}" type="presParOf" srcId="{A0A2444A-FF88-41A6-A025-EF02A35B2CBF}" destId="{5451DD53-C822-4CE2-AEDB-E0FB06563AF6}" srcOrd="1" destOrd="0" presId="urn:microsoft.com/office/officeart/2008/layout/LinedList"/>
    <dgm:cxn modelId="{6CA7FF5D-B74A-40A3-975D-729B988C6420}" type="presParOf" srcId="{DD6DEE42-8809-4268-B877-E1EB053F20CA}" destId="{F87E6CBC-B76A-4694-9BCA-E80E3875550B}" srcOrd="2" destOrd="0" presId="urn:microsoft.com/office/officeart/2008/layout/LinedList"/>
    <dgm:cxn modelId="{AAFCBDB0-7ECE-4693-A676-9A883DB86DCD}" type="presParOf" srcId="{DD6DEE42-8809-4268-B877-E1EB053F20CA}" destId="{9B6E0178-4C3B-4373-9253-54A13CDFD7F2}" srcOrd="3" destOrd="0" presId="urn:microsoft.com/office/officeart/2008/layout/LinedList"/>
    <dgm:cxn modelId="{DC7DCA94-CD6E-43F8-B55E-A5BCFCB6D58A}" type="presParOf" srcId="{9B6E0178-4C3B-4373-9253-54A13CDFD7F2}" destId="{A236620C-0A9D-4DB1-BB54-F81AAC03D6CE}" srcOrd="0" destOrd="0" presId="urn:microsoft.com/office/officeart/2008/layout/LinedList"/>
    <dgm:cxn modelId="{D935DAC4-7CBC-459D-92E6-47632A16C982}" type="presParOf" srcId="{9B6E0178-4C3B-4373-9253-54A13CDFD7F2}" destId="{3F3C2CC8-BB25-4D42-ADF3-0AA7BBE6BE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8423E6-1E64-4B43-AF81-9A0194B5F2BE}"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C783E1CE-5BDC-4FAF-BE51-76A9A42CA123}">
      <dgm:prSet/>
      <dgm:spPr/>
      <dgm:t>
        <a:bodyPr/>
        <a:lstStyle/>
        <a:p>
          <a:r>
            <a:rPr lang="en-US" dirty="0"/>
            <a:t>Follow</a:t>
          </a:r>
        </a:p>
      </dgm:t>
    </dgm:pt>
    <dgm:pt modelId="{7AC63675-03FE-40FA-8AB5-364288FA2A85}" type="parTrans" cxnId="{5F680234-77BF-4250-A6E3-16B050B76E05}">
      <dgm:prSet/>
      <dgm:spPr/>
      <dgm:t>
        <a:bodyPr/>
        <a:lstStyle/>
        <a:p>
          <a:endParaRPr lang="en-US"/>
        </a:p>
      </dgm:t>
    </dgm:pt>
    <dgm:pt modelId="{4C644B7C-A640-46CF-BD49-28C09A2BB4A2}" type="sibTrans" cxnId="{5F680234-77BF-4250-A6E3-16B050B76E05}">
      <dgm:prSet/>
      <dgm:spPr/>
      <dgm:t>
        <a:bodyPr/>
        <a:lstStyle/>
        <a:p>
          <a:endParaRPr lang="en-US"/>
        </a:p>
      </dgm:t>
    </dgm:pt>
    <dgm:pt modelId="{CB16C379-B006-459C-B210-C404EB8FBF16}">
      <dgm:prSet/>
      <dgm:spPr/>
      <dgm:t>
        <a:bodyPr/>
        <a:lstStyle/>
        <a:p>
          <a:r>
            <a:rPr lang="en-US" dirty="0"/>
            <a:t>us on X </a:t>
          </a:r>
          <a:r>
            <a:rPr lang="en-US"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@NCMD_England</a:t>
          </a:r>
          <a:endParaRPr lang="en-US" b="1" dirty="0">
            <a:solidFill>
              <a:schemeClr val="tx1"/>
            </a:solidFill>
          </a:endParaRPr>
        </a:p>
      </dgm:t>
    </dgm:pt>
    <dgm:pt modelId="{9DB00414-E129-459B-A4AF-ACD8F966F688}" type="parTrans" cxnId="{AC3C92A1-3214-4B9C-A5B4-08AA89578446}">
      <dgm:prSet/>
      <dgm:spPr/>
      <dgm:t>
        <a:bodyPr/>
        <a:lstStyle/>
        <a:p>
          <a:endParaRPr lang="en-US"/>
        </a:p>
      </dgm:t>
    </dgm:pt>
    <dgm:pt modelId="{91DD4BD5-EC22-454F-B10F-62D5F7BC59AB}" type="sibTrans" cxnId="{AC3C92A1-3214-4B9C-A5B4-08AA89578446}">
      <dgm:prSet/>
      <dgm:spPr/>
      <dgm:t>
        <a:bodyPr/>
        <a:lstStyle/>
        <a:p>
          <a:endParaRPr lang="en-US"/>
        </a:p>
      </dgm:t>
    </dgm:pt>
    <dgm:pt modelId="{EAC0424D-A6B8-4E7C-88EF-6AE94BDE495B}">
      <dgm:prSet/>
      <dgm:spPr/>
      <dgm:t>
        <a:bodyPr/>
        <a:lstStyle/>
        <a:p>
          <a:r>
            <a:rPr lang="en-US"/>
            <a:t>Visit</a:t>
          </a:r>
        </a:p>
      </dgm:t>
    </dgm:pt>
    <dgm:pt modelId="{A5B5FF59-462F-487E-8500-3DBB8A6ABB2B}" type="parTrans" cxnId="{DD6AC5CE-7E0B-4B53-9B48-B892584F020C}">
      <dgm:prSet/>
      <dgm:spPr/>
      <dgm:t>
        <a:bodyPr/>
        <a:lstStyle/>
        <a:p>
          <a:endParaRPr lang="en-US"/>
        </a:p>
      </dgm:t>
    </dgm:pt>
    <dgm:pt modelId="{C7E9871B-F4DB-486E-8E28-9A35FFADDCFC}" type="sibTrans" cxnId="{DD6AC5CE-7E0B-4B53-9B48-B892584F020C}">
      <dgm:prSet/>
      <dgm:spPr/>
      <dgm:t>
        <a:bodyPr/>
        <a:lstStyle/>
        <a:p>
          <a:endParaRPr lang="en-US"/>
        </a:p>
      </dgm:t>
    </dgm:pt>
    <dgm:pt modelId="{B36204F8-F132-450F-A91E-5D1C85C2C0AE}">
      <dgm:prSet/>
      <dgm:spPr/>
      <dgm:t>
        <a:bodyPr/>
        <a:lstStyle/>
        <a:p>
          <a:r>
            <a:rPr lang="en-US" dirty="0"/>
            <a:t>our website at </a:t>
          </a:r>
          <a:r>
            <a:rPr lang="en-US"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www.ncmd.info</a:t>
          </a:r>
          <a:endParaRPr lang="en-US" b="1" dirty="0">
            <a:solidFill>
              <a:schemeClr val="tx1"/>
            </a:solidFill>
          </a:endParaRPr>
        </a:p>
      </dgm:t>
    </dgm:pt>
    <dgm:pt modelId="{7920C1BB-58DD-447E-949D-B8BD2B48119D}" type="parTrans" cxnId="{F1013283-B760-4C53-9E24-98FBB8BEAF43}">
      <dgm:prSet/>
      <dgm:spPr/>
      <dgm:t>
        <a:bodyPr/>
        <a:lstStyle/>
        <a:p>
          <a:endParaRPr lang="en-US"/>
        </a:p>
      </dgm:t>
    </dgm:pt>
    <dgm:pt modelId="{EA286FF2-4D50-4872-A826-91718AB16387}" type="sibTrans" cxnId="{F1013283-B760-4C53-9E24-98FBB8BEAF43}">
      <dgm:prSet/>
      <dgm:spPr/>
      <dgm:t>
        <a:bodyPr/>
        <a:lstStyle/>
        <a:p>
          <a:endParaRPr lang="en-US"/>
        </a:p>
      </dgm:t>
    </dgm:pt>
    <dgm:pt modelId="{4A830A9B-4F05-4F02-B1E9-04EFD4884A09}">
      <dgm:prSet/>
      <dgm:spPr/>
      <dgm:t>
        <a:bodyPr/>
        <a:lstStyle/>
        <a:p>
          <a:r>
            <a:rPr lang="en-US"/>
            <a:t>Sign up</a:t>
          </a:r>
        </a:p>
      </dgm:t>
    </dgm:pt>
    <dgm:pt modelId="{23E91414-6372-4374-A659-57FDD3EC0901}" type="parTrans" cxnId="{55A952C9-EEA1-4FC1-B170-51DC86A84AEA}">
      <dgm:prSet/>
      <dgm:spPr/>
      <dgm:t>
        <a:bodyPr/>
        <a:lstStyle/>
        <a:p>
          <a:endParaRPr lang="en-US"/>
        </a:p>
      </dgm:t>
    </dgm:pt>
    <dgm:pt modelId="{57887E6D-EDE3-43A7-90BB-CFFFA4F66CE3}" type="sibTrans" cxnId="{55A952C9-EEA1-4FC1-B170-51DC86A84AEA}">
      <dgm:prSet/>
      <dgm:spPr/>
      <dgm:t>
        <a:bodyPr/>
        <a:lstStyle/>
        <a:p>
          <a:endParaRPr lang="en-US"/>
        </a:p>
      </dgm:t>
    </dgm:pt>
    <dgm:pt modelId="{BEA55C02-BC5F-4A66-B78E-31F003FE5904}">
      <dgm:prSet/>
      <dgm:spPr/>
      <dgm:t>
        <a:bodyPr/>
        <a:lstStyle/>
        <a:p>
          <a:r>
            <a:rPr lang="en-US" dirty="0"/>
            <a:t>to our mailing list </a:t>
          </a:r>
          <a:r>
            <a:rPr lang="en-US" b="1"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here</a:t>
          </a:r>
          <a:r>
            <a:rPr lang="en-US" b="1" dirty="0">
              <a:solidFill>
                <a:schemeClr val="tx1"/>
              </a:solidFill>
            </a:rPr>
            <a:t> </a:t>
          </a:r>
          <a:r>
            <a:rPr lang="en-US" b="0" dirty="0"/>
            <a:t>to be notified of future events and publications</a:t>
          </a:r>
        </a:p>
      </dgm:t>
    </dgm:pt>
    <dgm:pt modelId="{EC2A470C-182E-4356-B5C4-E057646BD5B8}" type="parTrans" cxnId="{3212A8CC-94C4-4273-BC02-0A066DD542A6}">
      <dgm:prSet/>
      <dgm:spPr/>
      <dgm:t>
        <a:bodyPr/>
        <a:lstStyle/>
        <a:p>
          <a:endParaRPr lang="en-US"/>
        </a:p>
      </dgm:t>
    </dgm:pt>
    <dgm:pt modelId="{723E12E5-66D3-4CEF-8B30-4AE0C14C3AF7}" type="sibTrans" cxnId="{3212A8CC-94C4-4273-BC02-0A066DD542A6}">
      <dgm:prSet/>
      <dgm:spPr/>
      <dgm:t>
        <a:bodyPr/>
        <a:lstStyle/>
        <a:p>
          <a:endParaRPr lang="en-US"/>
        </a:p>
      </dgm:t>
    </dgm:pt>
    <dgm:pt modelId="{A88A97C9-D6A7-44BF-8BA8-644750080AFA}">
      <dgm:prSet/>
      <dgm:spPr/>
      <dgm:t>
        <a:bodyPr/>
        <a:lstStyle/>
        <a:p>
          <a:r>
            <a:rPr lang="en-US" dirty="0"/>
            <a:t>Join us</a:t>
          </a:r>
        </a:p>
      </dgm:t>
    </dgm:pt>
    <dgm:pt modelId="{3B71744D-31E9-46C3-94D5-232D245F2A97}" type="parTrans" cxnId="{222CACCD-4F5F-436B-9775-F0A813ED31BC}">
      <dgm:prSet/>
      <dgm:spPr/>
      <dgm:t>
        <a:bodyPr/>
        <a:lstStyle/>
        <a:p>
          <a:endParaRPr lang="en-US"/>
        </a:p>
      </dgm:t>
    </dgm:pt>
    <dgm:pt modelId="{563D15A7-D536-4100-B6DE-008F7A9AAF80}" type="sibTrans" cxnId="{222CACCD-4F5F-436B-9775-F0A813ED31BC}">
      <dgm:prSet/>
      <dgm:spPr/>
      <dgm:t>
        <a:bodyPr/>
        <a:lstStyle/>
        <a:p>
          <a:endParaRPr lang="en-US"/>
        </a:p>
      </dgm:t>
    </dgm:pt>
    <dgm:pt modelId="{CC6C3156-33CC-4121-B257-48FEDBDCC7E8}">
      <dgm:prSet/>
      <dgm:spPr/>
      <dgm:t>
        <a:bodyPr/>
        <a:lstStyle/>
        <a:p>
          <a:r>
            <a:rPr lang="en-US" dirty="0"/>
            <a:t>On our LinkedIn group </a:t>
          </a:r>
          <a:r>
            <a:rPr lang="en-US" b="1"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here</a:t>
          </a:r>
          <a:endParaRPr lang="en-US" b="1" dirty="0">
            <a:solidFill>
              <a:schemeClr val="tx1"/>
            </a:solidFill>
          </a:endParaRPr>
        </a:p>
      </dgm:t>
    </dgm:pt>
    <dgm:pt modelId="{1184B021-860C-4D13-B1A1-18950B2DA120}" type="parTrans" cxnId="{BF146631-A3D1-413F-B9ED-79DD58393289}">
      <dgm:prSet/>
      <dgm:spPr/>
      <dgm:t>
        <a:bodyPr/>
        <a:lstStyle/>
        <a:p>
          <a:endParaRPr lang="en-US"/>
        </a:p>
      </dgm:t>
    </dgm:pt>
    <dgm:pt modelId="{435F0D44-85FB-4A06-9815-0BF2ABDAA686}" type="sibTrans" cxnId="{BF146631-A3D1-413F-B9ED-79DD58393289}">
      <dgm:prSet/>
      <dgm:spPr/>
      <dgm:t>
        <a:bodyPr/>
        <a:lstStyle/>
        <a:p>
          <a:endParaRPr lang="en-US"/>
        </a:p>
      </dgm:t>
    </dgm:pt>
    <dgm:pt modelId="{60B256C0-91EB-44EF-B9DB-E26E7790CA70}">
      <dgm:prSet/>
      <dgm:spPr/>
      <dgm:t>
        <a:bodyPr/>
        <a:lstStyle/>
        <a:p>
          <a:r>
            <a:rPr lang="en-US" dirty="0"/>
            <a:t>Follow</a:t>
          </a:r>
        </a:p>
      </dgm:t>
    </dgm:pt>
    <dgm:pt modelId="{7DF1CDCF-8A0E-4C8F-8FDB-0B33BF243BD9}" type="parTrans" cxnId="{D2634765-75C4-42FA-BC8F-723C0115E8F5}">
      <dgm:prSet/>
      <dgm:spPr/>
      <dgm:t>
        <a:bodyPr/>
        <a:lstStyle/>
        <a:p>
          <a:endParaRPr lang="en-GB"/>
        </a:p>
      </dgm:t>
    </dgm:pt>
    <dgm:pt modelId="{342A22C1-D6DB-4C4B-B5B0-4DE26FF53AB7}" type="sibTrans" cxnId="{D2634765-75C4-42FA-BC8F-723C0115E8F5}">
      <dgm:prSet/>
      <dgm:spPr/>
      <dgm:t>
        <a:bodyPr/>
        <a:lstStyle/>
        <a:p>
          <a:endParaRPr lang="en-GB"/>
        </a:p>
      </dgm:t>
    </dgm:pt>
    <dgm:pt modelId="{9AE327C4-6339-4D19-B960-55B29CA8FE48}">
      <dgm:prSet/>
      <dgm:spPr/>
      <dgm:t>
        <a:bodyPr/>
        <a:lstStyle/>
        <a:p>
          <a:r>
            <a:rPr lang="en-GB" dirty="0"/>
            <a:t>Us on Blue Sky </a:t>
          </a:r>
          <a:r>
            <a:rPr lang="en-GB" b="1"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@ncmd.bsky.social </a:t>
          </a:r>
          <a:endParaRPr lang="en-GB" b="1" dirty="0">
            <a:solidFill>
              <a:schemeClr val="tx1"/>
            </a:solidFill>
          </a:endParaRPr>
        </a:p>
      </dgm:t>
    </dgm:pt>
    <dgm:pt modelId="{E2FDB44D-6884-41BC-B74F-E5CD6002633A}" type="parTrans" cxnId="{2CE0DF7B-033B-4151-A9F9-C4C9431C6BCE}">
      <dgm:prSet/>
      <dgm:spPr/>
      <dgm:t>
        <a:bodyPr/>
        <a:lstStyle/>
        <a:p>
          <a:endParaRPr lang="en-GB"/>
        </a:p>
      </dgm:t>
    </dgm:pt>
    <dgm:pt modelId="{6963BA10-4219-443B-AA63-58866811DB19}" type="sibTrans" cxnId="{2CE0DF7B-033B-4151-A9F9-C4C9431C6BCE}">
      <dgm:prSet/>
      <dgm:spPr/>
      <dgm:t>
        <a:bodyPr/>
        <a:lstStyle/>
        <a:p>
          <a:endParaRPr lang="en-GB"/>
        </a:p>
      </dgm:t>
    </dgm:pt>
    <dgm:pt modelId="{5F5DF679-6C17-4460-8B77-C8D15F800D6A}" type="pres">
      <dgm:prSet presAssocID="{718423E6-1E64-4B43-AF81-9A0194B5F2BE}" presName="Name0" presStyleCnt="0">
        <dgm:presLayoutVars>
          <dgm:dir/>
          <dgm:animLvl val="lvl"/>
          <dgm:resizeHandles val="exact"/>
        </dgm:presLayoutVars>
      </dgm:prSet>
      <dgm:spPr/>
    </dgm:pt>
    <dgm:pt modelId="{30A4B010-1ECB-4FB3-BEBA-C550745CD3BF}" type="pres">
      <dgm:prSet presAssocID="{C783E1CE-5BDC-4FAF-BE51-76A9A42CA123}" presName="linNode" presStyleCnt="0"/>
      <dgm:spPr/>
    </dgm:pt>
    <dgm:pt modelId="{AFECEBED-26C4-41A8-978C-3DDF48B6DEC6}" type="pres">
      <dgm:prSet presAssocID="{C783E1CE-5BDC-4FAF-BE51-76A9A42CA123}" presName="parentText" presStyleLbl="alignNode1" presStyleIdx="0" presStyleCnt="5">
        <dgm:presLayoutVars>
          <dgm:chMax val="1"/>
          <dgm:bulletEnabled/>
        </dgm:presLayoutVars>
      </dgm:prSet>
      <dgm:spPr/>
    </dgm:pt>
    <dgm:pt modelId="{27AC8396-1EAA-4FDA-8D66-B70D31C4EAD8}" type="pres">
      <dgm:prSet presAssocID="{C783E1CE-5BDC-4FAF-BE51-76A9A42CA123}" presName="descendantText" presStyleLbl="alignAccFollowNode1" presStyleIdx="0" presStyleCnt="5">
        <dgm:presLayoutVars>
          <dgm:bulletEnabled/>
        </dgm:presLayoutVars>
      </dgm:prSet>
      <dgm:spPr/>
    </dgm:pt>
    <dgm:pt modelId="{F9DCF476-297A-43E1-A41C-3B2C4D3EEB66}" type="pres">
      <dgm:prSet presAssocID="{4C644B7C-A640-46CF-BD49-28C09A2BB4A2}" presName="sp" presStyleCnt="0"/>
      <dgm:spPr/>
    </dgm:pt>
    <dgm:pt modelId="{8CAC5829-BAD7-4B3D-903F-0E1F921F6FAC}" type="pres">
      <dgm:prSet presAssocID="{60B256C0-91EB-44EF-B9DB-E26E7790CA70}" presName="linNode" presStyleCnt="0"/>
      <dgm:spPr/>
    </dgm:pt>
    <dgm:pt modelId="{54E97893-096A-47D8-81BA-5A07B3ADF18F}" type="pres">
      <dgm:prSet presAssocID="{60B256C0-91EB-44EF-B9DB-E26E7790CA70}" presName="parentText" presStyleLbl="alignNode1" presStyleIdx="1" presStyleCnt="5">
        <dgm:presLayoutVars>
          <dgm:chMax val="1"/>
          <dgm:bulletEnabled/>
        </dgm:presLayoutVars>
      </dgm:prSet>
      <dgm:spPr/>
    </dgm:pt>
    <dgm:pt modelId="{C48FB3B0-9DB3-4E2E-9F9C-29F9EC0014AD}" type="pres">
      <dgm:prSet presAssocID="{60B256C0-91EB-44EF-B9DB-E26E7790CA70}" presName="descendantText" presStyleLbl="alignAccFollowNode1" presStyleIdx="1" presStyleCnt="5">
        <dgm:presLayoutVars>
          <dgm:bulletEnabled/>
        </dgm:presLayoutVars>
      </dgm:prSet>
      <dgm:spPr/>
    </dgm:pt>
    <dgm:pt modelId="{AE6947E6-5D8A-49B9-B386-82A6F1839C01}" type="pres">
      <dgm:prSet presAssocID="{342A22C1-D6DB-4C4B-B5B0-4DE26FF53AB7}" presName="sp" presStyleCnt="0"/>
      <dgm:spPr/>
    </dgm:pt>
    <dgm:pt modelId="{BB01C324-08EA-4095-A784-4A13983C6AE7}" type="pres">
      <dgm:prSet presAssocID="{EAC0424D-A6B8-4E7C-88EF-6AE94BDE495B}" presName="linNode" presStyleCnt="0"/>
      <dgm:spPr/>
    </dgm:pt>
    <dgm:pt modelId="{4FDD8F28-1FF1-48F2-9E76-894B2FD91CC5}" type="pres">
      <dgm:prSet presAssocID="{EAC0424D-A6B8-4E7C-88EF-6AE94BDE495B}" presName="parentText" presStyleLbl="alignNode1" presStyleIdx="2" presStyleCnt="5">
        <dgm:presLayoutVars>
          <dgm:chMax val="1"/>
          <dgm:bulletEnabled/>
        </dgm:presLayoutVars>
      </dgm:prSet>
      <dgm:spPr/>
    </dgm:pt>
    <dgm:pt modelId="{A4F044B8-B741-461E-8422-1D534AF9CCF4}" type="pres">
      <dgm:prSet presAssocID="{EAC0424D-A6B8-4E7C-88EF-6AE94BDE495B}" presName="descendantText" presStyleLbl="alignAccFollowNode1" presStyleIdx="2" presStyleCnt="5">
        <dgm:presLayoutVars>
          <dgm:bulletEnabled/>
        </dgm:presLayoutVars>
      </dgm:prSet>
      <dgm:spPr/>
    </dgm:pt>
    <dgm:pt modelId="{06156121-5A33-4304-8D8E-F8D965A61019}" type="pres">
      <dgm:prSet presAssocID="{C7E9871B-F4DB-486E-8E28-9A35FFADDCFC}" presName="sp" presStyleCnt="0"/>
      <dgm:spPr/>
    </dgm:pt>
    <dgm:pt modelId="{36ABD046-BA8B-4D56-9A59-32CA69835359}" type="pres">
      <dgm:prSet presAssocID="{4A830A9B-4F05-4F02-B1E9-04EFD4884A09}" presName="linNode" presStyleCnt="0"/>
      <dgm:spPr/>
    </dgm:pt>
    <dgm:pt modelId="{C5748DF5-9BC7-45FA-BD8E-9739205C5605}" type="pres">
      <dgm:prSet presAssocID="{4A830A9B-4F05-4F02-B1E9-04EFD4884A09}" presName="parentText" presStyleLbl="alignNode1" presStyleIdx="3" presStyleCnt="5">
        <dgm:presLayoutVars>
          <dgm:chMax val="1"/>
          <dgm:bulletEnabled/>
        </dgm:presLayoutVars>
      </dgm:prSet>
      <dgm:spPr/>
    </dgm:pt>
    <dgm:pt modelId="{C3729DA6-AF38-4759-9415-FA740C6EC9AE}" type="pres">
      <dgm:prSet presAssocID="{4A830A9B-4F05-4F02-B1E9-04EFD4884A09}" presName="descendantText" presStyleLbl="alignAccFollowNode1" presStyleIdx="3" presStyleCnt="5">
        <dgm:presLayoutVars>
          <dgm:bulletEnabled/>
        </dgm:presLayoutVars>
      </dgm:prSet>
      <dgm:spPr/>
    </dgm:pt>
    <dgm:pt modelId="{5302A25A-3432-4EE8-B2D5-C9809B966F98}" type="pres">
      <dgm:prSet presAssocID="{57887E6D-EDE3-43A7-90BB-CFFFA4F66CE3}" presName="sp" presStyleCnt="0"/>
      <dgm:spPr/>
    </dgm:pt>
    <dgm:pt modelId="{885516FE-CAF2-4E6F-88EB-52373BE7E7B1}" type="pres">
      <dgm:prSet presAssocID="{A88A97C9-D6A7-44BF-8BA8-644750080AFA}" presName="linNode" presStyleCnt="0"/>
      <dgm:spPr/>
    </dgm:pt>
    <dgm:pt modelId="{FB73BDE3-5978-42F7-8C54-C99DA3754A38}" type="pres">
      <dgm:prSet presAssocID="{A88A97C9-D6A7-44BF-8BA8-644750080AFA}" presName="parentText" presStyleLbl="alignNode1" presStyleIdx="4" presStyleCnt="5">
        <dgm:presLayoutVars>
          <dgm:chMax val="1"/>
          <dgm:bulletEnabled/>
        </dgm:presLayoutVars>
      </dgm:prSet>
      <dgm:spPr/>
    </dgm:pt>
    <dgm:pt modelId="{92D0435F-A343-4D8C-A874-5C2F2C86CE6D}" type="pres">
      <dgm:prSet presAssocID="{A88A97C9-D6A7-44BF-8BA8-644750080AFA}" presName="descendantText" presStyleLbl="alignAccFollowNode1" presStyleIdx="4" presStyleCnt="5">
        <dgm:presLayoutVars>
          <dgm:bulletEnabled/>
        </dgm:presLayoutVars>
      </dgm:prSet>
      <dgm:spPr/>
    </dgm:pt>
  </dgm:ptLst>
  <dgm:cxnLst>
    <dgm:cxn modelId="{68BF8F0D-19B3-41F3-A28E-E1D5C6E9CB60}" type="presOf" srcId="{718423E6-1E64-4B43-AF81-9A0194B5F2BE}" destId="{5F5DF679-6C17-4460-8B77-C8D15F800D6A}" srcOrd="0" destOrd="0" presId="urn:microsoft.com/office/officeart/2016/7/layout/VerticalSolidActionList"/>
    <dgm:cxn modelId="{5C8A6814-76D6-413F-B5F8-EE2668D0D391}" type="presOf" srcId="{BEA55C02-BC5F-4A66-B78E-31F003FE5904}" destId="{C3729DA6-AF38-4759-9415-FA740C6EC9AE}" srcOrd="0" destOrd="0" presId="urn:microsoft.com/office/officeart/2016/7/layout/VerticalSolidActionList"/>
    <dgm:cxn modelId="{A0354023-0B26-465D-9B2B-2676F0980F2D}" type="presOf" srcId="{CC6C3156-33CC-4121-B257-48FEDBDCC7E8}" destId="{92D0435F-A343-4D8C-A874-5C2F2C86CE6D}" srcOrd="0" destOrd="0" presId="urn:microsoft.com/office/officeart/2016/7/layout/VerticalSolidActionList"/>
    <dgm:cxn modelId="{AFB1992D-8958-41CB-B9DB-48A28AD75A6F}" type="presOf" srcId="{CB16C379-B006-459C-B210-C404EB8FBF16}" destId="{C48FB3B0-9DB3-4E2E-9F9C-29F9EC0014AD}" srcOrd="0" destOrd="0" presId="urn:microsoft.com/office/officeart/2016/7/layout/VerticalSolidActionList"/>
    <dgm:cxn modelId="{BF146631-A3D1-413F-B9ED-79DD58393289}" srcId="{A88A97C9-D6A7-44BF-8BA8-644750080AFA}" destId="{CC6C3156-33CC-4121-B257-48FEDBDCC7E8}" srcOrd="0" destOrd="0" parTransId="{1184B021-860C-4D13-B1A1-18950B2DA120}" sibTransId="{435F0D44-85FB-4A06-9815-0BF2ABDAA686}"/>
    <dgm:cxn modelId="{5F680234-77BF-4250-A6E3-16B050B76E05}" srcId="{718423E6-1E64-4B43-AF81-9A0194B5F2BE}" destId="{C783E1CE-5BDC-4FAF-BE51-76A9A42CA123}" srcOrd="0" destOrd="0" parTransId="{7AC63675-03FE-40FA-8AB5-364288FA2A85}" sibTransId="{4C644B7C-A640-46CF-BD49-28C09A2BB4A2}"/>
    <dgm:cxn modelId="{AA8BE134-DD80-4AA9-8598-3187D9C6DBD6}" type="presOf" srcId="{A88A97C9-D6A7-44BF-8BA8-644750080AFA}" destId="{FB73BDE3-5978-42F7-8C54-C99DA3754A38}" srcOrd="0" destOrd="0" presId="urn:microsoft.com/office/officeart/2016/7/layout/VerticalSolidActionList"/>
    <dgm:cxn modelId="{AFD67037-09AF-4377-AC1C-FF74D4B63C0D}" type="presOf" srcId="{4A830A9B-4F05-4F02-B1E9-04EFD4884A09}" destId="{C5748DF5-9BC7-45FA-BD8E-9739205C5605}" srcOrd="0" destOrd="0" presId="urn:microsoft.com/office/officeart/2016/7/layout/VerticalSolidActionList"/>
    <dgm:cxn modelId="{436E3F3A-F989-4578-8137-5D6F74789100}" type="presOf" srcId="{B36204F8-F132-450F-A91E-5D1C85C2C0AE}" destId="{A4F044B8-B741-461E-8422-1D534AF9CCF4}" srcOrd="0" destOrd="0" presId="urn:microsoft.com/office/officeart/2016/7/layout/VerticalSolidActionList"/>
    <dgm:cxn modelId="{2B902D64-44A8-4F39-BCBF-E6D817916542}" type="presOf" srcId="{60B256C0-91EB-44EF-B9DB-E26E7790CA70}" destId="{54E97893-096A-47D8-81BA-5A07B3ADF18F}" srcOrd="0" destOrd="0" presId="urn:microsoft.com/office/officeart/2016/7/layout/VerticalSolidActionList"/>
    <dgm:cxn modelId="{D2634765-75C4-42FA-BC8F-723C0115E8F5}" srcId="{718423E6-1E64-4B43-AF81-9A0194B5F2BE}" destId="{60B256C0-91EB-44EF-B9DB-E26E7790CA70}" srcOrd="1" destOrd="0" parTransId="{7DF1CDCF-8A0E-4C8F-8FDB-0B33BF243BD9}" sibTransId="{342A22C1-D6DB-4C4B-B5B0-4DE26FF53AB7}"/>
    <dgm:cxn modelId="{2CE0DF7B-033B-4151-A9F9-C4C9431C6BCE}" srcId="{C783E1CE-5BDC-4FAF-BE51-76A9A42CA123}" destId="{9AE327C4-6339-4D19-B960-55B29CA8FE48}" srcOrd="0" destOrd="0" parTransId="{E2FDB44D-6884-41BC-B74F-E5CD6002633A}" sibTransId="{6963BA10-4219-443B-AA63-58866811DB19}"/>
    <dgm:cxn modelId="{F1013283-B760-4C53-9E24-98FBB8BEAF43}" srcId="{EAC0424D-A6B8-4E7C-88EF-6AE94BDE495B}" destId="{B36204F8-F132-450F-A91E-5D1C85C2C0AE}" srcOrd="0" destOrd="0" parTransId="{7920C1BB-58DD-447E-949D-B8BD2B48119D}" sibTransId="{EA286FF2-4D50-4872-A826-91718AB16387}"/>
    <dgm:cxn modelId="{AC3C92A1-3214-4B9C-A5B4-08AA89578446}" srcId="{60B256C0-91EB-44EF-B9DB-E26E7790CA70}" destId="{CB16C379-B006-459C-B210-C404EB8FBF16}" srcOrd="0" destOrd="0" parTransId="{9DB00414-E129-459B-A4AF-ACD8F966F688}" sibTransId="{91DD4BD5-EC22-454F-B10F-62D5F7BC59AB}"/>
    <dgm:cxn modelId="{608321BE-9078-49EA-8E36-B4E3F48FDB37}" type="presOf" srcId="{C783E1CE-5BDC-4FAF-BE51-76A9A42CA123}" destId="{AFECEBED-26C4-41A8-978C-3DDF48B6DEC6}" srcOrd="0" destOrd="0" presId="urn:microsoft.com/office/officeart/2016/7/layout/VerticalSolidActionList"/>
    <dgm:cxn modelId="{E66DFAC0-F54A-41FA-8CC2-A26A6DDDEF7B}" type="presOf" srcId="{EAC0424D-A6B8-4E7C-88EF-6AE94BDE495B}" destId="{4FDD8F28-1FF1-48F2-9E76-894B2FD91CC5}" srcOrd="0" destOrd="0" presId="urn:microsoft.com/office/officeart/2016/7/layout/VerticalSolidActionList"/>
    <dgm:cxn modelId="{9C3123C3-2694-45FA-AB69-BC562B3BE853}" type="presOf" srcId="{9AE327C4-6339-4D19-B960-55B29CA8FE48}" destId="{27AC8396-1EAA-4FDA-8D66-B70D31C4EAD8}" srcOrd="0" destOrd="0" presId="urn:microsoft.com/office/officeart/2016/7/layout/VerticalSolidActionList"/>
    <dgm:cxn modelId="{55A952C9-EEA1-4FC1-B170-51DC86A84AEA}" srcId="{718423E6-1E64-4B43-AF81-9A0194B5F2BE}" destId="{4A830A9B-4F05-4F02-B1E9-04EFD4884A09}" srcOrd="3" destOrd="0" parTransId="{23E91414-6372-4374-A659-57FDD3EC0901}" sibTransId="{57887E6D-EDE3-43A7-90BB-CFFFA4F66CE3}"/>
    <dgm:cxn modelId="{3212A8CC-94C4-4273-BC02-0A066DD542A6}" srcId="{4A830A9B-4F05-4F02-B1E9-04EFD4884A09}" destId="{BEA55C02-BC5F-4A66-B78E-31F003FE5904}" srcOrd="0" destOrd="0" parTransId="{EC2A470C-182E-4356-B5C4-E057646BD5B8}" sibTransId="{723E12E5-66D3-4CEF-8B30-4AE0C14C3AF7}"/>
    <dgm:cxn modelId="{222CACCD-4F5F-436B-9775-F0A813ED31BC}" srcId="{718423E6-1E64-4B43-AF81-9A0194B5F2BE}" destId="{A88A97C9-D6A7-44BF-8BA8-644750080AFA}" srcOrd="4" destOrd="0" parTransId="{3B71744D-31E9-46C3-94D5-232D245F2A97}" sibTransId="{563D15A7-D536-4100-B6DE-008F7A9AAF80}"/>
    <dgm:cxn modelId="{DD6AC5CE-7E0B-4B53-9B48-B892584F020C}" srcId="{718423E6-1E64-4B43-AF81-9A0194B5F2BE}" destId="{EAC0424D-A6B8-4E7C-88EF-6AE94BDE495B}" srcOrd="2" destOrd="0" parTransId="{A5B5FF59-462F-487E-8500-3DBB8A6ABB2B}" sibTransId="{C7E9871B-F4DB-486E-8E28-9A35FFADDCFC}"/>
    <dgm:cxn modelId="{513C8DA2-CD86-4E05-AAA0-DDD07A42C740}" type="presParOf" srcId="{5F5DF679-6C17-4460-8B77-C8D15F800D6A}" destId="{30A4B010-1ECB-4FB3-BEBA-C550745CD3BF}" srcOrd="0" destOrd="0" presId="urn:microsoft.com/office/officeart/2016/7/layout/VerticalSolidActionList"/>
    <dgm:cxn modelId="{C197EE24-47DE-47C0-879A-3032D02B2DA0}" type="presParOf" srcId="{30A4B010-1ECB-4FB3-BEBA-C550745CD3BF}" destId="{AFECEBED-26C4-41A8-978C-3DDF48B6DEC6}" srcOrd="0" destOrd="0" presId="urn:microsoft.com/office/officeart/2016/7/layout/VerticalSolidActionList"/>
    <dgm:cxn modelId="{6455CA3D-34EE-4307-997C-12B6D649A20E}" type="presParOf" srcId="{30A4B010-1ECB-4FB3-BEBA-C550745CD3BF}" destId="{27AC8396-1EAA-4FDA-8D66-B70D31C4EAD8}" srcOrd="1" destOrd="0" presId="urn:microsoft.com/office/officeart/2016/7/layout/VerticalSolidActionList"/>
    <dgm:cxn modelId="{2D407A4F-F106-4F6F-A8D2-708E0EA3A476}" type="presParOf" srcId="{5F5DF679-6C17-4460-8B77-C8D15F800D6A}" destId="{F9DCF476-297A-43E1-A41C-3B2C4D3EEB66}" srcOrd="1" destOrd="0" presId="urn:microsoft.com/office/officeart/2016/7/layout/VerticalSolidActionList"/>
    <dgm:cxn modelId="{A9356C37-BCD0-42D7-975C-F9F299261707}" type="presParOf" srcId="{5F5DF679-6C17-4460-8B77-C8D15F800D6A}" destId="{8CAC5829-BAD7-4B3D-903F-0E1F921F6FAC}" srcOrd="2" destOrd="0" presId="urn:microsoft.com/office/officeart/2016/7/layout/VerticalSolidActionList"/>
    <dgm:cxn modelId="{061D030D-CA1D-42D2-8FDE-3C4008B47092}" type="presParOf" srcId="{8CAC5829-BAD7-4B3D-903F-0E1F921F6FAC}" destId="{54E97893-096A-47D8-81BA-5A07B3ADF18F}" srcOrd="0" destOrd="0" presId="urn:microsoft.com/office/officeart/2016/7/layout/VerticalSolidActionList"/>
    <dgm:cxn modelId="{FEAAE06D-6CB6-4072-83FA-A52C837E8BAF}" type="presParOf" srcId="{8CAC5829-BAD7-4B3D-903F-0E1F921F6FAC}" destId="{C48FB3B0-9DB3-4E2E-9F9C-29F9EC0014AD}" srcOrd="1" destOrd="0" presId="urn:microsoft.com/office/officeart/2016/7/layout/VerticalSolidActionList"/>
    <dgm:cxn modelId="{70A6D18F-497E-452C-9B03-A9DC68BD54E0}" type="presParOf" srcId="{5F5DF679-6C17-4460-8B77-C8D15F800D6A}" destId="{AE6947E6-5D8A-49B9-B386-82A6F1839C01}" srcOrd="3" destOrd="0" presId="urn:microsoft.com/office/officeart/2016/7/layout/VerticalSolidActionList"/>
    <dgm:cxn modelId="{DA6AB3AC-D627-4B8F-8DD7-5DEBF309C902}" type="presParOf" srcId="{5F5DF679-6C17-4460-8B77-C8D15F800D6A}" destId="{BB01C324-08EA-4095-A784-4A13983C6AE7}" srcOrd="4" destOrd="0" presId="urn:microsoft.com/office/officeart/2016/7/layout/VerticalSolidActionList"/>
    <dgm:cxn modelId="{E51DE238-4F55-4754-8CB4-FDD1295D8AB6}" type="presParOf" srcId="{BB01C324-08EA-4095-A784-4A13983C6AE7}" destId="{4FDD8F28-1FF1-48F2-9E76-894B2FD91CC5}" srcOrd="0" destOrd="0" presId="urn:microsoft.com/office/officeart/2016/7/layout/VerticalSolidActionList"/>
    <dgm:cxn modelId="{6068BBFE-1A6D-42C3-8160-A9E9A6610D1A}" type="presParOf" srcId="{BB01C324-08EA-4095-A784-4A13983C6AE7}" destId="{A4F044B8-B741-461E-8422-1D534AF9CCF4}" srcOrd="1" destOrd="0" presId="urn:microsoft.com/office/officeart/2016/7/layout/VerticalSolidActionList"/>
    <dgm:cxn modelId="{9D6E5F43-CCF3-46E0-BD83-03D7CD85E901}" type="presParOf" srcId="{5F5DF679-6C17-4460-8B77-C8D15F800D6A}" destId="{06156121-5A33-4304-8D8E-F8D965A61019}" srcOrd="5" destOrd="0" presId="urn:microsoft.com/office/officeart/2016/7/layout/VerticalSolidActionList"/>
    <dgm:cxn modelId="{044E81C9-2CC1-42A7-9534-AC1A135F5C9D}" type="presParOf" srcId="{5F5DF679-6C17-4460-8B77-C8D15F800D6A}" destId="{36ABD046-BA8B-4D56-9A59-32CA69835359}" srcOrd="6" destOrd="0" presId="urn:microsoft.com/office/officeart/2016/7/layout/VerticalSolidActionList"/>
    <dgm:cxn modelId="{D74FE438-36CC-4893-9B5C-A30039B375E2}" type="presParOf" srcId="{36ABD046-BA8B-4D56-9A59-32CA69835359}" destId="{C5748DF5-9BC7-45FA-BD8E-9739205C5605}" srcOrd="0" destOrd="0" presId="urn:microsoft.com/office/officeart/2016/7/layout/VerticalSolidActionList"/>
    <dgm:cxn modelId="{6FC0E30D-3B3A-476F-9D9D-071EFCD957C3}" type="presParOf" srcId="{36ABD046-BA8B-4D56-9A59-32CA69835359}" destId="{C3729DA6-AF38-4759-9415-FA740C6EC9AE}" srcOrd="1" destOrd="0" presId="urn:microsoft.com/office/officeart/2016/7/layout/VerticalSolidActionList"/>
    <dgm:cxn modelId="{05A31574-BAD2-40CD-9461-02014BCE60CA}" type="presParOf" srcId="{5F5DF679-6C17-4460-8B77-C8D15F800D6A}" destId="{5302A25A-3432-4EE8-B2D5-C9809B966F98}" srcOrd="7" destOrd="0" presId="urn:microsoft.com/office/officeart/2016/7/layout/VerticalSolidActionList"/>
    <dgm:cxn modelId="{9B1FF843-BB18-41FC-876D-1989B81AEC66}" type="presParOf" srcId="{5F5DF679-6C17-4460-8B77-C8D15F800D6A}" destId="{885516FE-CAF2-4E6F-88EB-52373BE7E7B1}" srcOrd="8" destOrd="0" presId="urn:microsoft.com/office/officeart/2016/7/layout/VerticalSolidActionList"/>
    <dgm:cxn modelId="{D0D2A6A5-AF08-4E0D-B37E-0D1AE7928521}" type="presParOf" srcId="{885516FE-CAF2-4E6F-88EB-52373BE7E7B1}" destId="{FB73BDE3-5978-42F7-8C54-C99DA3754A38}" srcOrd="0" destOrd="0" presId="urn:microsoft.com/office/officeart/2016/7/layout/VerticalSolidActionList"/>
    <dgm:cxn modelId="{7D1375FA-28E7-47B1-9BF0-9D02724DF81F}" type="presParOf" srcId="{885516FE-CAF2-4E6F-88EB-52373BE7E7B1}" destId="{92D0435F-A343-4D8C-A874-5C2F2C86CE6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44B8C-F474-4111-A051-B5E39F08E1D3}">
      <dsp:nvSpPr>
        <dsp:cNvPr id="0" name=""/>
        <dsp:cNvSpPr/>
      </dsp:nvSpPr>
      <dsp:spPr>
        <a:xfrm>
          <a:off x="556" y="578886"/>
          <a:ext cx="2170624" cy="13023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cs typeface="Calibri" panose="020F0502020204030204" pitchFamily="34" charset="0"/>
            </a:rPr>
            <a:t>Statutory process since 2008 (legislation enshrined within The Children Act 2004)</a:t>
          </a:r>
          <a:endParaRPr lang="en-US" sz="1600" kern="1200" dirty="0">
            <a:latin typeface="Calibri" panose="020F0502020204030204" pitchFamily="34" charset="0"/>
            <a:cs typeface="Calibri" panose="020F0502020204030204" pitchFamily="34" charset="0"/>
          </a:endParaRPr>
        </a:p>
      </dsp:txBody>
      <dsp:txXfrm>
        <a:off x="556" y="578886"/>
        <a:ext cx="2170624" cy="1302374"/>
      </dsp:txXfrm>
    </dsp:sp>
    <dsp:sp modelId="{53D64ADC-6DBF-4BD5-8529-11DB5367D36A}">
      <dsp:nvSpPr>
        <dsp:cNvPr id="0" name=""/>
        <dsp:cNvSpPr/>
      </dsp:nvSpPr>
      <dsp:spPr>
        <a:xfrm>
          <a:off x="2388243" y="578886"/>
          <a:ext cx="2170624" cy="13023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Revised </a:t>
          </a:r>
          <a:r>
            <a:rPr lang="en-US" sz="1600" b="1"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US" sz="1600" kern="1200" dirty="0">
              <a:latin typeface="Calibri" panose="020F0502020204030204" pitchFamily="34" charset="0"/>
              <a:cs typeface="Calibri" panose="020F0502020204030204" pitchFamily="34" charset="0"/>
            </a:rPr>
            <a:t> was issued in 2018 following recommendations from the Wood Review (2016)</a:t>
          </a:r>
        </a:p>
      </dsp:txBody>
      <dsp:txXfrm>
        <a:off x="2388243" y="578886"/>
        <a:ext cx="2170624" cy="1302374"/>
      </dsp:txXfrm>
    </dsp:sp>
    <dsp:sp modelId="{EE162D3F-202A-464B-9301-5E1E28645E07}">
      <dsp:nvSpPr>
        <dsp:cNvPr id="0" name=""/>
        <dsp:cNvSpPr/>
      </dsp:nvSpPr>
      <dsp:spPr>
        <a:xfrm>
          <a:off x="556" y="2098323"/>
          <a:ext cx="2170624" cy="13023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cs typeface="Calibri" panose="020F0502020204030204" pitchFamily="34" charset="0"/>
            </a:rPr>
            <a:t>The process includes babies born at pre-viable gestations (i.e. &lt;24 weeks gestation) who show signs of life</a:t>
          </a:r>
          <a:endParaRPr lang="en-US" sz="1600" kern="1200" dirty="0">
            <a:latin typeface="Calibri" panose="020F0502020204030204" pitchFamily="34" charset="0"/>
            <a:cs typeface="Calibri" panose="020F0502020204030204" pitchFamily="34" charset="0"/>
          </a:endParaRPr>
        </a:p>
      </dsp:txBody>
      <dsp:txXfrm>
        <a:off x="556" y="2098323"/>
        <a:ext cx="2170624" cy="1302374"/>
      </dsp:txXfrm>
    </dsp:sp>
    <dsp:sp modelId="{48338EE2-1027-44C6-B5DF-020DBDA357CE}">
      <dsp:nvSpPr>
        <dsp:cNvPr id="0" name=""/>
        <dsp:cNvSpPr/>
      </dsp:nvSpPr>
      <dsp:spPr>
        <a:xfrm>
          <a:off x="2388243" y="2098323"/>
          <a:ext cx="2170624" cy="13023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cs typeface="Calibri" panose="020F0502020204030204" pitchFamily="34" charset="0"/>
            </a:rPr>
            <a:t>It also includes unattended stillbirths in the community, but not terminations of pregnancy</a:t>
          </a:r>
          <a:endParaRPr lang="en-US" sz="1600" kern="1200" dirty="0">
            <a:latin typeface="Calibri" panose="020F0502020204030204" pitchFamily="34" charset="0"/>
            <a:cs typeface="Calibri" panose="020F0502020204030204" pitchFamily="34" charset="0"/>
          </a:endParaRPr>
        </a:p>
      </dsp:txBody>
      <dsp:txXfrm>
        <a:off x="2388243" y="2098323"/>
        <a:ext cx="2170624" cy="1302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045E-0883-4510-81AD-C2FE65D1B42C}">
      <dsp:nvSpPr>
        <dsp:cNvPr id="0" name=""/>
        <dsp:cNvSpPr/>
      </dsp:nvSpPr>
      <dsp:spPr>
        <a:xfrm>
          <a:off x="0" y="678"/>
          <a:ext cx="676476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64496-B6A2-429E-9676-71F4E1225F0E}">
      <dsp:nvSpPr>
        <dsp:cNvPr id="0" name=""/>
        <dsp:cNvSpPr/>
      </dsp:nvSpPr>
      <dsp:spPr>
        <a:xfrm>
          <a:off x="0" y="678"/>
          <a:ext cx="6764766" cy="11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17 years old</a:t>
          </a:r>
          <a:endParaRPr lang="en-US" sz="2800" kern="1200" dirty="0"/>
        </a:p>
      </dsp:txBody>
      <dsp:txXfrm>
        <a:off x="0" y="678"/>
        <a:ext cx="6764766" cy="1110584"/>
      </dsp:txXfrm>
    </dsp:sp>
    <dsp:sp modelId="{89E5907E-5AFA-4119-AEFF-4A26CA360C3E}">
      <dsp:nvSpPr>
        <dsp:cNvPr id="0" name=""/>
        <dsp:cNvSpPr/>
      </dsp:nvSpPr>
      <dsp:spPr>
        <a:xfrm>
          <a:off x="0" y="1111262"/>
          <a:ext cx="6764766" cy="0"/>
        </a:xfrm>
        <a:prstGeom prst="line">
          <a:avLst/>
        </a:prstGeom>
        <a:solidFill>
          <a:schemeClr val="accent5">
            <a:hueOff val="-3038037"/>
            <a:satOff val="-207"/>
            <a:lumOff val="49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93FA5-71ED-4D81-A1DE-D1F89B279658}">
      <dsp:nvSpPr>
        <dsp:cNvPr id="0" name=""/>
        <dsp:cNvSpPr/>
      </dsp:nvSpPr>
      <dsp:spPr>
        <a:xfrm>
          <a:off x="0" y="1111262"/>
          <a:ext cx="6764766" cy="11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Lived with her biological mother, step-father and 6 full/half siblings.</a:t>
          </a:r>
          <a:endParaRPr lang="en-US" sz="2800" kern="1200" dirty="0"/>
        </a:p>
      </dsp:txBody>
      <dsp:txXfrm>
        <a:off x="0" y="1111262"/>
        <a:ext cx="6764766" cy="1110584"/>
      </dsp:txXfrm>
    </dsp:sp>
    <dsp:sp modelId="{A63B3E2F-3494-4A9C-A6E9-D3ADD564AC32}">
      <dsp:nvSpPr>
        <dsp:cNvPr id="0" name=""/>
        <dsp:cNvSpPr/>
      </dsp:nvSpPr>
      <dsp:spPr>
        <a:xfrm>
          <a:off x="0" y="2221846"/>
          <a:ext cx="6764766" cy="0"/>
        </a:xfrm>
        <a:prstGeom prst="line">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905AC-2015-466A-9C5A-E4F506239482}">
      <dsp:nvSpPr>
        <dsp:cNvPr id="0" name=""/>
        <dsp:cNvSpPr/>
      </dsp:nvSpPr>
      <dsp:spPr>
        <a:xfrm>
          <a:off x="0" y="2221846"/>
          <a:ext cx="6764766" cy="11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Loved, and was a very talented, photographer</a:t>
          </a:r>
          <a:endParaRPr lang="en-US" sz="2800" kern="1200" dirty="0"/>
        </a:p>
      </dsp:txBody>
      <dsp:txXfrm>
        <a:off x="0" y="2221846"/>
        <a:ext cx="6764766" cy="1110584"/>
      </dsp:txXfrm>
    </dsp:sp>
    <dsp:sp modelId="{B23B25E8-1A8D-423D-B2C7-08D10F0EAA14}">
      <dsp:nvSpPr>
        <dsp:cNvPr id="0" name=""/>
        <dsp:cNvSpPr/>
      </dsp:nvSpPr>
      <dsp:spPr>
        <a:xfrm>
          <a:off x="0" y="3332431"/>
          <a:ext cx="6764766" cy="0"/>
        </a:xfrm>
        <a:prstGeom prst="line">
          <a:avLst/>
        </a:prstGeom>
        <a:solidFill>
          <a:schemeClr val="accent5">
            <a:hueOff val="-9114112"/>
            <a:satOff val="-620"/>
            <a:lumOff val="1471"/>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0CEB9-98D4-4E0B-BF7C-7B13C4F4A74E}">
      <dsp:nvSpPr>
        <dsp:cNvPr id="0" name=""/>
        <dsp:cNvSpPr/>
      </dsp:nvSpPr>
      <dsp:spPr>
        <a:xfrm>
          <a:off x="0" y="3332431"/>
          <a:ext cx="6764766" cy="11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Recognised</a:t>
          </a:r>
          <a:r>
            <a:rPr lang="en-US" sz="2800" kern="1200" dirty="0"/>
            <a:t> as a young carer for some of her siblings</a:t>
          </a:r>
        </a:p>
      </dsp:txBody>
      <dsp:txXfrm>
        <a:off x="0" y="3332431"/>
        <a:ext cx="6764766" cy="1110584"/>
      </dsp:txXfrm>
    </dsp:sp>
    <dsp:sp modelId="{426420FB-9FF1-4E80-8D41-D5B9325BE4A4}">
      <dsp:nvSpPr>
        <dsp:cNvPr id="0" name=""/>
        <dsp:cNvSpPr/>
      </dsp:nvSpPr>
      <dsp:spPr>
        <a:xfrm>
          <a:off x="0" y="4443015"/>
          <a:ext cx="6764766"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0F544-DFBA-418C-92B0-933BB65BE050}">
      <dsp:nvSpPr>
        <dsp:cNvPr id="0" name=""/>
        <dsp:cNvSpPr/>
      </dsp:nvSpPr>
      <dsp:spPr>
        <a:xfrm>
          <a:off x="0" y="4443015"/>
          <a:ext cx="6764766" cy="11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Of Gypsy </a:t>
          </a:r>
          <a:r>
            <a:rPr lang="en-US" sz="2800" kern="1200" dirty="0" err="1"/>
            <a:t>Traveller</a:t>
          </a:r>
          <a:r>
            <a:rPr lang="en-US" sz="2800" kern="1200" dirty="0"/>
            <a:t> heritage</a:t>
          </a:r>
        </a:p>
      </dsp:txBody>
      <dsp:txXfrm>
        <a:off x="0" y="4443015"/>
        <a:ext cx="6764766" cy="111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05997-C07A-4BC2-B799-29B8924F4127}">
      <dsp:nvSpPr>
        <dsp:cNvPr id="0" name=""/>
        <dsp:cNvSpPr/>
      </dsp:nvSpPr>
      <dsp:spPr>
        <a:xfrm>
          <a:off x="0" y="270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E79F0-400B-4052-824D-3647284D09E0}">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Anna messages an online friend telling them that she needs to tell her mother something, but she feels ‘sweaty and nervous’ even thinking about telling her. </a:t>
          </a:r>
          <a:endParaRPr lang="en-US" sz="2200" kern="1200"/>
        </a:p>
      </dsp:txBody>
      <dsp:txXfrm>
        <a:off x="0" y="2700"/>
        <a:ext cx="6291714" cy="1841777"/>
      </dsp:txXfrm>
    </dsp:sp>
    <dsp:sp modelId="{FD842897-7008-4046-9272-C5BAD96E7EBE}">
      <dsp:nvSpPr>
        <dsp:cNvPr id="0" name=""/>
        <dsp:cNvSpPr/>
      </dsp:nvSpPr>
      <dsp:spPr>
        <a:xfrm>
          <a:off x="0" y="1844478"/>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9B71E-EB80-448A-9C02-690CC105EFF8}">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Two weeks later she messages her friend again, sharing that her step-father has been sexually abusing her. Her friend encourages her to tell her mother.</a:t>
          </a:r>
          <a:endParaRPr lang="en-US" sz="2200" kern="1200"/>
        </a:p>
      </dsp:txBody>
      <dsp:txXfrm>
        <a:off x="0" y="1844478"/>
        <a:ext cx="6291714" cy="1841777"/>
      </dsp:txXfrm>
    </dsp:sp>
    <dsp:sp modelId="{8184EAB7-4A53-412B-AD09-568F32DA6E7A}">
      <dsp:nvSpPr>
        <dsp:cNvPr id="0" name=""/>
        <dsp:cNvSpPr/>
      </dsp:nvSpPr>
      <dsp:spPr>
        <a:xfrm>
          <a:off x="0" y="3686256"/>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2B9E3-BDC8-464A-91D9-A77871D900E8}">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Anna sends a text message to her mother saying that she needs to talk about something important, but she cannot tell her step-father. Her mother’s response was to ask if she was pregnant, or if her step-father was using a dating app again.</a:t>
          </a:r>
          <a:endParaRPr lang="en-US" sz="2200" kern="1200" dirty="0"/>
        </a:p>
      </dsp:txBody>
      <dsp:txXfrm>
        <a:off x="0" y="3686256"/>
        <a:ext cx="6291714" cy="1841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8E064-C81C-42C7-B109-AF9CDDAACFAD}">
      <dsp:nvSpPr>
        <dsp:cNvPr id="0" name=""/>
        <dsp:cNvSpPr/>
      </dsp:nvSpPr>
      <dsp:spPr>
        <a:xfrm>
          <a:off x="0" y="236619"/>
          <a:ext cx="10515600" cy="12331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Anna tells her mother that her step-father has been sexually abusing her. </a:t>
          </a:r>
          <a:endParaRPr lang="en-US" sz="3100" kern="1200" dirty="0"/>
        </a:p>
      </dsp:txBody>
      <dsp:txXfrm>
        <a:off x="60199" y="296818"/>
        <a:ext cx="10395202" cy="1112781"/>
      </dsp:txXfrm>
    </dsp:sp>
    <dsp:sp modelId="{7756EA6A-2358-4E6C-BEBC-699825914C29}">
      <dsp:nvSpPr>
        <dsp:cNvPr id="0" name=""/>
        <dsp:cNvSpPr/>
      </dsp:nvSpPr>
      <dsp:spPr>
        <a:xfrm>
          <a:off x="0" y="1559079"/>
          <a:ext cx="10515600" cy="12331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following morning her mother tells her that she does not believe her and that she was lying.</a:t>
          </a:r>
          <a:endParaRPr lang="en-US" sz="3100" kern="1200" dirty="0"/>
        </a:p>
      </dsp:txBody>
      <dsp:txXfrm>
        <a:off x="60199" y="1619278"/>
        <a:ext cx="10395202" cy="1112781"/>
      </dsp:txXfrm>
    </dsp:sp>
    <dsp:sp modelId="{1F06144B-AD50-4436-A3BC-2E12F4CF5931}">
      <dsp:nvSpPr>
        <dsp:cNvPr id="0" name=""/>
        <dsp:cNvSpPr/>
      </dsp:nvSpPr>
      <dsp:spPr>
        <a:xfrm>
          <a:off x="0" y="2881539"/>
          <a:ext cx="10515600" cy="1233179"/>
        </a:xfrm>
        <a:prstGeom prst="round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Anna’s mother suggested that she spends the night with her paternal grandparents whilst matters ‘calmed down a little’</a:t>
          </a:r>
          <a:endParaRPr lang="en-US" sz="3100" kern="1200" dirty="0"/>
        </a:p>
      </dsp:txBody>
      <dsp:txXfrm>
        <a:off x="60199" y="2941738"/>
        <a:ext cx="10395202" cy="1112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20E24-7B03-4DFC-A945-BFB0ED261B25}">
      <dsp:nvSpPr>
        <dsp:cNvPr id="0" name=""/>
        <dsp:cNvSpPr/>
      </dsp:nvSpPr>
      <dsp:spPr>
        <a:xfrm>
          <a:off x="1283" y="306119"/>
          <a:ext cx="4505585" cy="286104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CEDDB-3849-446C-8B52-6235166A2283}">
      <dsp:nvSpPr>
        <dsp:cNvPr id="0" name=""/>
        <dsp:cNvSpPr/>
      </dsp:nvSpPr>
      <dsp:spPr>
        <a:xfrm>
          <a:off x="501904" y="781709"/>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Anna’s step-father collects her from her grandparents.</a:t>
          </a:r>
          <a:endParaRPr lang="en-US" sz="2600" kern="1200" dirty="0"/>
        </a:p>
      </dsp:txBody>
      <dsp:txXfrm>
        <a:off x="585701" y="865506"/>
        <a:ext cx="4337991" cy="2693452"/>
      </dsp:txXfrm>
    </dsp:sp>
    <dsp:sp modelId="{DD531DA1-7B3C-40EF-BD08-2183A89C9BAB}">
      <dsp:nvSpPr>
        <dsp:cNvPr id="0" name=""/>
        <dsp:cNvSpPr/>
      </dsp:nvSpPr>
      <dsp:spPr>
        <a:xfrm>
          <a:off x="5508110" y="306119"/>
          <a:ext cx="4505585" cy="286104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2BC95-9C70-477A-9EF6-EB10CBC9373F}">
      <dsp:nvSpPr>
        <dsp:cNvPr id="0" name=""/>
        <dsp:cNvSpPr/>
      </dsp:nvSpPr>
      <dsp:spPr>
        <a:xfrm>
          <a:off x="6008730" y="781709"/>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When her grandparents said goodbye to her that morning, this is the last time that they, or anyone apart from her step-father, is known to have seen her alive and well. </a:t>
          </a:r>
          <a:endParaRPr lang="en-US" sz="2600" kern="1200"/>
        </a:p>
      </dsp:txBody>
      <dsp:txXfrm>
        <a:off x="6092527" y="865506"/>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6D79-1A95-49E7-A57D-70C663AFC38E}">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9405E-B184-4976-ABA7-67B67B1DE3C9}">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Anna’s mother reports her missing, claiming that she had done this before and would undoubtedly return. Police establish that she has never been reported as missing before.</a:t>
          </a:r>
          <a:endParaRPr lang="en-US" sz="2600" kern="1200" dirty="0"/>
        </a:p>
      </dsp:txBody>
      <dsp:txXfrm>
        <a:off x="0" y="0"/>
        <a:ext cx="6291714" cy="2765367"/>
      </dsp:txXfrm>
    </dsp:sp>
    <dsp:sp modelId="{F87E6CBC-B76A-4694-9BCA-E80E3875550B}">
      <dsp:nvSpPr>
        <dsp:cNvPr id="0" name=""/>
        <dsp:cNvSpPr/>
      </dsp:nvSpPr>
      <dsp:spPr>
        <a:xfrm>
          <a:off x="0" y="276536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6620C-0A9D-4DB1-BB54-F81AAC03D6CE}">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tabLst/>
          </a:pPr>
          <a:r>
            <a:rPr lang="en-GB" sz="2600" kern="1200" dirty="0"/>
            <a:t>Her step-father tells Police that he had collected Anna, stopped to roll a cigarette on the way home, they argued and then Anna left the vehicle and walked away. He couldn’t pinpoint where and appeared unfamiliar with the actual location he showed officers.</a:t>
          </a:r>
          <a:endParaRPr lang="en-US" sz="2600" kern="1200" dirty="0"/>
        </a:p>
      </dsp:txBody>
      <dsp:txXfrm>
        <a:off x="0" y="2765367"/>
        <a:ext cx="6291714" cy="2765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8396-1EAA-4FDA-8D66-B70D31C4EAD8}">
      <dsp:nvSpPr>
        <dsp:cNvPr id="0" name=""/>
        <dsp:cNvSpPr/>
      </dsp:nvSpPr>
      <dsp:spPr>
        <a:xfrm>
          <a:off x="911885" y="1729"/>
          <a:ext cx="3647540" cy="7588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192736" rIns="70772" bIns="192736" numCol="1" spcCol="1270" anchor="ctr" anchorCtr="0">
          <a:noAutofit/>
        </a:bodyPr>
        <a:lstStyle/>
        <a:p>
          <a:pPr marL="0" lvl="0" indent="0" algn="l" defTabSz="577850">
            <a:lnSpc>
              <a:spcPct val="90000"/>
            </a:lnSpc>
            <a:spcBef>
              <a:spcPct val="0"/>
            </a:spcBef>
            <a:spcAft>
              <a:spcPct val="35000"/>
            </a:spcAft>
            <a:buNone/>
          </a:pPr>
          <a:r>
            <a:rPr lang="en-GB" sz="1300" kern="1200" dirty="0"/>
            <a:t>Us on Blue Sky </a:t>
          </a:r>
          <a:r>
            <a:rPr lang="en-GB" sz="1300" b="1"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@ncmd.bsky.social </a:t>
          </a:r>
          <a:endParaRPr lang="en-GB" sz="1300" b="1" kern="1200" dirty="0">
            <a:solidFill>
              <a:schemeClr val="tx1"/>
            </a:solidFill>
          </a:endParaRPr>
        </a:p>
      </dsp:txBody>
      <dsp:txXfrm>
        <a:off x="911885" y="1729"/>
        <a:ext cx="3647540" cy="758802"/>
      </dsp:txXfrm>
    </dsp:sp>
    <dsp:sp modelId="{AFECEBED-26C4-41A8-978C-3DDF48B6DEC6}">
      <dsp:nvSpPr>
        <dsp:cNvPr id="0" name=""/>
        <dsp:cNvSpPr/>
      </dsp:nvSpPr>
      <dsp:spPr>
        <a:xfrm>
          <a:off x="0" y="1729"/>
          <a:ext cx="911885" cy="75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74953" rIns="48254" bIns="74953" numCol="1" spcCol="1270" anchor="ctr" anchorCtr="0">
          <a:noAutofit/>
        </a:bodyPr>
        <a:lstStyle/>
        <a:p>
          <a:pPr marL="0" lvl="0" indent="0" algn="ctr" defTabSz="755650">
            <a:lnSpc>
              <a:spcPct val="90000"/>
            </a:lnSpc>
            <a:spcBef>
              <a:spcPct val="0"/>
            </a:spcBef>
            <a:spcAft>
              <a:spcPct val="35000"/>
            </a:spcAft>
            <a:buNone/>
          </a:pPr>
          <a:r>
            <a:rPr lang="en-US" sz="1700" kern="1200" dirty="0"/>
            <a:t>Follow</a:t>
          </a:r>
        </a:p>
      </dsp:txBody>
      <dsp:txXfrm>
        <a:off x="0" y="1729"/>
        <a:ext cx="911885" cy="758802"/>
      </dsp:txXfrm>
    </dsp:sp>
    <dsp:sp modelId="{C48FB3B0-9DB3-4E2E-9F9C-29F9EC0014AD}">
      <dsp:nvSpPr>
        <dsp:cNvPr id="0" name=""/>
        <dsp:cNvSpPr/>
      </dsp:nvSpPr>
      <dsp:spPr>
        <a:xfrm>
          <a:off x="911885" y="806060"/>
          <a:ext cx="3647540" cy="7588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192736" rIns="70772" bIns="192736" numCol="1" spcCol="1270" anchor="ctr" anchorCtr="0">
          <a:noAutofit/>
        </a:bodyPr>
        <a:lstStyle/>
        <a:p>
          <a:pPr marL="0" lvl="0" indent="0" algn="l" defTabSz="577850">
            <a:lnSpc>
              <a:spcPct val="90000"/>
            </a:lnSpc>
            <a:spcBef>
              <a:spcPct val="0"/>
            </a:spcBef>
            <a:spcAft>
              <a:spcPct val="35000"/>
            </a:spcAft>
            <a:buNone/>
          </a:pPr>
          <a:r>
            <a:rPr lang="en-US" sz="1300" kern="1200" dirty="0"/>
            <a:t>us on X </a:t>
          </a:r>
          <a:r>
            <a:rPr lang="en-US" sz="1300" b="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@NCMD_England</a:t>
          </a:r>
          <a:endParaRPr lang="en-US" sz="1300" b="1" kern="1200" dirty="0">
            <a:solidFill>
              <a:schemeClr val="tx1"/>
            </a:solidFill>
          </a:endParaRPr>
        </a:p>
      </dsp:txBody>
      <dsp:txXfrm>
        <a:off x="911885" y="806060"/>
        <a:ext cx="3647540" cy="758802"/>
      </dsp:txXfrm>
    </dsp:sp>
    <dsp:sp modelId="{54E97893-096A-47D8-81BA-5A07B3ADF18F}">
      <dsp:nvSpPr>
        <dsp:cNvPr id="0" name=""/>
        <dsp:cNvSpPr/>
      </dsp:nvSpPr>
      <dsp:spPr>
        <a:xfrm>
          <a:off x="0" y="806060"/>
          <a:ext cx="911885" cy="75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74953" rIns="48254" bIns="74953" numCol="1" spcCol="1270" anchor="ctr" anchorCtr="0">
          <a:noAutofit/>
        </a:bodyPr>
        <a:lstStyle/>
        <a:p>
          <a:pPr marL="0" lvl="0" indent="0" algn="ctr" defTabSz="755650">
            <a:lnSpc>
              <a:spcPct val="90000"/>
            </a:lnSpc>
            <a:spcBef>
              <a:spcPct val="0"/>
            </a:spcBef>
            <a:spcAft>
              <a:spcPct val="35000"/>
            </a:spcAft>
            <a:buNone/>
          </a:pPr>
          <a:r>
            <a:rPr lang="en-US" sz="1700" kern="1200" dirty="0"/>
            <a:t>Follow</a:t>
          </a:r>
        </a:p>
      </dsp:txBody>
      <dsp:txXfrm>
        <a:off x="0" y="806060"/>
        <a:ext cx="911885" cy="758802"/>
      </dsp:txXfrm>
    </dsp:sp>
    <dsp:sp modelId="{A4F044B8-B741-461E-8422-1D534AF9CCF4}">
      <dsp:nvSpPr>
        <dsp:cNvPr id="0" name=""/>
        <dsp:cNvSpPr/>
      </dsp:nvSpPr>
      <dsp:spPr>
        <a:xfrm>
          <a:off x="911885" y="1610391"/>
          <a:ext cx="3647540" cy="7588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192736" rIns="70772" bIns="192736" numCol="1" spcCol="1270" anchor="ctr" anchorCtr="0">
          <a:noAutofit/>
        </a:bodyPr>
        <a:lstStyle/>
        <a:p>
          <a:pPr marL="0" lvl="0" indent="0" algn="l" defTabSz="577850">
            <a:lnSpc>
              <a:spcPct val="90000"/>
            </a:lnSpc>
            <a:spcBef>
              <a:spcPct val="0"/>
            </a:spcBef>
            <a:spcAft>
              <a:spcPct val="35000"/>
            </a:spcAft>
            <a:buNone/>
          </a:pPr>
          <a:r>
            <a:rPr lang="en-US" sz="1300" kern="1200" dirty="0"/>
            <a:t>our website at </a:t>
          </a:r>
          <a:r>
            <a:rPr lang="en-US" sz="1300" b="1"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www.ncmd.info</a:t>
          </a:r>
          <a:endParaRPr lang="en-US" sz="1300" b="1" kern="1200" dirty="0">
            <a:solidFill>
              <a:schemeClr val="tx1"/>
            </a:solidFill>
          </a:endParaRPr>
        </a:p>
      </dsp:txBody>
      <dsp:txXfrm>
        <a:off x="911885" y="1610391"/>
        <a:ext cx="3647540" cy="758802"/>
      </dsp:txXfrm>
    </dsp:sp>
    <dsp:sp modelId="{4FDD8F28-1FF1-48F2-9E76-894B2FD91CC5}">
      <dsp:nvSpPr>
        <dsp:cNvPr id="0" name=""/>
        <dsp:cNvSpPr/>
      </dsp:nvSpPr>
      <dsp:spPr>
        <a:xfrm>
          <a:off x="0" y="1610391"/>
          <a:ext cx="911885" cy="75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74953" rIns="48254" bIns="74953" numCol="1" spcCol="1270" anchor="ctr" anchorCtr="0">
          <a:noAutofit/>
        </a:bodyPr>
        <a:lstStyle/>
        <a:p>
          <a:pPr marL="0" lvl="0" indent="0" algn="ctr" defTabSz="755650">
            <a:lnSpc>
              <a:spcPct val="90000"/>
            </a:lnSpc>
            <a:spcBef>
              <a:spcPct val="0"/>
            </a:spcBef>
            <a:spcAft>
              <a:spcPct val="35000"/>
            </a:spcAft>
            <a:buNone/>
          </a:pPr>
          <a:r>
            <a:rPr lang="en-US" sz="1700" kern="1200"/>
            <a:t>Visit</a:t>
          </a:r>
        </a:p>
      </dsp:txBody>
      <dsp:txXfrm>
        <a:off x="0" y="1610391"/>
        <a:ext cx="911885" cy="758802"/>
      </dsp:txXfrm>
    </dsp:sp>
    <dsp:sp modelId="{C3729DA6-AF38-4759-9415-FA740C6EC9AE}">
      <dsp:nvSpPr>
        <dsp:cNvPr id="0" name=""/>
        <dsp:cNvSpPr/>
      </dsp:nvSpPr>
      <dsp:spPr>
        <a:xfrm>
          <a:off x="911885" y="2414722"/>
          <a:ext cx="3647540" cy="7588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192736" rIns="70772" bIns="192736" numCol="1" spcCol="1270" anchor="ctr" anchorCtr="0">
          <a:noAutofit/>
        </a:bodyPr>
        <a:lstStyle/>
        <a:p>
          <a:pPr marL="0" lvl="0" indent="0" algn="l" defTabSz="577850">
            <a:lnSpc>
              <a:spcPct val="90000"/>
            </a:lnSpc>
            <a:spcBef>
              <a:spcPct val="0"/>
            </a:spcBef>
            <a:spcAft>
              <a:spcPct val="35000"/>
            </a:spcAft>
            <a:buNone/>
          </a:pPr>
          <a:r>
            <a:rPr lang="en-US" sz="1300" kern="1200" dirty="0"/>
            <a:t>to our mailing list </a:t>
          </a:r>
          <a:r>
            <a:rPr lang="en-US" sz="1300" b="1"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here</a:t>
          </a:r>
          <a:r>
            <a:rPr lang="en-US" sz="1300" b="1" kern="1200" dirty="0">
              <a:solidFill>
                <a:schemeClr val="tx1"/>
              </a:solidFill>
            </a:rPr>
            <a:t> </a:t>
          </a:r>
          <a:r>
            <a:rPr lang="en-US" sz="1300" b="0" kern="1200" dirty="0"/>
            <a:t>to be notified of future events and publications</a:t>
          </a:r>
        </a:p>
      </dsp:txBody>
      <dsp:txXfrm>
        <a:off x="911885" y="2414722"/>
        <a:ext cx="3647540" cy="758802"/>
      </dsp:txXfrm>
    </dsp:sp>
    <dsp:sp modelId="{C5748DF5-9BC7-45FA-BD8E-9739205C5605}">
      <dsp:nvSpPr>
        <dsp:cNvPr id="0" name=""/>
        <dsp:cNvSpPr/>
      </dsp:nvSpPr>
      <dsp:spPr>
        <a:xfrm>
          <a:off x="0" y="2414722"/>
          <a:ext cx="911885" cy="75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74953" rIns="48254" bIns="74953" numCol="1" spcCol="1270" anchor="ctr" anchorCtr="0">
          <a:noAutofit/>
        </a:bodyPr>
        <a:lstStyle/>
        <a:p>
          <a:pPr marL="0" lvl="0" indent="0" algn="ctr" defTabSz="755650">
            <a:lnSpc>
              <a:spcPct val="90000"/>
            </a:lnSpc>
            <a:spcBef>
              <a:spcPct val="0"/>
            </a:spcBef>
            <a:spcAft>
              <a:spcPct val="35000"/>
            </a:spcAft>
            <a:buNone/>
          </a:pPr>
          <a:r>
            <a:rPr lang="en-US" sz="1700" kern="1200"/>
            <a:t>Sign up</a:t>
          </a:r>
        </a:p>
      </dsp:txBody>
      <dsp:txXfrm>
        <a:off x="0" y="2414722"/>
        <a:ext cx="911885" cy="758802"/>
      </dsp:txXfrm>
    </dsp:sp>
    <dsp:sp modelId="{92D0435F-A343-4D8C-A874-5C2F2C86CE6D}">
      <dsp:nvSpPr>
        <dsp:cNvPr id="0" name=""/>
        <dsp:cNvSpPr/>
      </dsp:nvSpPr>
      <dsp:spPr>
        <a:xfrm>
          <a:off x="911885" y="3219052"/>
          <a:ext cx="3647540" cy="7588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192736" rIns="70772" bIns="192736" numCol="1" spcCol="1270" anchor="ctr" anchorCtr="0">
          <a:noAutofit/>
        </a:bodyPr>
        <a:lstStyle/>
        <a:p>
          <a:pPr marL="0" lvl="0" indent="0" algn="l" defTabSz="577850">
            <a:lnSpc>
              <a:spcPct val="90000"/>
            </a:lnSpc>
            <a:spcBef>
              <a:spcPct val="0"/>
            </a:spcBef>
            <a:spcAft>
              <a:spcPct val="35000"/>
            </a:spcAft>
            <a:buNone/>
          </a:pPr>
          <a:r>
            <a:rPr lang="en-US" sz="1300" kern="1200" dirty="0"/>
            <a:t>On our LinkedIn group </a:t>
          </a:r>
          <a:r>
            <a:rPr lang="en-US" sz="1300" b="1"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here</a:t>
          </a:r>
          <a:endParaRPr lang="en-US" sz="1300" b="1" kern="1200" dirty="0">
            <a:solidFill>
              <a:schemeClr val="tx1"/>
            </a:solidFill>
          </a:endParaRPr>
        </a:p>
      </dsp:txBody>
      <dsp:txXfrm>
        <a:off x="911885" y="3219052"/>
        <a:ext cx="3647540" cy="758802"/>
      </dsp:txXfrm>
    </dsp:sp>
    <dsp:sp modelId="{FB73BDE3-5978-42F7-8C54-C99DA3754A38}">
      <dsp:nvSpPr>
        <dsp:cNvPr id="0" name=""/>
        <dsp:cNvSpPr/>
      </dsp:nvSpPr>
      <dsp:spPr>
        <a:xfrm>
          <a:off x="0" y="3219052"/>
          <a:ext cx="911885" cy="758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74953" rIns="48254" bIns="74953" numCol="1" spcCol="1270" anchor="ctr" anchorCtr="0">
          <a:noAutofit/>
        </a:bodyPr>
        <a:lstStyle/>
        <a:p>
          <a:pPr marL="0" lvl="0" indent="0" algn="ctr" defTabSz="755650">
            <a:lnSpc>
              <a:spcPct val="90000"/>
            </a:lnSpc>
            <a:spcBef>
              <a:spcPct val="0"/>
            </a:spcBef>
            <a:spcAft>
              <a:spcPct val="35000"/>
            </a:spcAft>
            <a:buNone/>
          </a:pPr>
          <a:r>
            <a:rPr lang="en-US" sz="1700" kern="1200" dirty="0"/>
            <a:t>Join us</a:t>
          </a:r>
        </a:p>
      </dsp:txBody>
      <dsp:txXfrm>
        <a:off x="0" y="3219052"/>
        <a:ext cx="911885" cy="7588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281C9-D34A-4188-939C-FDBE444A9133}" type="datetimeFigureOut">
              <a:rPr lang="en-GB" smtClean="0"/>
              <a:t>16/04/2026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416EE-6630-43A5-AE9A-5422FDD2C567}" type="slidenum">
              <a:rPr lang="en-GB" smtClean="0"/>
              <a:t>‹#›</a:t>
            </a:fld>
            <a:endParaRPr lang="en-GB"/>
          </a:p>
        </p:txBody>
      </p:sp>
    </p:spTree>
    <p:extLst>
      <p:ext uri="{BB962C8B-B14F-4D97-AF65-F5344CB8AC3E}">
        <p14:creationId xmlns:p14="http://schemas.microsoft.com/office/powerpoint/2010/main" val="252865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98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15</a:t>
            </a:fld>
            <a:endParaRPr lang="en-GB"/>
          </a:p>
        </p:txBody>
      </p:sp>
    </p:spTree>
    <p:extLst>
      <p:ext uri="{BB962C8B-B14F-4D97-AF65-F5344CB8AC3E}">
        <p14:creationId xmlns:p14="http://schemas.microsoft.com/office/powerpoint/2010/main" val="325483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16</a:t>
            </a:fld>
            <a:endParaRPr lang="en-GB"/>
          </a:p>
        </p:txBody>
      </p:sp>
    </p:spTree>
    <p:extLst>
      <p:ext uri="{BB962C8B-B14F-4D97-AF65-F5344CB8AC3E}">
        <p14:creationId xmlns:p14="http://schemas.microsoft.com/office/powerpoint/2010/main" val="203792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17</a:t>
            </a:fld>
            <a:endParaRPr lang="en-GB"/>
          </a:p>
        </p:txBody>
      </p:sp>
    </p:spTree>
    <p:extLst>
      <p:ext uri="{BB962C8B-B14F-4D97-AF65-F5344CB8AC3E}">
        <p14:creationId xmlns:p14="http://schemas.microsoft.com/office/powerpoint/2010/main" val="159745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80F2-B76C-35ED-1B95-D74460BC0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08BCF-506C-1B4F-72DA-B81AF9CDB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D901B-ACAF-31AA-A456-E07F4B1AE8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B04162-8C6C-1237-5B50-D6F5366B8AC9}"/>
              </a:ext>
            </a:extLst>
          </p:cNvPr>
          <p:cNvSpPr>
            <a:spLocks noGrp="1"/>
          </p:cNvSpPr>
          <p:nvPr>
            <p:ph type="sldNum" sz="quarter" idx="5"/>
          </p:nvPr>
        </p:nvSpPr>
        <p:spPr/>
        <p:txBody>
          <a:bodyPr/>
          <a:lstStyle/>
          <a:p>
            <a:fld id="{FB6416EE-6630-43A5-AE9A-5422FDD2C567}" type="slidenum">
              <a:rPr lang="en-GB" smtClean="0"/>
              <a:t>18</a:t>
            </a:fld>
            <a:endParaRPr lang="en-GB"/>
          </a:p>
        </p:txBody>
      </p:sp>
    </p:spTree>
    <p:extLst>
      <p:ext uri="{BB962C8B-B14F-4D97-AF65-F5344CB8AC3E}">
        <p14:creationId xmlns:p14="http://schemas.microsoft.com/office/powerpoint/2010/main" val="26322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Anna’s death was reviewed by the Cambridgeshire and Peterborough CDOP in September 2025, around five years after she was first reported missing, and once all other investigations and reviews had concluded. </a:t>
            </a:r>
          </a:p>
        </p:txBody>
      </p:sp>
      <p:sp>
        <p:nvSpPr>
          <p:cNvPr id="4" name="Slide Number Placeholder 3"/>
          <p:cNvSpPr>
            <a:spLocks noGrp="1"/>
          </p:cNvSpPr>
          <p:nvPr>
            <p:ph type="sldNum" sz="quarter" idx="5"/>
          </p:nvPr>
        </p:nvSpPr>
        <p:spPr/>
        <p:txBody>
          <a:bodyPr/>
          <a:lstStyle/>
          <a:p>
            <a:fld id="{FB6416EE-6630-43A5-AE9A-5422FDD2C567}" type="slidenum">
              <a:rPr lang="en-GB" smtClean="0"/>
              <a:t>22</a:t>
            </a:fld>
            <a:endParaRPr lang="en-GB"/>
          </a:p>
        </p:txBody>
      </p:sp>
    </p:spTree>
    <p:extLst>
      <p:ext uri="{BB962C8B-B14F-4D97-AF65-F5344CB8AC3E}">
        <p14:creationId xmlns:p14="http://schemas.microsoft.com/office/powerpoint/2010/main" val="2438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49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0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70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7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10</a:t>
            </a:fld>
            <a:endParaRPr lang="en-GB"/>
          </a:p>
        </p:txBody>
      </p:sp>
    </p:spTree>
    <p:extLst>
      <p:ext uri="{BB962C8B-B14F-4D97-AF65-F5344CB8AC3E}">
        <p14:creationId xmlns:p14="http://schemas.microsoft.com/office/powerpoint/2010/main" val="146380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11</a:t>
            </a:fld>
            <a:endParaRPr lang="en-GB"/>
          </a:p>
        </p:txBody>
      </p:sp>
    </p:spTree>
    <p:extLst>
      <p:ext uri="{BB962C8B-B14F-4D97-AF65-F5344CB8AC3E}">
        <p14:creationId xmlns:p14="http://schemas.microsoft.com/office/powerpoint/2010/main" val="30562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12</a:t>
            </a:fld>
            <a:endParaRPr lang="en-GB"/>
          </a:p>
        </p:txBody>
      </p:sp>
    </p:spTree>
    <p:extLst>
      <p:ext uri="{BB962C8B-B14F-4D97-AF65-F5344CB8AC3E}">
        <p14:creationId xmlns:p14="http://schemas.microsoft.com/office/powerpoint/2010/main" val="381024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13</a:t>
            </a:fld>
            <a:endParaRPr lang="en-GB"/>
          </a:p>
        </p:txBody>
      </p:sp>
    </p:spTree>
    <p:extLst>
      <p:ext uri="{BB962C8B-B14F-4D97-AF65-F5344CB8AC3E}">
        <p14:creationId xmlns:p14="http://schemas.microsoft.com/office/powerpoint/2010/main" val="288868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416EE-6630-43A5-AE9A-5422FDD2C567}" type="slidenum">
              <a:rPr lang="en-GB" smtClean="0"/>
              <a:t>14</a:t>
            </a:fld>
            <a:endParaRPr lang="en-GB"/>
          </a:p>
        </p:txBody>
      </p:sp>
    </p:spTree>
    <p:extLst>
      <p:ext uri="{BB962C8B-B14F-4D97-AF65-F5344CB8AC3E}">
        <p14:creationId xmlns:p14="http://schemas.microsoft.com/office/powerpoint/2010/main" val="106302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DAEBFA-38D7-4BD3-A817-2C9859AF92A4}"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95685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AEBFA-38D7-4BD3-A817-2C9859AF92A4}"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50897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AEBFA-38D7-4BD3-A817-2C9859AF92A4}"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00541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98B672C-B69F-45C0-B750-94F0110FBD63}"/>
              </a:ext>
            </a:extLst>
          </p:cNvPr>
          <p:cNvSpPr>
            <a:spLocks noGrp="1"/>
          </p:cNvSpPr>
          <p:nvPr>
            <p:ph type="pic" sz="quarter" idx="11" hasCustomPrompt="1"/>
          </p:nvPr>
        </p:nvSpPr>
        <p:spPr>
          <a:xfrm>
            <a:off x="-1" y="1"/>
            <a:ext cx="6095999" cy="6858000"/>
          </a:xfrm>
          <a:prstGeom prst="flowChartDelay">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pic>
        <p:nvPicPr>
          <p:cNvPr id="6" name="Picture 5">
            <a:extLst>
              <a:ext uri="{FF2B5EF4-FFF2-40B4-BE49-F238E27FC236}">
                <a16:creationId xmlns:a16="http://schemas.microsoft.com/office/drawing/2014/main" id="{BB350B38-7144-CA4B-A943-91733AE7E2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771" y="481126"/>
            <a:ext cx="561332" cy="509444"/>
          </a:xfrm>
          <a:prstGeom prst="rect">
            <a:avLst/>
          </a:prstGeom>
        </p:spPr>
      </p:pic>
    </p:spTree>
    <p:extLst>
      <p:ext uri="{BB962C8B-B14F-4D97-AF65-F5344CB8AC3E}">
        <p14:creationId xmlns:p14="http://schemas.microsoft.com/office/powerpoint/2010/main" val="164015309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91498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006088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441995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13563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407AFBE-933F-4ADE-AA3B-5B57CF3A2D98}" type="datetimeFigureOut">
              <a:rPr lang="en-GB" smtClean="0"/>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401954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407AFBE-933F-4ADE-AA3B-5B57CF3A2D98}" type="datetimeFigureOut">
              <a:rPr lang="en-GB" smtClean="0"/>
              <a:t>16/04/2026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83901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AFBE-933F-4ADE-AA3B-5B57CF3A2D98}" type="datetimeFigureOut">
              <a:rPr lang="en-GB" smtClean="0"/>
              <a:t>16/04/2026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33510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AEBFA-38D7-4BD3-A817-2C9859AF92A4}"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320319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00932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4639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665512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797856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782888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727481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864970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403604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407AFBE-933F-4ADE-AA3B-5B57CF3A2D98}" type="datetimeFigureOut">
              <a:rPr lang="en-GB" smtClean="0"/>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355604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407AFBE-933F-4ADE-AA3B-5B57CF3A2D98}" type="datetimeFigureOut">
              <a:rPr lang="en-GB" smtClean="0"/>
              <a:t>16/04/2026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45176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AEBFA-38D7-4BD3-A817-2C9859AF92A4}"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597464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AFBE-933F-4ADE-AA3B-5B57CF3A2D98}" type="datetimeFigureOut">
              <a:rPr lang="en-GB" smtClean="0"/>
              <a:t>16/04/2026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161853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435066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196689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344698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246260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609601" y="1680295"/>
            <a:ext cx="10455609"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1746731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381874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2827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Nova" panose="020B0504020202020204"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75947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92935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DAEBFA-38D7-4BD3-A817-2C9859AF92A4}"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4270495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Nova" panose="020B0504020202020204"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Nova" panose="020B0504020202020204"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407AFBE-933F-4ADE-AA3B-5B57CF3A2D98}" type="datetimeFigureOut">
              <a:rPr lang="en-GB" smtClean="0"/>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987863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407AFBE-933F-4ADE-AA3B-5B57CF3A2D98}" type="datetimeFigureOut">
              <a:rPr lang="en-GB" smtClean="0"/>
              <a:t>16/04/2026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013128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AFBE-933F-4ADE-AA3B-5B57CF3A2D98}" type="datetimeFigureOut">
              <a:rPr lang="en-GB" smtClean="0"/>
              <a:t>16/04/2026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757936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Nova" panose="020B0504020202020204" pitchFamily="34" charset="0"/>
                <a:cs typeface="Segoe UI" panose="020B0502040204020203" pitchFamily="34" charset="0"/>
              </a:defRPr>
            </a:lvl1pPr>
            <a:lvl2pPr>
              <a:defRPr sz="2800">
                <a:latin typeface="Arial Nova" panose="020B0504020202020204" pitchFamily="34" charset="0"/>
                <a:cs typeface="Segoe UI" panose="020B0502040204020203" pitchFamily="34" charset="0"/>
              </a:defRPr>
            </a:lvl2pPr>
            <a:lvl3pPr>
              <a:defRPr sz="2400">
                <a:latin typeface="Arial Nova" panose="020B0504020202020204" pitchFamily="34" charset="0"/>
                <a:cs typeface="Segoe UI" panose="020B0502040204020203" pitchFamily="34" charset="0"/>
              </a:defRPr>
            </a:lvl3pPr>
            <a:lvl4pPr>
              <a:defRPr sz="2000">
                <a:latin typeface="Arial Nova" panose="020B0504020202020204" pitchFamily="34" charset="0"/>
                <a:cs typeface="Segoe UI" panose="020B0502040204020203" pitchFamily="34" charset="0"/>
              </a:defRPr>
            </a:lvl4pPr>
            <a:lvl5pPr>
              <a:defRPr sz="2000">
                <a:latin typeface="Arial Nova" panose="020B0504020202020204"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Nova" panose="020B0504020202020204"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52185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Nova" panose="020B0504020202020204"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Nova" panose="020B0504020202020204"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819186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288739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Arial Nova" panose="020B0504020202020204"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rial Nova" panose="020B0504020202020204" pitchFamily="34" charset="0"/>
                <a:cs typeface="Segoe UI" panose="020B0502040204020203" pitchFamily="34" charset="0"/>
              </a:defRPr>
            </a:lvl1pPr>
            <a:lvl2pPr>
              <a:defRPr>
                <a:latin typeface="Arial Nova" panose="020B0504020202020204" pitchFamily="34" charset="0"/>
                <a:cs typeface="Segoe UI" panose="020B0502040204020203" pitchFamily="34" charset="0"/>
              </a:defRPr>
            </a:lvl2pPr>
            <a:lvl3pPr>
              <a:defRPr>
                <a:latin typeface="Arial Nova" panose="020B0504020202020204" pitchFamily="34" charset="0"/>
                <a:cs typeface="Segoe UI" panose="020B0502040204020203" pitchFamily="34" charset="0"/>
              </a:defRPr>
            </a:lvl3pPr>
            <a:lvl4pPr>
              <a:defRPr>
                <a:latin typeface="Arial Nova" panose="020B0504020202020204" pitchFamily="34" charset="0"/>
                <a:cs typeface="Segoe UI" panose="020B0502040204020203" pitchFamily="34" charset="0"/>
              </a:defRPr>
            </a:lvl4pPr>
            <a:lvl5pPr>
              <a:defRPr>
                <a:latin typeface="Arial Nova" panose="020B0504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90126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DAEBFA-38D7-4BD3-A817-2C9859AF92A4}" type="datetimeFigureOut">
              <a:rPr lang="en-GB" smtClean="0"/>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417159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DAEBFA-38D7-4BD3-A817-2C9859AF92A4}" type="datetimeFigureOut">
              <a:rPr lang="en-GB" smtClean="0"/>
              <a:t>16/04/2026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283334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AEBFA-38D7-4BD3-A817-2C9859AF92A4}" type="datetimeFigureOut">
              <a:rPr lang="en-GB" smtClean="0"/>
              <a:t>16/04/2026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36605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AEBFA-38D7-4BD3-A817-2C9859AF92A4}"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4891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AEBFA-38D7-4BD3-A817-2C9859AF92A4}"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1F2677-E941-409A-896F-F7FCB2A27077}" type="slidenum">
              <a:rPr lang="en-GB" smtClean="0"/>
              <a:t>‹#›</a:t>
            </a:fld>
            <a:endParaRPr lang="en-GB"/>
          </a:p>
        </p:txBody>
      </p:sp>
    </p:spTree>
    <p:extLst>
      <p:ext uri="{BB962C8B-B14F-4D97-AF65-F5344CB8AC3E}">
        <p14:creationId xmlns:p14="http://schemas.microsoft.com/office/powerpoint/2010/main" val="169180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DAEBFA-38D7-4BD3-A817-2C9859AF92A4}" type="datetimeFigureOut">
              <a:rPr lang="en-GB" smtClean="0"/>
              <a:t>16/04/2026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1F2677-E941-409A-896F-F7FCB2A27077}" type="slidenum">
              <a:rPr lang="en-GB" smtClean="0"/>
              <a:t>‹#›</a:t>
            </a:fld>
            <a:endParaRPr lang="en-GB"/>
          </a:p>
        </p:txBody>
      </p:sp>
    </p:spTree>
    <p:extLst>
      <p:ext uri="{BB962C8B-B14F-4D97-AF65-F5344CB8AC3E}">
        <p14:creationId xmlns:p14="http://schemas.microsoft.com/office/powerpoint/2010/main" val="30060872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7AFBE-933F-4ADE-AA3B-5B57CF3A2D98}" type="datetimeFigureOut">
              <a:rPr lang="en-GB" smtClean="0"/>
              <a:t>16/04/2026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987C-E81D-4D61-B100-CFFBD5975744}" type="slidenum">
              <a:rPr lang="en-GB" smtClean="0"/>
              <a:t>‹#›</a:t>
            </a:fld>
            <a:endParaRPr lang="en-GB"/>
          </a:p>
        </p:txBody>
      </p:sp>
    </p:spTree>
    <p:extLst>
      <p:ext uri="{BB962C8B-B14F-4D97-AF65-F5344CB8AC3E}">
        <p14:creationId xmlns:p14="http://schemas.microsoft.com/office/powerpoint/2010/main" val="4510525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7AFBE-933F-4ADE-AA3B-5B57CF3A2D98}" type="datetimeFigureOut">
              <a:rPr lang="en-GB" smtClean="0"/>
              <a:t>16/04/2026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987C-E81D-4D61-B100-CFFBD5975744}" type="slidenum">
              <a:rPr lang="en-GB" smtClean="0"/>
              <a:t>‹#›</a:t>
            </a:fld>
            <a:endParaRPr lang="en-GB"/>
          </a:p>
        </p:txBody>
      </p:sp>
    </p:spTree>
    <p:extLst>
      <p:ext uri="{BB962C8B-B14F-4D97-AF65-F5344CB8AC3E}">
        <p14:creationId xmlns:p14="http://schemas.microsoft.com/office/powerpoint/2010/main" val="34356391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7AFBE-933F-4ADE-AA3B-5B57CF3A2D98}" type="datetimeFigureOut">
              <a:rPr lang="en-GB" smtClean="0"/>
              <a:t>16/04/2026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987C-E81D-4D61-B100-CFFBD5975744}" type="slidenum">
              <a:rPr lang="en-GB" smtClean="0"/>
              <a:t>‹#›</a:t>
            </a:fld>
            <a:endParaRPr lang="en-GB"/>
          </a:p>
        </p:txBody>
      </p:sp>
    </p:spTree>
    <p:extLst>
      <p:ext uri="{BB962C8B-B14F-4D97-AF65-F5344CB8AC3E}">
        <p14:creationId xmlns:p14="http://schemas.microsoft.com/office/powerpoint/2010/main" val="4103778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impactzone.co/human-computer-coding-trade-offs/" TargetMode="External"/><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3.jpg"/><Relationship Id="rId4" Type="http://schemas.openxmlformats.org/officeDocument/2006/relationships/hyperlink" Target="https://www.pxfuel.com/en/free-photo-qln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photos/natural-landscape-flowers-cosmos-6508493/"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72BFC1-6854-4758-8AF6-25E1F72293B9}"/>
              </a:ext>
            </a:extLst>
          </p:cNvPr>
          <p:cNvSpPr>
            <a:spLocks noGrp="1"/>
          </p:cNvSpPr>
          <p:nvPr>
            <p:ph type="ctrTitle"/>
          </p:nvPr>
        </p:nvSpPr>
        <p:spPr>
          <a:xfrm>
            <a:off x="170113" y="1181061"/>
            <a:ext cx="4847657" cy="3337560"/>
          </a:xfrm>
        </p:spPr>
        <p:txBody>
          <a:bodyPr>
            <a:normAutofit fontScale="90000"/>
          </a:bodyPr>
          <a:lstStyle/>
          <a:p>
            <a:pPr algn="l"/>
            <a:r>
              <a:rPr lang="en-GB" sz="4000" b="1" dirty="0">
                <a:solidFill>
                  <a:schemeClr val="bg1"/>
                </a:solidFill>
                <a:effectLst/>
                <a:latin typeface="Nunito" pitchFamily="2" charset="0"/>
                <a:ea typeface="Times New Roman" panose="02020603050405020304" pitchFamily="18" charset="0"/>
              </a:rPr>
              <a:t>Child Death Review in Complex Circumstances:</a:t>
            </a:r>
            <a:br>
              <a:rPr lang="en-GB" sz="4000" b="1" dirty="0">
                <a:solidFill>
                  <a:schemeClr val="bg1"/>
                </a:solidFill>
                <a:effectLst/>
                <a:latin typeface="Nunito" pitchFamily="2" charset="0"/>
                <a:ea typeface="Times New Roman" panose="02020603050405020304" pitchFamily="18" charset="0"/>
              </a:rPr>
            </a:br>
            <a:r>
              <a:rPr lang="en-GB" sz="4000" b="1" dirty="0">
                <a:solidFill>
                  <a:schemeClr val="bg1"/>
                </a:solidFill>
                <a:effectLst/>
                <a:latin typeface="Nunito" pitchFamily="2" charset="0"/>
                <a:ea typeface="Times New Roman" panose="02020603050405020304" pitchFamily="18" charset="0"/>
              </a:rPr>
              <a:t>Understanding the process when no body is recovered</a:t>
            </a:r>
            <a:br>
              <a:rPr lang="en-GB" sz="4000" b="1" dirty="0">
                <a:solidFill>
                  <a:schemeClr val="bg1"/>
                </a:solidFill>
                <a:effectLst/>
                <a:latin typeface="Nunito" pitchFamily="2" charset="0"/>
                <a:ea typeface="Times New Roman" panose="02020603050405020304" pitchFamily="18" charset="0"/>
              </a:rPr>
            </a:br>
            <a:br>
              <a:rPr lang="en-GB" sz="2800" dirty="0">
                <a:solidFill>
                  <a:schemeClr val="bg1"/>
                </a:solidFill>
                <a:effectLst/>
                <a:latin typeface="Calibri" panose="020F0502020204030204" pitchFamily="34" charset="0"/>
                <a:ea typeface="Times New Roman" panose="02020603050405020304" pitchFamily="18" charset="0"/>
              </a:rPr>
            </a:br>
            <a:endParaRPr lang="en-GB" sz="2000" b="1" dirty="0">
              <a:solidFill>
                <a:schemeClr val="bg1"/>
              </a:solidFill>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67D22C00-61CB-4A54-AC05-652B61929739}"/>
              </a:ext>
            </a:extLst>
          </p:cNvPr>
          <p:cNvSpPr>
            <a:spLocks noGrp="1"/>
          </p:cNvSpPr>
          <p:nvPr>
            <p:ph type="subTitle" idx="1"/>
          </p:nvPr>
        </p:nvSpPr>
        <p:spPr>
          <a:xfrm>
            <a:off x="298193" y="4766311"/>
            <a:ext cx="3831512" cy="1367870"/>
          </a:xfrm>
        </p:spPr>
        <p:txBody>
          <a:bodyPr>
            <a:noAutofit/>
          </a:bodyPr>
          <a:lstStyle/>
          <a:p>
            <a:pPr algn="l"/>
            <a:r>
              <a:rPr lang="en-GB" sz="1800" b="1" dirty="0">
                <a:solidFill>
                  <a:srgbClr val="FFFFFF"/>
                </a:solidFill>
                <a:latin typeface="Arial Nova" panose="020B0504020202020204" pitchFamily="34" charset="0"/>
              </a:rPr>
              <a:t>Vicky Sleap</a:t>
            </a:r>
            <a:br>
              <a:rPr lang="en-GB" sz="1800" b="1" dirty="0">
                <a:solidFill>
                  <a:srgbClr val="FFFFFF"/>
                </a:solidFill>
                <a:latin typeface="Arial Nova" panose="020B0504020202020204" pitchFamily="34" charset="0"/>
              </a:rPr>
            </a:br>
            <a:r>
              <a:rPr lang="en-GB" sz="1800" dirty="0">
                <a:solidFill>
                  <a:srgbClr val="FFFFFF"/>
                </a:solidFill>
                <a:latin typeface="Arial Nova" panose="020B0504020202020204" pitchFamily="34" charset="0"/>
              </a:rPr>
              <a:t>Deputy Director, NCMD</a:t>
            </a:r>
          </a:p>
          <a:p>
            <a:pPr algn="l"/>
            <a:r>
              <a:rPr lang="en-GB" sz="1800" dirty="0">
                <a:solidFill>
                  <a:srgbClr val="FFFFFF"/>
                </a:solidFill>
                <a:latin typeface="Arial Nova" panose="020B0504020202020204" pitchFamily="34" charset="0"/>
              </a:rPr>
              <a:t>Eleanor Weller, CDOP Manager, Cambridge &amp; Peterborough CDOP</a:t>
            </a:r>
          </a:p>
          <a:p>
            <a:pPr algn="l"/>
            <a:r>
              <a:rPr lang="en-GB" sz="1800" dirty="0">
                <a:solidFill>
                  <a:srgbClr val="FFFFFF"/>
                </a:solidFill>
                <a:latin typeface="Arial Nova" panose="020B0504020202020204" pitchFamily="34" charset="0"/>
              </a:rPr>
              <a:t> </a:t>
            </a:r>
          </a:p>
        </p:txBody>
      </p:sp>
      <p:pic>
        <p:nvPicPr>
          <p:cNvPr id="7" name="Picture 6" descr="A close up of a sign&#10;&#10;Description automatically generated">
            <a:extLst>
              <a:ext uri="{FF2B5EF4-FFF2-40B4-BE49-F238E27FC236}">
                <a16:creationId xmlns:a16="http://schemas.microsoft.com/office/drawing/2014/main" id="{79B2B7CA-74D3-463C-A1AE-4D47C0F864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69977" y="2334683"/>
            <a:ext cx="4580777" cy="273701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C7A6746-56F1-4E41-B55C-E50AF7C4F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5" name="TextBox 4">
            <a:extLst>
              <a:ext uri="{FF2B5EF4-FFF2-40B4-BE49-F238E27FC236}">
                <a16:creationId xmlns:a16="http://schemas.microsoft.com/office/drawing/2014/main" id="{597D6343-E007-4FFD-8350-0451DCAB5ED9}"/>
              </a:ext>
            </a:extLst>
          </p:cNvPr>
          <p:cNvSpPr txBox="1"/>
          <p:nvPr/>
        </p:nvSpPr>
        <p:spPr>
          <a:xfrm>
            <a:off x="1028004" y="120441"/>
            <a:ext cx="219751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National Child Mortality Database </a:t>
            </a:r>
          </a:p>
        </p:txBody>
      </p:sp>
      <p:sp>
        <p:nvSpPr>
          <p:cNvPr id="3" name="TextBox 2">
            <a:extLst>
              <a:ext uri="{FF2B5EF4-FFF2-40B4-BE49-F238E27FC236}">
                <a16:creationId xmlns:a16="http://schemas.microsoft.com/office/drawing/2014/main" id="{0113BF64-45DA-43E9-B719-A276E33C280B}"/>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www.ncmd.info</a:t>
            </a:r>
            <a:endParaRPr kumimoji="0" lang="en-GB" sz="1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2768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3D1BA-E27F-6540-01FC-35592A5B4BE3}"/>
            </a:ext>
          </a:extLst>
        </p:cNvPr>
        <p:cNvGrpSpPr/>
        <p:nvPr/>
      </p:nvGrpSpPr>
      <p:grpSpPr>
        <a:xfrm>
          <a:off x="0" y="0"/>
          <a:ext cx="0" cy="0"/>
          <a:chOff x="0" y="0"/>
          <a:chExt cx="0" cy="0"/>
        </a:xfrm>
      </p:grpSpPr>
      <p:sp useBgFill="1">
        <p:nvSpPr>
          <p:cNvPr id="615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ernadette Walker: Murder-accused denies watching teenager undress ...">
            <a:extLst>
              <a:ext uri="{FF2B5EF4-FFF2-40B4-BE49-F238E27FC236}">
                <a16:creationId xmlns:a16="http://schemas.microsoft.com/office/drawing/2014/main" id="{D34570C5-FA9B-1A18-92A0-E81D10DBA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38" r="28187"/>
          <a:stretch>
            <a:fillRect/>
          </a:stretch>
        </p:blipFill>
        <p:spPr bwMode="auto">
          <a:xfrm>
            <a:off x="600074" y="793859"/>
            <a:ext cx="3980779" cy="5046061"/>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53" name="Rectangle 615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59A90D1C-5276-5783-9A22-AF305C72D0C4}"/>
              </a:ext>
            </a:extLst>
          </p:cNvPr>
          <p:cNvGraphicFramePr/>
          <p:nvPr>
            <p:extLst>
              <p:ext uri="{D42A27DB-BD31-4B8C-83A1-F6EECF244321}">
                <p14:modId xmlns:p14="http://schemas.microsoft.com/office/powerpoint/2010/main" val="1818285300"/>
              </p:ext>
            </p:extLst>
          </p:nvPr>
        </p:nvGraphicFramePr>
        <p:xfrm>
          <a:off x="5004044" y="793859"/>
          <a:ext cx="6764766" cy="5554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375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C3860AC-00F9-D9CA-7124-C4B6783F75F0}"/>
              </a:ext>
            </a:extLst>
          </p:cNvPr>
          <p:cNvSpPr>
            <a:spLocks noGrp="1"/>
          </p:cNvSpPr>
          <p:nvPr>
            <p:ph type="title"/>
          </p:nvPr>
        </p:nvSpPr>
        <p:spPr>
          <a:xfrm>
            <a:off x="838200" y="643467"/>
            <a:ext cx="2951205" cy="5571066"/>
          </a:xfrm>
        </p:spPr>
        <p:txBody>
          <a:bodyPr>
            <a:normAutofit/>
          </a:bodyPr>
          <a:lstStyle/>
          <a:p>
            <a:r>
              <a:rPr lang="en-GB">
                <a:solidFill>
                  <a:srgbClr val="FFFFFF"/>
                </a:solidFill>
              </a:rPr>
              <a:t>Early-mid July 2020</a:t>
            </a:r>
          </a:p>
        </p:txBody>
      </p:sp>
      <p:graphicFrame>
        <p:nvGraphicFramePr>
          <p:cNvPr id="21" name="Content Placeholder 2">
            <a:extLst>
              <a:ext uri="{FF2B5EF4-FFF2-40B4-BE49-F238E27FC236}">
                <a16:creationId xmlns:a16="http://schemas.microsoft.com/office/drawing/2014/main" id="{EDF15191-539E-CAF4-0676-31937FA6855B}"/>
              </a:ext>
            </a:extLst>
          </p:cNvPr>
          <p:cNvGraphicFramePr>
            <a:graphicFrameLocks noGrp="1"/>
          </p:cNvGraphicFramePr>
          <p:nvPr>
            <p:ph idx="1"/>
            <p:extLst>
              <p:ext uri="{D42A27DB-BD31-4B8C-83A1-F6EECF244321}">
                <p14:modId xmlns:p14="http://schemas.microsoft.com/office/powerpoint/2010/main" val="261153327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80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EA4C-3862-4BB3-1DAD-E570D82406BC}"/>
              </a:ext>
            </a:extLst>
          </p:cNvPr>
          <p:cNvSpPr>
            <a:spLocks noGrp="1"/>
          </p:cNvSpPr>
          <p:nvPr>
            <p:ph type="title"/>
          </p:nvPr>
        </p:nvSpPr>
        <p:spPr>
          <a:xfrm>
            <a:off x="838200" y="556995"/>
            <a:ext cx="10515600" cy="1133693"/>
          </a:xfrm>
        </p:spPr>
        <p:txBody>
          <a:bodyPr>
            <a:normAutofit/>
          </a:bodyPr>
          <a:lstStyle/>
          <a:p>
            <a:r>
              <a:rPr lang="en-GB" sz="5200"/>
              <a:t>17</a:t>
            </a:r>
            <a:r>
              <a:rPr lang="en-GB" sz="5200" baseline="30000"/>
              <a:t>th</a:t>
            </a:r>
            <a:r>
              <a:rPr lang="en-GB" sz="5200"/>
              <a:t> July 2020</a:t>
            </a:r>
          </a:p>
        </p:txBody>
      </p:sp>
      <p:graphicFrame>
        <p:nvGraphicFramePr>
          <p:cNvPr id="5" name="Content Placeholder 2">
            <a:extLst>
              <a:ext uri="{FF2B5EF4-FFF2-40B4-BE49-F238E27FC236}">
                <a16:creationId xmlns:a16="http://schemas.microsoft.com/office/drawing/2014/main" id="{082A0853-4F15-450E-D249-E8241F3637AB}"/>
              </a:ext>
            </a:extLst>
          </p:cNvPr>
          <p:cNvGraphicFramePr>
            <a:graphicFrameLocks noGrp="1"/>
          </p:cNvGraphicFramePr>
          <p:nvPr>
            <p:ph idx="1"/>
            <p:extLst>
              <p:ext uri="{D42A27DB-BD31-4B8C-83A1-F6EECF244321}">
                <p14:modId xmlns:p14="http://schemas.microsoft.com/office/powerpoint/2010/main" val="1421965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97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8AF7-D300-7074-BA52-B73B204CDA63}"/>
              </a:ext>
            </a:extLst>
          </p:cNvPr>
          <p:cNvSpPr>
            <a:spLocks noGrp="1"/>
          </p:cNvSpPr>
          <p:nvPr>
            <p:ph type="title"/>
          </p:nvPr>
        </p:nvSpPr>
        <p:spPr/>
        <p:txBody>
          <a:bodyPr>
            <a:normAutofit/>
          </a:bodyPr>
          <a:lstStyle/>
          <a:p>
            <a:r>
              <a:rPr lang="en-GB" sz="5400" dirty="0"/>
              <a:t>18</a:t>
            </a:r>
            <a:r>
              <a:rPr lang="en-GB" sz="5400" baseline="30000" dirty="0"/>
              <a:t>th</a:t>
            </a:r>
            <a:r>
              <a:rPr lang="en-GB" sz="5400" dirty="0"/>
              <a:t> July 2020</a:t>
            </a:r>
          </a:p>
        </p:txBody>
      </p:sp>
      <p:graphicFrame>
        <p:nvGraphicFramePr>
          <p:cNvPr id="5" name="Content Placeholder 2">
            <a:extLst>
              <a:ext uri="{FF2B5EF4-FFF2-40B4-BE49-F238E27FC236}">
                <a16:creationId xmlns:a16="http://schemas.microsoft.com/office/drawing/2014/main" id="{155B2F5D-A22B-CBC0-C3C2-9BFD61671813}"/>
              </a:ext>
            </a:extLst>
          </p:cNvPr>
          <p:cNvGraphicFramePr>
            <a:graphicFrameLocks noGrp="1"/>
          </p:cNvGraphicFramePr>
          <p:nvPr>
            <p:ph idx="1"/>
            <p:extLst>
              <p:ext uri="{D42A27DB-BD31-4B8C-83A1-F6EECF244321}">
                <p14:modId xmlns:p14="http://schemas.microsoft.com/office/powerpoint/2010/main" val="162109054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20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037162C-BF9D-2C38-C98B-660F8E3763C0}"/>
              </a:ext>
            </a:extLst>
          </p:cNvPr>
          <p:cNvSpPr>
            <a:spLocks noGrp="1"/>
          </p:cNvSpPr>
          <p:nvPr>
            <p:ph type="title"/>
          </p:nvPr>
        </p:nvSpPr>
        <p:spPr>
          <a:xfrm>
            <a:off x="838200" y="643467"/>
            <a:ext cx="2951205" cy="5571066"/>
          </a:xfrm>
        </p:spPr>
        <p:txBody>
          <a:bodyPr>
            <a:normAutofit/>
          </a:bodyPr>
          <a:lstStyle/>
          <a:p>
            <a:r>
              <a:rPr lang="en-GB">
                <a:solidFill>
                  <a:srgbClr val="FFFFFF"/>
                </a:solidFill>
              </a:rPr>
              <a:t>21</a:t>
            </a:r>
            <a:r>
              <a:rPr lang="en-GB" baseline="30000">
                <a:solidFill>
                  <a:srgbClr val="FFFFFF"/>
                </a:solidFill>
              </a:rPr>
              <a:t>st</a:t>
            </a:r>
            <a:r>
              <a:rPr lang="en-GB">
                <a:solidFill>
                  <a:srgbClr val="FFFFFF"/>
                </a:solidFill>
              </a:rPr>
              <a:t> July 2020</a:t>
            </a:r>
          </a:p>
        </p:txBody>
      </p:sp>
      <p:graphicFrame>
        <p:nvGraphicFramePr>
          <p:cNvPr id="21" name="Content Placeholder 2">
            <a:extLst>
              <a:ext uri="{FF2B5EF4-FFF2-40B4-BE49-F238E27FC236}">
                <a16:creationId xmlns:a16="http://schemas.microsoft.com/office/drawing/2014/main" id="{3B39257D-E8DF-3F87-86C6-97A72ED3A34E}"/>
              </a:ext>
            </a:extLst>
          </p:cNvPr>
          <p:cNvGraphicFramePr>
            <a:graphicFrameLocks noGrp="1"/>
          </p:cNvGraphicFramePr>
          <p:nvPr>
            <p:ph idx="1"/>
            <p:extLst>
              <p:ext uri="{D42A27DB-BD31-4B8C-83A1-F6EECF244321}">
                <p14:modId xmlns:p14="http://schemas.microsoft.com/office/powerpoint/2010/main" val="103417336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645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3F4594-593C-EBB7-1EA3-AFF4F2AC6C2C}"/>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Multi-agency response</a:t>
            </a:r>
          </a:p>
        </p:txBody>
      </p:sp>
      <p:sp>
        <p:nvSpPr>
          <p:cNvPr id="3" name="Content Placeholder 2">
            <a:extLst>
              <a:ext uri="{FF2B5EF4-FFF2-40B4-BE49-F238E27FC236}">
                <a16:creationId xmlns:a16="http://schemas.microsoft.com/office/drawing/2014/main" id="{A2FB7E8B-8505-6C25-ABB3-F98CB85E44A6}"/>
              </a:ext>
            </a:extLst>
          </p:cNvPr>
          <p:cNvSpPr>
            <a:spLocks noGrp="1"/>
          </p:cNvSpPr>
          <p:nvPr>
            <p:ph idx="1"/>
          </p:nvPr>
        </p:nvSpPr>
        <p:spPr>
          <a:xfrm>
            <a:off x="1155548" y="2217343"/>
            <a:ext cx="9880893" cy="3959619"/>
          </a:xfrm>
        </p:spPr>
        <p:txBody>
          <a:bodyPr>
            <a:normAutofit fontScale="77500" lnSpcReduction="20000"/>
          </a:bodyPr>
          <a:lstStyle/>
          <a:p>
            <a:pPr marL="0" indent="0">
              <a:buNone/>
            </a:pPr>
            <a:r>
              <a:rPr lang="en-GB" sz="2600" b="1" dirty="0">
                <a:solidFill>
                  <a:schemeClr val="accent2">
                    <a:lumMod val="75000"/>
                  </a:schemeClr>
                </a:solidFill>
              </a:rPr>
              <a:t>22/07/2020</a:t>
            </a:r>
            <a:endParaRPr lang="en-GB" sz="2400" b="1" dirty="0">
              <a:solidFill>
                <a:schemeClr val="accent2">
                  <a:lumMod val="75000"/>
                </a:schemeClr>
              </a:solidFill>
            </a:endParaRPr>
          </a:p>
          <a:p>
            <a:pPr marL="0" indent="0">
              <a:buNone/>
            </a:pPr>
            <a:r>
              <a:rPr lang="en-GB" sz="2400" dirty="0"/>
              <a:t>The day after Anna was reported missing by the Perpetrators in this case, a multiagency strategy discussion was held. </a:t>
            </a:r>
          </a:p>
          <a:p>
            <a:pPr marL="0" indent="0">
              <a:buNone/>
            </a:pPr>
            <a:endParaRPr lang="en-GB" sz="2400" dirty="0"/>
          </a:p>
          <a:p>
            <a:pPr marL="0" indent="0">
              <a:buNone/>
            </a:pPr>
            <a:r>
              <a:rPr lang="en-GB" sz="2600" b="1" dirty="0">
                <a:solidFill>
                  <a:schemeClr val="accent2">
                    <a:lumMod val="75000"/>
                  </a:schemeClr>
                </a:solidFill>
              </a:rPr>
              <a:t>24/07/2020</a:t>
            </a:r>
          </a:p>
          <a:p>
            <a:pPr marL="0" indent="0">
              <a:buNone/>
            </a:pPr>
            <a:r>
              <a:rPr lang="en-GB" sz="2400" dirty="0"/>
              <a:t>This was followed by a review of the strategy meeting two days later. The outcome of this second strategy meeting was that the case would not be opened to CSC, but that the Police would continue to look for Anna and refer to CSC, if appropriate, once Anna had been found.</a:t>
            </a:r>
          </a:p>
          <a:p>
            <a:pPr marL="0" indent="0">
              <a:buNone/>
            </a:pPr>
            <a:endParaRPr lang="en-GB" sz="2400" dirty="0"/>
          </a:p>
          <a:p>
            <a:pPr marL="0" indent="0">
              <a:buNone/>
            </a:pPr>
            <a:r>
              <a:rPr lang="en-GB" sz="2600" b="1" dirty="0">
                <a:solidFill>
                  <a:schemeClr val="accent2">
                    <a:lumMod val="75000"/>
                  </a:schemeClr>
                </a:solidFill>
              </a:rPr>
              <a:t>**Sept 2020</a:t>
            </a:r>
          </a:p>
          <a:p>
            <a:pPr marL="0" indent="0">
              <a:buNone/>
            </a:pPr>
            <a:r>
              <a:rPr lang="en-GB" sz="2400" dirty="0"/>
              <a:t>There was a further follow up strategy meeting seven weeks later, following the arrest of Anna’s step-father for murder. This meeting records that, prior to Anna going missing, the family had been known to CSC in other areas for some time, and that Anna’s siblings were previously on CP plans in other areas for physical abuse and neglect. </a:t>
            </a:r>
          </a:p>
          <a:p>
            <a:pPr marL="0" indent="0">
              <a:buNone/>
            </a:pPr>
            <a:endParaRPr lang="en-GB" sz="2400" dirty="0"/>
          </a:p>
        </p:txBody>
      </p:sp>
      <p:sp>
        <p:nvSpPr>
          <p:cNvPr id="2" name="Title 1">
            <a:extLst>
              <a:ext uri="{FF2B5EF4-FFF2-40B4-BE49-F238E27FC236}">
                <a16:creationId xmlns:a16="http://schemas.microsoft.com/office/drawing/2014/main" id="{2205A2C9-862E-A54A-4533-1A6A976F977A}"/>
              </a:ext>
            </a:extLst>
          </p:cNvPr>
          <p:cNvSpPr txBox="1">
            <a:spLocks/>
          </p:cNvSpPr>
          <p:nvPr/>
        </p:nvSpPr>
        <p:spPr>
          <a:xfrm>
            <a:off x="1103243" y="457200"/>
            <a:ext cx="10445278" cy="1368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Multi-agency response</a:t>
            </a:r>
            <a:endParaRPr lang="en-US" sz="6600" dirty="0"/>
          </a:p>
        </p:txBody>
      </p:sp>
    </p:spTree>
    <p:extLst>
      <p:ext uri="{BB962C8B-B14F-4D97-AF65-F5344CB8AC3E}">
        <p14:creationId xmlns:p14="http://schemas.microsoft.com/office/powerpoint/2010/main" val="281434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B961-2F6B-C660-E943-067A03F3F0D6}"/>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Police investigation</a:t>
            </a:r>
          </a:p>
        </p:txBody>
      </p:sp>
      <p:grpSp>
        <p:nvGrpSpPr>
          <p:cNvPr id="4" name="Group 3">
            <a:extLst>
              <a:ext uri="{FF2B5EF4-FFF2-40B4-BE49-F238E27FC236}">
                <a16:creationId xmlns:a16="http://schemas.microsoft.com/office/drawing/2014/main" id="{7C9C9882-D1DD-2DCE-C096-20565EC6DDEF}"/>
              </a:ext>
            </a:extLst>
          </p:cNvPr>
          <p:cNvGrpSpPr/>
          <p:nvPr/>
        </p:nvGrpSpPr>
        <p:grpSpPr>
          <a:xfrm>
            <a:off x="5377551" y="3718949"/>
            <a:ext cx="6639173" cy="2942895"/>
            <a:chOff x="2654230" y="2749577"/>
            <a:chExt cx="6639173" cy="2942895"/>
          </a:xfrm>
        </p:grpSpPr>
        <p:pic>
          <p:nvPicPr>
            <p:cNvPr id="4098" name="Picture 2" descr="Maps of the United Kingdom | Detailed map of Great Britain in English ...">
              <a:extLst>
                <a:ext uri="{FF2B5EF4-FFF2-40B4-BE49-F238E27FC236}">
                  <a16:creationId xmlns:a16="http://schemas.microsoft.com/office/drawing/2014/main" id="{5DCA5622-916E-5929-0D4C-83C66A0DCD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60" t="58544" r="5212" b="22299"/>
            <a:stretch>
              <a:fillRect/>
            </a:stretch>
          </p:blipFill>
          <p:spPr bwMode="auto">
            <a:xfrm>
              <a:off x="2654230" y="2749577"/>
              <a:ext cx="6639173" cy="294289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Marker with solid fill">
              <a:extLst>
                <a:ext uri="{FF2B5EF4-FFF2-40B4-BE49-F238E27FC236}">
                  <a16:creationId xmlns:a16="http://schemas.microsoft.com/office/drawing/2014/main" id="{777A1EAD-CB49-3CDC-8568-1C64A6607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99505">
              <a:off x="6900041" y="3794235"/>
              <a:ext cx="670034" cy="670034"/>
            </a:xfrm>
            <a:prstGeom prst="rect">
              <a:avLst/>
            </a:prstGeom>
          </p:spPr>
        </p:pic>
        <p:pic>
          <p:nvPicPr>
            <p:cNvPr id="9" name="Graphic 8" descr="Marker with solid fill">
              <a:extLst>
                <a:ext uri="{FF2B5EF4-FFF2-40B4-BE49-F238E27FC236}">
                  <a16:creationId xmlns:a16="http://schemas.microsoft.com/office/drawing/2014/main" id="{17D1BF4D-5076-9C83-DD07-0835A8B7F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0193" y="3124201"/>
              <a:ext cx="670034" cy="670034"/>
            </a:xfrm>
            <a:prstGeom prst="rect">
              <a:avLst/>
            </a:prstGeom>
          </p:spPr>
        </p:pic>
      </p:grpSp>
      <p:cxnSp>
        <p:nvCxnSpPr>
          <p:cNvPr id="13" name="Straight Connector 12">
            <a:extLst>
              <a:ext uri="{FF2B5EF4-FFF2-40B4-BE49-F238E27FC236}">
                <a16:creationId xmlns:a16="http://schemas.microsoft.com/office/drawing/2014/main" id="{4AC3D4D7-AF9F-75FF-E580-7499A7298DE5}"/>
              </a:ext>
            </a:extLst>
          </p:cNvPr>
          <p:cNvCxnSpPr/>
          <p:nvPr/>
        </p:nvCxnSpPr>
        <p:spPr>
          <a:xfrm flipH="1" flipV="1">
            <a:off x="9837795" y="4569572"/>
            <a:ext cx="99848" cy="78564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77B9364-473F-81BC-8355-410E8D10FFF8}"/>
              </a:ext>
            </a:extLst>
          </p:cNvPr>
          <p:cNvSpPr txBox="1"/>
          <p:nvPr/>
        </p:nvSpPr>
        <p:spPr>
          <a:xfrm>
            <a:off x="924450" y="404877"/>
            <a:ext cx="8507895" cy="923330"/>
          </a:xfrm>
          <a:prstGeom prst="rect">
            <a:avLst/>
          </a:prstGeom>
          <a:noFill/>
        </p:spPr>
        <p:txBody>
          <a:bodyPr wrap="square" rtlCol="0">
            <a:spAutoFit/>
          </a:bodyPr>
          <a:lstStyle/>
          <a:p>
            <a:r>
              <a:rPr lang="en-GB" sz="5400" dirty="0"/>
              <a:t>Police investigation</a:t>
            </a:r>
          </a:p>
        </p:txBody>
      </p:sp>
      <p:pic>
        <p:nvPicPr>
          <p:cNvPr id="1028" name="Picture 4" descr="Bernadette Walker: Arrest of Scott Walker caught on bodycam - BBC News">
            <a:extLst>
              <a:ext uri="{FF2B5EF4-FFF2-40B4-BE49-F238E27FC236}">
                <a16:creationId xmlns:a16="http://schemas.microsoft.com/office/drawing/2014/main" id="{7FFB1E5E-A59E-477C-5D98-48139F5EF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357" y="872928"/>
            <a:ext cx="4426335" cy="248981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2B928F1-D995-6B3E-26CE-468EE68DA60A}"/>
              </a:ext>
            </a:extLst>
          </p:cNvPr>
          <p:cNvGrpSpPr/>
          <p:nvPr/>
        </p:nvGrpSpPr>
        <p:grpSpPr>
          <a:xfrm>
            <a:off x="1557599" y="1306224"/>
            <a:ext cx="2895131" cy="5146899"/>
            <a:chOff x="1557599" y="1306224"/>
            <a:chExt cx="2895131" cy="5146899"/>
          </a:xfrm>
        </p:grpSpPr>
        <p:pic>
          <p:nvPicPr>
            <p:cNvPr id="1026" name="Picture 2">
              <a:extLst>
                <a:ext uri="{FF2B5EF4-FFF2-40B4-BE49-F238E27FC236}">
                  <a16:creationId xmlns:a16="http://schemas.microsoft.com/office/drawing/2014/main" id="{B3EA4BF7-E65C-3369-79A5-A72043F460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7599" y="1306224"/>
              <a:ext cx="2895131" cy="51468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B918B4-48D2-D8FF-541B-6BE09ACFE562}"/>
                </a:ext>
              </a:extLst>
            </p:cNvPr>
            <p:cNvSpPr txBox="1"/>
            <p:nvPr/>
          </p:nvSpPr>
          <p:spPr>
            <a:xfrm>
              <a:off x="3269974" y="3629055"/>
              <a:ext cx="884582" cy="261610"/>
            </a:xfrm>
            <a:prstGeom prst="rect">
              <a:avLst/>
            </a:prstGeom>
            <a:solidFill>
              <a:schemeClr val="bg1"/>
            </a:solidFill>
          </p:spPr>
          <p:txBody>
            <a:bodyPr wrap="square" rtlCol="0">
              <a:spAutoFit/>
            </a:bodyPr>
            <a:lstStyle/>
            <a:p>
              <a:r>
                <a:rPr lang="en-GB" sz="1100" dirty="0"/>
                <a:t>Step-father</a:t>
              </a:r>
            </a:p>
          </p:txBody>
        </p:sp>
        <p:sp>
          <p:nvSpPr>
            <p:cNvPr id="17" name="TextBox 16">
              <a:extLst>
                <a:ext uri="{FF2B5EF4-FFF2-40B4-BE49-F238E27FC236}">
                  <a16:creationId xmlns:a16="http://schemas.microsoft.com/office/drawing/2014/main" id="{389B1F0A-3685-047D-39CA-C471C8F047CB}"/>
                </a:ext>
              </a:extLst>
            </p:cNvPr>
            <p:cNvSpPr txBox="1"/>
            <p:nvPr/>
          </p:nvSpPr>
          <p:spPr>
            <a:xfrm>
              <a:off x="1595230" y="3831963"/>
              <a:ext cx="988943" cy="261610"/>
            </a:xfrm>
            <a:prstGeom prst="rect">
              <a:avLst/>
            </a:prstGeom>
            <a:solidFill>
              <a:schemeClr val="bg1"/>
            </a:solidFill>
          </p:spPr>
          <p:txBody>
            <a:bodyPr wrap="square" rtlCol="0">
              <a:spAutoFit/>
            </a:bodyPr>
            <a:lstStyle/>
            <a:p>
              <a:r>
                <a:rPr lang="en-GB" sz="1100" dirty="0"/>
                <a:t>Mother</a:t>
              </a:r>
            </a:p>
          </p:txBody>
        </p:sp>
        <p:sp>
          <p:nvSpPr>
            <p:cNvPr id="18" name="TextBox 17">
              <a:extLst>
                <a:ext uri="{FF2B5EF4-FFF2-40B4-BE49-F238E27FC236}">
                  <a16:creationId xmlns:a16="http://schemas.microsoft.com/office/drawing/2014/main" id="{A3A5DA20-8A81-D985-579B-7862FAD0D9DB}"/>
                </a:ext>
              </a:extLst>
            </p:cNvPr>
            <p:cNvSpPr txBox="1"/>
            <p:nvPr/>
          </p:nvSpPr>
          <p:spPr>
            <a:xfrm>
              <a:off x="1991139" y="1856225"/>
              <a:ext cx="988942" cy="261610"/>
            </a:xfrm>
            <a:prstGeom prst="rect">
              <a:avLst/>
            </a:prstGeom>
            <a:solidFill>
              <a:schemeClr val="bg1"/>
            </a:solidFill>
          </p:spPr>
          <p:txBody>
            <a:bodyPr wrap="square" rtlCol="0">
              <a:spAutoFit/>
            </a:bodyPr>
            <a:lstStyle/>
            <a:p>
              <a:r>
                <a:rPr lang="en-GB" sz="1100" dirty="0"/>
                <a:t>Step-father</a:t>
              </a:r>
            </a:p>
          </p:txBody>
        </p:sp>
        <p:sp>
          <p:nvSpPr>
            <p:cNvPr id="19" name="TextBox 18">
              <a:extLst>
                <a:ext uri="{FF2B5EF4-FFF2-40B4-BE49-F238E27FC236}">
                  <a16:creationId xmlns:a16="http://schemas.microsoft.com/office/drawing/2014/main" id="{6A319C4D-E1BB-0819-DFE6-AE312751DD7F}"/>
                </a:ext>
              </a:extLst>
            </p:cNvPr>
            <p:cNvSpPr txBox="1"/>
            <p:nvPr/>
          </p:nvSpPr>
          <p:spPr>
            <a:xfrm>
              <a:off x="2562873" y="2318475"/>
              <a:ext cx="1283570" cy="261610"/>
            </a:xfrm>
            <a:prstGeom prst="rect">
              <a:avLst/>
            </a:prstGeom>
            <a:solidFill>
              <a:schemeClr val="bg1"/>
            </a:solidFill>
          </p:spPr>
          <p:txBody>
            <a:bodyPr wrap="square" rtlCol="0">
              <a:spAutoFit/>
            </a:bodyPr>
            <a:lstStyle/>
            <a:p>
              <a:r>
                <a:rPr lang="en-GB" sz="1100" dirty="0"/>
                <a:t>Anna</a:t>
              </a:r>
            </a:p>
          </p:txBody>
        </p:sp>
        <p:sp>
          <p:nvSpPr>
            <p:cNvPr id="20" name="Rectangle 19">
              <a:extLst>
                <a:ext uri="{FF2B5EF4-FFF2-40B4-BE49-F238E27FC236}">
                  <a16:creationId xmlns:a16="http://schemas.microsoft.com/office/drawing/2014/main" id="{07EC284B-2137-D8A2-09EE-F44DF7109184}"/>
                </a:ext>
              </a:extLst>
            </p:cNvPr>
            <p:cNvSpPr/>
            <p:nvPr/>
          </p:nvSpPr>
          <p:spPr>
            <a:xfrm>
              <a:off x="2562873" y="4393096"/>
              <a:ext cx="884582" cy="45719"/>
            </a:xfrm>
            <a:prstGeom prst="rect">
              <a:avLst/>
            </a:prstGeom>
            <a:solidFill>
              <a:srgbClr val="F8E9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9225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7EFA-F848-B5C7-2EBA-2335D298A710}"/>
              </a:ext>
            </a:extLst>
          </p:cNvPr>
          <p:cNvSpPr>
            <a:spLocks noGrp="1"/>
          </p:cNvSpPr>
          <p:nvPr>
            <p:ph type="title"/>
          </p:nvPr>
        </p:nvSpPr>
        <p:spPr>
          <a:xfrm>
            <a:off x="1103243" y="235863"/>
            <a:ext cx="10445278" cy="1368614"/>
          </a:xfrm>
        </p:spPr>
        <p:txBody>
          <a:bodyPr vert="horz" lIns="91440" tIns="45720" rIns="91440" bIns="45720" rtlCol="0" anchor="ctr">
            <a:normAutofit/>
          </a:bodyPr>
          <a:lstStyle/>
          <a:p>
            <a:r>
              <a:rPr lang="en-US" sz="5400" dirty="0"/>
              <a:t>Convictions</a:t>
            </a:r>
            <a:endParaRPr lang="en-US" sz="6600" dirty="0"/>
          </a:p>
        </p:txBody>
      </p:sp>
      <p:pic>
        <p:nvPicPr>
          <p:cNvPr id="5122" name="Picture 2" descr="Bernadette Walker Murder Trial; Lies from defendants were ‘nothing ...">
            <a:extLst>
              <a:ext uri="{FF2B5EF4-FFF2-40B4-BE49-F238E27FC236}">
                <a16:creationId xmlns:a16="http://schemas.microsoft.com/office/drawing/2014/main" id="{ACB3AE10-8BD2-DCF5-34D1-937701C4D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0" t="4295" r="57761" b="25517"/>
          <a:stretch>
            <a:fillRect/>
          </a:stretch>
        </p:blipFill>
        <p:spPr bwMode="auto">
          <a:xfrm>
            <a:off x="1701095" y="1708337"/>
            <a:ext cx="2825270" cy="3605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D40068-401C-7E6E-6D2D-C3C5C273F243}"/>
              </a:ext>
            </a:extLst>
          </p:cNvPr>
          <p:cNvSpPr txBox="1"/>
          <p:nvPr/>
        </p:nvSpPr>
        <p:spPr>
          <a:xfrm>
            <a:off x="1441174" y="5241325"/>
            <a:ext cx="3518452" cy="408624"/>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ctr">
              <a:lnSpc>
                <a:spcPct val="90000"/>
              </a:lnSpc>
              <a:spcBef>
                <a:spcPts val="1000"/>
              </a:spcBef>
            </a:pPr>
            <a:r>
              <a:rPr lang="en-US" dirty="0"/>
              <a:t>Life imprisonment</a:t>
            </a:r>
          </a:p>
        </p:txBody>
      </p:sp>
      <p:pic>
        <p:nvPicPr>
          <p:cNvPr id="6" name="Picture 2" descr="Bernadette Walker Murder Trial; Lies from defendants were ‘nothing ...">
            <a:extLst>
              <a:ext uri="{FF2B5EF4-FFF2-40B4-BE49-F238E27FC236}">
                <a16:creationId xmlns:a16="http://schemas.microsoft.com/office/drawing/2014/main" id="{513F6B2C-32DE-D203-7805-AD4A0CA936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23" t="4295" r="22201" b="25517"/>
          <a:stretch>
            <a:fillRect/>
          </a:stretch>
        </p:blipFill>
        <p:spPr bwMode="auto">
          <a:xfrm>
            <a:off x="7652119" y="1825814"/>
            <a:ext cx="2575992" cy="3605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5AB1F8-924E-2714-619A-4CC8C7F8C5F2}"/>
              </a:ext>
            </a:extLst>
          </p:cNvPr>
          <p:cNvSpPr txBox="1"/>
          <p:nvPr/>
        </p:nvSpPr>
        <p:spPr>
          <a:xfrm>
            <a:off x="7180889" y="5241326"/>
            <a:ext cx="3518452" cy="408623"/>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dirty="0"/>
              <a:t>Six years in prison</a:t>
            </a:r>
          </a:p>
        </p:txBody>
      </p:sp>
    </p:spTree>
    <p:extLst>
      <p:ext uri="{BB962C8B-B14F-4D97-AF65-F5344CB8AC3E}">
        <p14:creationId xmlns:p14="http://schemas.microsoft.com/office/powerpoint/2010/main" val="238149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E9FE7-ACF8-1402-87C4-79EFAE066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DE9B9-3BE5-515E-A42F-04CDF0448522}"/>
              </a:ext>
            </a:extLst>
          </p:cNvPr>
          <p:cNvSpPr>
            <a:spLocks noGrp="1"/>
          </p:cNvSpPr>
          <p:nvPr>
            <p:ph type="title"/>
          </p:nvPr>
        </p:nvSpPr>
        <p:spPr>
          <a:xfrm>
            <a:off x="0" y="5317240"/>
            <a:ext cx="12191999" cy="744836"/>
          </a:xfrm>
        </p:spPr>
        <p:txBody>
          <a:bodyPr vert="horz" lIns="91440" tIns="45720" rIns="91440" bIns="45720" rtlCol="0" anchor="ctr">
            <a:normAutofit fontScale="90000"/>
          </a:bodyPr>
          <a:lstStyle/>
          <a:p>
            <a:pPr algn="ctr"/>
            <a:r>
              <a:rPr lang="en-US" sz="2500" dirty="0">
                <a:solidFill>
                  <a:schemeClr val="tx1">
                    <a:lumMod val="85000"/>
                    <a:lumOff val="15000"/>
                  </a:schemeClr>
                </a:solidFill>
              </a:rPr>
              <a:t>Anna’s notebook was found in her rucksack. Somewhat poignantly, this is what Anna had written</a:t>
            </a:r>
          </a:p>
        </p:txBody>
      </p:sp>
      <p:pic>
        <p:nvPicPr>
          <p:cNvPr id="8" name="Content Placeholder 7" descr="Blank notebook and orange pencil">
            <a:extLst>
              <a:ext uri="{FF2B5EF4-FFF2-40B4-BE49-F238E27FC236}">
                <a16:creationId xmlns:a16="http://schemas.microsoft.com/office/drawing/2014/main" id="{F2162125-4745-4EAC-3A16-C571D59187C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228" b="9503"/>
          <a:stretch>
            <a:fillRect/>
          </a:stretch>
        </p:blipFill>
        <p:spPr>
          <a:xfrm>
            <a:off x="20" y="10"/>
            <a:ext cx="12191980" cy="6857990"/>
          </a:xfrm>
          <a:prstGeom prst="rect">
            <a:avLst/>
          </a:prstGeom>
        </p:spPr>
      </p:pic>
      <p:sp>
        <p:nvSpPr>
          <p:cNvPr id="12" name="TextBox 11">
            <a:extLst>
              <a:ext uri="{FF2B5EF4-FFF2-40B4-BE49-F238E27FC236}">
                <a16:creationId xmlns:a16="http://schemas.microsoft.com/office/drawing/2014/main" id="{E5B72F3C-F619-A96D-8D54-5659C2442829}"/>
              </a:ext>
            </a:extLst>
          </p:cNvPr>
          <p:cNvSpPr txBox="1"/>
          <p:nvPr/>
        </p:nvSpPr>
        <p:spPr>
          <a:xfrm>
            <a:off x="7760043" y="366091"/>
            <a:ext cx="1964725" cy="461665"/>
          </a:xfrm>
          <a:prstGeom prst="rect">
            <a:avLst/>
          </a:prstGeom>
          <a:noFill/>
        </p:spPr>
        <p:txBody>
          <a:bodyPr wrap="square" rtlCol="0">
            <a:spAutoFit/>
          </a:bodyPr>
          <a:lstStyle/>
          <a:p>
            <a:pPr algn="r"/>
            <a:r>
              <a:rPr lang="en-GB" sz="2400" b="1" dirty="0">
                <a:latin typeface="Dreaming Outloud Pro" panose="03050502040302030504" pitchFamily="66" charset="0"/>
                <a:cs typeface="Dreaming Outloud Pro" panose="03050502040302030504" pitchFamily="66" charset="0"/>
              </a:rPr>
              <a:t>July 2020</a:t>
            </a:r>
          </a:p>
        </p:txBody>
      </p:sp>
      <p:grpSp>
        <p:nvGrpSpPr>
          <p:cNvPr id="22" name="Group 21">
            <a:extLst>
              <a:ext uri="{FF2B5EF4-FFF2-40B4-BE49-F238E27FC236}">
                <a16:creationId xmlns:a16="http://schemas.microsoft.com/office/drawing/2014/main" id="{0E3218A5-CD0E-F5F6-534E-6E836BDA8BF3}"/>
              </a:ext>
            </a:extLst>
          </p:cNvPr>
          <p:cNvGrpSpPr/>
          <p:nvPr/>
        </p:nvGrpSpPr>
        <p:grpSpPr>
          <a:xfrm>
            <a:off x="1297459" y="499581"/>
            <a:ext cx="5721178" cy="6050305"/>
            <a:chOff x="1342768" y="426804"/>
            <a:chExt cx="5737654" cy="6050306"/>
          </a:xfrm>
        </p:grpSpPr>
        <p:sp>
          <p:nvSpPr>
            <p:cNvPr id="11" name="Content Placeholder 2">
              <a:extLst>
                <a:ext uri="{FF2B5EF4-FFF2-40B4-BE49-F238E27FC236}">
                  <a16:creationId xmlns:a16="http://schemas.microsoft.com/office/drawing/2014/main" id="{D067319A-3F00-16A4-2B52-A8D0FC17DC1F}"/>
                </a:ext>
              </a:extLst>
            </p:cNvPr>
            <p:cNvSpPr txBox="1">
              <a:spLocks/>
            </p:cNvSpPr>
            <p:nvPr/>
          </p:nvSpPr>
          <p:spPr>
            <a:xfrm>
              <a:off x="1342768" y="426804"/>
              <a:ext cx="5737654" cy="6050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Dreaming Outloud Pro" panose="03050502040302030504" pitchFamily="66" charset="0"/>
                  <a:cs typeface="Dreaming Outloud Pro" panose="03050502040302030504" pitchFamily="66" charset="0"/>
                </a:rPr>
                <a:t>Told my mum about my dad and the abuse. She called me a liar and scribbled threatened to kill me if I told the Police. She said that the other kids matter more. I love (scribbled feeling unwanted. I feel nothing right now cause I always thought mum would deal with it and it would all go away. But, no, he’s still here, telling me I made it up. (scribbled out word) what kind of parent wouldn’t believe their daughter? But it's fine, I’m going to pretend its/I’m okay till I leave home and then I will block them out of my life. I’d rather say I’m an orphan, then say I have abusive parents who couldn’t give a shit about what happens to me. If I was brave enough, I probably would have already left or just killed myself…</a:t>
              </a:r>
            </a:p>
          </p:txBody>
        </p:sp>
        <p:pic>
          <p:nvPicPr>
            <p:cNvPr id="16" name="Picture 2" descr="Scribbled Out Words Vector Images (39)">
              <a:extLst>
                <a:ext uri="{FF2B5EF4-FFF2-40B4-BE49-F238E27FC236}">
                  <a16:creationId xmlns:a16="http://schemas.microsoft.com/office/drawing/2014/main" id="{A3E432B1-B472-D3CF-A58B-52BA4B34E7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680" b="46964" l="38711" r="66612">
                          <a14:foregroundMark x1="44724" y1="32800" x2="40201" y2="32800"/>
                        </a14:backgroundRemoval>
                      </a14:imgEffect>
                    </a14:imgLayer>
                  </a14:imgProps>
                </a:ext>
                <a:ext uri="{28A0092B-C50C-407E-A947-70E740481C1C}">
                  <a14:useLocalDpi xmlns:a14="http://schemas.microsoft.com/office/drawing/2010/main" val="0"/>
                </a:ext>
              </a:extLst>
            </a:blip>
            <a:srcRect l="35223" t="19644" r="29900" b="50000"/>
            <a:stretch>
              <a:fillRect/>
            </a:stretch>
          </p:blipFill>
          <p:spPr bwMode="auto">
            <a:xfrm>
              <a:off x="2070683" y="1779307"/>
              <a:ext cx="1537006" cy="3163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cribbled Out Words Vector Images (39)">
              <a:extLst>
                <a:ext uri="{FF2B5EF4-FFF2-40B4-BE49-F238E27FC236}">
                  <a16:creationId xmlns:a16="http://schemas.microsoft.com/office/drawing/2014/main" id="{2CC0D68D-B6C1-F592-3007-BD30D1C544A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680" b="46964" l="38711" r="66612">
                          <a14:foregroundMark x1="44724" y1="32800" x2="40201" y2="32800"/>
                        </a14:backgroundRemoval>
                      </a14:imgEffect>
                    </a14:imgLayer>
                  </a14:imgProps>
                </a:ext>
                <a:ext uri="{28A0092B-C50C-407E-A947-70E740481C1C}">
                  <a14:useLocalDpi xmlns:a14="http://schemas.microsoft.com/office/drawing/2010/main" val="0"/>
                </a:ext>
              </a:extLst>
            </a:blip>
            <a:srcRect l="35223" t="19644" r="29900" b="50000"/>
            <a:stretch>
              <a:fillRect/>
            </a:stretch>
          </p:blipFill>
          <p:spPr bwMode="auto">
            <a:xfrm>
              <a:off x="5419848" y="776606"/>
              <a:ext cx="1537005" cy="3163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cribbled Out Words Vector Images (39)">
              <a:extLst>
                <a:ext uri="{FF2B5EF4-FFF2-40B4-BE49-F238E27FC236}">
                  <a16:creationId xmlns:a16="http://schemas.microsoft.com/office/drawing/2014/main" id="{0878C42F-3C27-837A-4473-A0FA6347334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680" b="46964" l="38711" r="66612">
                          <a14:foregroundMark x1="44724" y1="32800" x2="40201" y2="32800"/>
                        </a14:backgroundRemoval>
                      </a14:imgEffect>
                    </a14:imgLayer>
                  </a14:imgProps>
                </a:ext>
                <a:ext uri="{28A0092B-C50C-407E-A947-70E740481C1C}">
                  <a14:useLocalDpi xmlns:a14="http://schemas.microsoft.com/office/drawing/2010/main" val="0"/>
                </a:ext>
              </a:extLst>
            </a:blip>
            <a:srcRect l="35223" t="19644" r="29900" b="50000"/>
            <a:stretch>
              <a:fillRect/>
            </a:stretch>
          </p:blipFill>
          <p:spPr bwMode="auto">
            <a:xfrm flipV="1">
              <a:off x="2982060" y="3039825"/>
              <a:ext cx="3080037" cy="3163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431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7264B-83C5-F203-BD13-FC7893B53CEE}"/>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Rapid Review/</a:t>
            </a:r>
            <a:br>
              <a:rPr lang="en-US" kern="1200">
                <a:solidFill>
                  <a:srgbClr val="FFFFFF"/>
                </a:solidFill>
                <a:latin typeface="+mj-lt"/>
                <a:ea typeface="+mj-ea"/>
                <a:cs typeface="+mj-cs"/>
              </a:rPr>
            </a:br>
            <a:r>
              <a:rPr lang="en-US" kern="1200">
                <a:solidFill>
                  <a:srgbClr val="FFFFFF"/>
                </a:solidFill>
                <a:latin typeface="+mj-lt"/>
                <a:ea typeface="+mj-ea"/>
                <a:cs typeface="+mj-cs"/>
              </a:rPr>
              <a:t>CSPR</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EE9F64-8710-4355-791C-D53FC911FBB2}"/>
              </a:ext>
            </a:extLst>
          </p:cNvPr>
          <p:cNvSpPr>
            <a:spLocks noGrp="1"/>
          </p:cNvSpPr>
          <p:nvPr>
            <p:ph idx="1"/>
          </p:nvPr>
        </p:nvSpPr>
        <p:spPr>
          <a:xfrm>
            <a:off x="4471193" y="636190"/>
            <a:ext cx="6906491" cy="5585619"/>
          </a:xfrm>
          <a:prstGeom prst="roundRect">
            <a:avLst/>
          </a:prstGeom>
        </p:spPr>
        <p:txBody>
          <a:bodyPr vert="horz" lIns="91440" tIns="45720" rIns="91440" bIns="45720" rtlCol="0" anchor="ctr">
            <a:normAutofit/>
          </a:bodyPr>
          <a:lstStyle/>
          <a:p>
            <a:pPr marL="0" indent="0" algn="just">
              <a:buNone/>
            </a:pPr>
            <a:r>
              <a:rPr lang="en-US" sz="2400" dirty="0"/>
              <a:t>A rapid learning review was undertaken, and this identified learning that stemmed from the time that Anna went missing. As the learning was immediately responded to and addressed without delay by policing colleagues and CSC, a Local Child Safeguarding Practice Review was not commissioned, and the National Child Safeguarding Practice Review panel was informed.</a:t>
            </a:r>
          </a:p>
        </p:txBody>
      </p:sp>
      <p:sp>
        <p:nvSpPr>
          <p:cNvPr id="4" name="Title 1">
            <a:extLst>
              <a:ext uri="{FF2B5EF4-FFF2-40B4-BE49-F238E27FC236}">
                <a16:creationId xmlns:a16="http://schemas.microsoft.com/office/drawing/2014/main" id="{D182A05C-D204-EC12-FC92-55D84287C6F8}"/>
              </a:ext>
            </a:extLst>
          </p:cNvPr>
          <p:cNvSpPr txBox="1">
            <a:spLocks/>
          </p:cNvSpPr>
          <p:nvPr/>
        </p:nvSpPr>
        <p:spPr>
          <a:xfrm>
            <a:off x="8451604" y="1412489"/>
            <a:ext cx="2926080" cy="4363844"/>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000" u="sng" dirty="0">
              <a:latin typeface="+mn-lt"/>
              <a:ea typeface="+mn-ea"/>
              <a:cs typeface="+mn-cs"/>
            </a:endParaRPr>
          </a:p>
        </p:txBody>
      </p:sp>
    </p:spTree>
    <p:extLst>
      <p:ext uri="{BB962C8B-B14F-4D97-AF65-F5344CB8AC3E}">
        <p14:creationId xmlns:p14="http://schemas.microsoft.com/office/powerpoint/2010/main" val="266466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FC1-6854-4758-8AF6-25E1F72293B9}"/>
              </a:ext>
            </a:extLst>
          </p:cNvPr>
          <p:cNvSpPr>
            <a:spLocks noGrp="1"/>
          </p:cNvSpPr>
          <p:nvPr>
            <p:ph type="title"/>
          </p:nvPr>
        </p:nvSpPr>
        <p:spPr>
          <a:xfrm>
            <a:off x="589560" y="856180"/>
            <a:ext cx="4560584" cy="1128068"/>
          </a:xfrm>
          <a:ln>
            <a:noFill/>
          </a:ln>
        </p:spPr>
        <p:txBody>
          <a:bodyPr anchor="ctr">
            <a:normAutofit/>
          </a:bodyPr>
          <a:lstStyle/>
          <a:p>
            <a:r>
              <a:rPr lang="en-GB" sz="3000" b="1" dirty="0"/>
              <a:t>The child death review process in England</a:t>
            </a:r>
          </a:p>
        </p:txBody>
      </p:sp>
      <p:graphicFrame>
        <p:nvGraphicFramePr>
          <p:cNvPr id="18" name="Content Placeholder 2">
            <a:extLst>
              <a:ext uri="{FF2B5EF4-FFF2-40B4-BE49-F238E27FC236}">
                <a16:creationId xmlns:a16="http://schemas.microsoft.com/office/drawing/2014/main" id="{87B213C8-92D8-4E2A-A598-8FFEF8CABF7C}"/>
              </a:ext>
            </a:extLst>
          </p:cNvPr>
          <p:cNvGraphicFramePr>
            <a:graphicFrameLocks noGrp="1"/>
          </p:cNvGraphicFramePr>
          <p:nvPr>
            <p:ph idx="1"/>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drawing&#10;&#10;Description automatically generated">
            <a:extLst>
              <a:ext uri="{FF2B5EF4-FFF2-40B4-BE49-F238E27FC236}">
                <a16:creationId xmlns:a16="http://schemas.microsoft.com/office/drawing/2014/main" id="{5C7A6746-56F1-4E41-B55C-E50AF7C4F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5" name="TextBox 4">
            <a:extLst>
              <a:ext uri="{FF2B5EF4-FFF2-40B4-BE49-F238E27FC236}">
                <a16:creationId xmlns:a16="http://schemas.microsoft.com/office/drawing/2014/main" id="{597D6343-E007-4FFD-8350-0451DCAB5ED9}"/>
              </a:ext>
            </a:extLst>
          </p:cNvPr>
          <p:cNvSpPr txBox="1"/>
          <p:nvPr/>
        </p:nvSpPr>
        <p:spPr>
          <a:xfrm>
            <a:off x="1028004" y="337128"/>
            <a:ext cx="21975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sp>
        <p:nvSpPr>
          <p:cNvPr id="3" name="TextBox 2">
            <a:extLst>
              <a:ext uri="{FF2B5EF4-FFF2-40B4-BE49-F238E27FC236}">
                <a16:creationId xmlns:a16="http://schemas.microsoft.com/office/drawing/2014/main" id="{C53EB62D-4A0D-4D2E-BF81-ED8DF26840AA}"/>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www.ncmd.info</a:t>
            </a:r>
            <a:endParaRPr kumimoji="0" lang="en-GB"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12CD205A-5381-47B7-BACC-F332C127017A}"/>
              </a:ext>
            </a:extLst>
          </p:cNvPr>
          <p:cNvPicPr>
            <a:picLocks noChangeAspect="1"/>
          </p:cNvPicPr>
          <p:nvPr/>
        </p:nvPicPr>
        <p:blipFill>
          <a:blip r:embed="rId9"/>
          <a:stretch>
            <a:fillRect/>
          </a:stretch>
        </p:blipFill>
        <p:spPr>
          <a:xfrm>
            <a:off x="6282415" y="1118795"/>
            <a:ext cx="2567939" cy="3442447"/>
          </a:xfrm>
          <a:prstGeom prst="rect">
            <a:avLst/>
          </a:prstGeom>
          <a:ln>
            <a:solidFill>
              <a:schemeClr val="accent1"/>
            </a:solidFill>
          </a:ln>
        </p:spPr>
      </p:pic>
      <p:pic>
        <p:nvPicPr>
          <p:cNvPr id="11" name="Picture 10">
            <a:extLst>
              <a:ext uri="{FF2B5EF4-FFF2-40B4-BE49-F238E27FC236}">
                <a16:creationId xmlns:a16="http://schemas.microsoft.com/office/drawing/2014/main" id="{22BEFB4F-4EC9-4474-BE43-52D1325EDF33}"/>
              </a:ext>
            </a:extLst>
          </p:cNvPr>
          <p:cNvPicPr>
            <a:picLocks noChangeAspect="1"/>
          </p:cNvPicPr>
          <p:nvPr/>
        </p:nvPicPr>
        <p:blipFill>
          <a:blip r:embed="rId10"/>
          <a:stretch>
            <a:fillRect/>
          </a:stretch>
        </p:blipFill>
        <p:spPr>
          <a:xfrm>
            <a:off x="8036556" y="2110934"/>
            <a:ext cx="2760290" cy="4099389"/>
          </a:xfrm>
          <a:prstGeom prst="rect">
            <a:avLst/>
          </a:prstGeom>
          <a:ln>
            <a:solidFill>
              <a:schemeClr val="accent1"/>
            </a:solidFill>
          </a:ln>
        </p:spPr>
      </p:pic>
    </p:spTree>
    <p:extLst>
      <p:ext uri="{BB962C8B-B14F-4D97-AF65-F5344CB8AC3E}">
        <p14:creationId xmlns:p14="http://schemas.microsoft.com/office/powerpoint/2010/main" val="350191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024BD-0490-AC3D-383A-CFAC72C147E3}"/>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Domestic Homicide Review</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0E9AF1-049E-D6AD-C6DA-77163E9A83C4}"/>
              </a:ext>
            </a:extLst>
          </p:cNvPr>
          <p:cNvSpPr>
            <a:spLocks noGrp="1"/>
          </p:cNvSpPr>
          <p:nvPr>
            <p:ph idx="1"/>
          </p:nvPr>
        </p:nvSpPr>
        <p:spPr>
          <a:xfrm>
            <a:off x="4598675" y="636190"/>
            <a:ext cx="6906491" cy="5585619"/>
          </a:xfrm>
          <a:prstGeom prst="roundRect">
            <a:avLst/>
          </a:prstGeom>
        </p:spPr>
        <p:txBody>
          <a:bodyPr vert="horz" lIns="91440" tIns="45720" rIns="91440" bIns="45720" rtlCol="0" anchor="ctr">
            <a:normAutofit/>
          </a:bodyPr>
          <a:lstStyle/>
          <a:p>
            <a:pPr marL="0" indent="0" algn="just">
              <a:buNone/>
            </a:pPr>
            <a:r>
              <a:rPr lang="en-US" sz="2400" dirty="0"/>
              <a:t>In September 2021, at the conclusion of the trial which had resulted in the convictions and sentences of the perpetrators, a referral was made to the Safer Peterborough Partnership for consideration of the case as a domestic homicide review (DHR).</a:t>
            </a:r>
          </a:p>
          <a:p>
            <a:pPr marL="0" indent="0">
              <a:buNone/>
            </a:pPr>
            <a:endParaRPr lang="en-US" sz="2400" dirty="0"/>
          </a:p>
          <a:p>
            <a:pPr marL="0" indent="0">
              <a:buNone/>
            </a:pPr>
            <a:r>
              <a:rPr lang="en-US" sz="2400" dirty="0"/>
              <a:t>This report was published in July 2025.</a:t>
            </a:r>
          </a:p>
        </p:txBody>
      </p:sp>
      <p:sp>
        <p:nvSpPr>
          <p:cNvPr id="4" name="Title 1">
            <a:extLst>
              <a:ext uri="{FF2B5EF4-FFF2-40B4-BE49-F238E27FC236}">
                <a16:creationId xmlns:a16="http://schemas.microsoft.com/office/drawing/2014/main" id="{59ECBE5E-9FD0-A78A-C6FA-E16D105AB93F}"/>
              </a:ext>
            </a:extLst>
          </p:cNvPr>
          <p:cNvSpPr txBox="1">
            <a:spLocks/>
          </p:cNvSpPr>
          <p:nvPr/>
        </p:nvSpPr>
        <p:spPr>
          <a:xfrm>
            <a:off x="8451604" y="1412489"/>
            <a:ext cx="2926080" cy="4363844"/>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000" u="sng" dirty="0">
              <a:latin typeface="+mn-lt"/>
              <a:ea typeface="+mn-ea"/>
              <a:cs typeface="+mn-cs"/>
            </a:endParaRPr>
          </a:p>
        </p:txBody>
      </p:sp>
    </p:spTree>
    <p:extLst>
      <p:ext uri="{BB962C8B-B14F-4D97-AF65-F5344CB8AC3E}">
        <p14:creationId xmlns:p14="http://schemas.microsoft.com/office/powerpoint/2010/main" val="328291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90873-DCE7-863A-3749-34ADC4B94512}"/>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Child Death Overview Panel (CDOP)</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DF979E-4BB6-70D0-35CE-52B035F605E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000" dirty="0"/>
              <a:t>In September 2023, it was identified that the case had not been referred to the local Child Death Overview Panel. This appears to be the result of an oversight due to there having been no confirmed death at the time of the perpetrators’ arrests and this decision not being reviewed administratively when her step-father was convicted of Anna’s murder.</a:t>
            </a:r>
          </a:p>
          <a:p>
            <a:pPr marL="0" indent="0">
              <a:buNone/>
            </a:pPr>
            <a:endParaRPr lang="en-US" sz="2000" dirty="0"/>
          </a:p>
          <a:p>
            <a:pPr marL="0" indent="0">
              <a:buNone/>
            </a:pPr>
            <a:r>
              <a:rPr lang="en-US" sz="2000" dirty="0"/>
              <a:t>Anna’s death was reported to the local CDOP on the 15</a:t>
            </a:r>
            <a:r>
              <a:rPr lang="en-US" sz="2000" baseline="30000" dirty="0"/>
              <a:t>th</a:t>
            </a:r>
            <a:r>
              <a:rPr lang="en-US" sz="2000" dirty="0"/>
              <a:t> September 2023, </a:t>
            </a:r>
            <a:r>
              <a:rPr lang="en-US" sz="2000" b="1" dirty="0"/>
              <a:t>three years and 25 days </a:t>
            </a:r>
            <a:r>
              <a:rPr lang="en-US" sz="2000" dirty="0"/>
              <a:t>after she was first reported missing.</a:t>
            </a:r>
          </a:p>
          <a:p>
            <a:pPr marL="0" indent="0">
              <a:buNone/>
            </a:pPr>
            <a:endParaRPr lang="en-US" sz="2000" dirty="0"/>
          </a:p>
          <a:p>
            <a:pPr marL="0" indent="0">
              <a:buNone/>
            </a:pPr>
            <a:r>
              <a:rPr lang="en-US" sz="2000" i="1" dirty="0"/>
              <a:t>** statutory legislation states ‘two working days’ to report a child death to CDOP.</a:t>
            </a:r>
          </a:p>
        </p:txBody>
      </p:sp>
      <p:sp>
        <p:nvSpPr>
          <p:cNvPr id="4" name="Title 1">
            <a:extLst>
              <a:ext uri="{FF2B5EF4-FFF2-40B4-BE49-F238E27FC236}">
                <a16:creationId xmlns:a16="http://schemas.microsoft.com/office/drawing/2014/main" id="{B35C8055-A7BC-3D41-7DCF-114CFA5D0894}"/>
              </a:ext>
            </a:extLst>
          </p:cNvPr>
          <p:cNvSpPr txBox="1">
            <a:spLocks/>
          </p:cNvSpPr>
          <p:nvPr/>
        </p:nvSpPr>
        <p:spPr>
          <a:xfrm>
            <a:off x="8451604" y="1412489"/>
            <a:ext cx="2926080" cy="4363844"/>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000" u="sng" dirty="0">
              <a:latin typeface="+mn-lt"/>
              <a:ea typeface="+mn-ea"/>
              <a:cs typeface="+mn-cs"/>
            </a:endParaRPr>
          </a:p>
        </p:txBody>
      </p:sp>
    </p:spTree>
    <p:extLst>
      <p:ext uri="{BB962C8B-B14F-4D97-AF65-F5344CB8AC3E}">
        <p14:creationId xmlns:p14="http://schemas.microsoft.com/office/powerpoint/2010/main" val="226984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5F019-E48D-760E-E87E-9902EBF66B92}"/>
              </a:ext>
            </a:extLst>
          </p:cNvPr>
          <p:cNvSpPr>
            <a:spLocks noGrp="1"/>
          </p:cNvSpPr>
          <p:nvPr>
            <p:ph type="title"/>
          </p:nvPr>
        </p:nvSpPr>
        <p:spPr>
          <a:xfrm>
            <a:off x="686834" y="591344"/>
            <a:ext cx="3200400" cy="5585619"/>
          </a:xfrm>
        </p:spPr>
        <p:txBody>
          <a:bodyPr>
            <a:normAutofit/>
          </a:bodyPr>
          <a:lstStyle/>
          <a:p>
            <a:r>
              <a:rPr lang="en-GB">
                <a:solidFill>
                  <a:srgbClr val="FFFFFF"/>
                </a:solidFill>
              </a:rPr>
              <a:t>Missed opportunities and difficulties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86B6612-F827-151E-E109-5FAD1D2DB03D}"/>
              </a:ext>
            </a:extLst>
          </p:cNvPr>
          <p:cNvSpPr>
            <a:spLocks noGrp="1"/>
          </p:cNvSpPr>
          <p:nvPr>
            <p:ph idx="1"/>
          </p:nvPr>
        </p:nvSpPr>
        <p:spPr>
          <a:xfrm>
            <a:off x="4726388" y="1219890"/>
            <a:ext cx="6906491" cy="4328526"/>
          </a:xfrm>
        </p:spPr>
        <p:txBody>
          <a:bodyPr anchor="ctr">
            <a:normAutofit/>
          </a:bodyPr>
          <a:lstStyle/>
          <a:p>
            <a:r>
              <a:rPr lang="en-GB" sz="2400" dirty="0"/>
              <a:t>Late notification of death</a:t>
            </a:r>
          </a:p>
          <a:p>
            <a:r>
              <a:rPr lang="en-GB" sz="2400" dirty="0"/>
              <a:t>No joint agency response triggered/immediate information sharing</a:t>
            </a:r>
          </a:p>
          <a:p>
            <a:r>
              <a:rPr lang="en-GB" sz="2400" dirty="0"/>
              <a:t>Resistance from agencies to share information </a:t>
            </a:r>
          </a:p>
          <a:p>
            <a:r>
              <a:rPr lang="en-GB" sz="2400" dirty="0"/>
              <a:t>DHR focus vs CDOP focus</a:t>
            </a:r>
          </a:p>
          <a:p>
            <a:r>
              <a:rPr lang="en-GB" sz="2400" dirty="0"/>
              <a:t>Poor reporting into the National Child Mortality Database (NCMD)</a:t>
            </a:r>
          </a:p>
          <a:p>
            <a:r>
              <a:rPr lang="en-GB" sz="2400" dirty="0"/>
              <a:t>Wider family/siblings not appointed a key worker for CDR process </a:t>
            </a:r>
          </a:p>
        </p:txBody>
      </p:sp>
    </p:spTree>
    <p:extLst>
      <p:ext uri="{BB962C8B-B14F-4D97-AF65-F5344CB8AC3E}">
        <p14:creationId xmlns:p14="http://schemas.microsoft.com/office/powerpoint/2010/main" val="166477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ernadette Walker: Father Scott Walker denies murdering teenage ...">
            <a:extLst>
              <a:ext uri="{FF2B5EF4-FFF2-40B4-BE49-F238E27FC236}">
                <a16:creationId xmlns:a16="http://schemas.microsoft.com/office/drawing/2014/main" id="{C90F4165-CE18-08D6-844B-0BD2D5144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89" r="7691" b="2"/>
          <a:stretch>
            <a:fillRect/>
          </a:stretch>
        </p:blipFill>
        <p:spPr bwMode="auto">
          <a:xfrm>
            <a:off x="1695450" y="283941"/>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0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CE72-19F0-573F-5EA1-388238FF7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9BA60-20AB-4BF8-FD69-D5991E9E1861}"/>
              </a:ext>
            </a:extLst>
          </p:cNvPr>
          <p:cNvSpPr>
            <a:spLocks noGrp="1"/>
          </p:cNvSpPr>
          <p:nvPr>
            <p:ph type="title"/>
          </p:nvPr>
        </p:nvSpPr>
        <p:spPr>
          <a:xfrm>
            <a:off x="340996" y="634180"/>
            <a:ext cx="11210926" cy="805999"/>
          </a:xfrm>
        </p:spPr>
        <p:txBody>
          <a:bodyPr anchor="b">
            <a:normAutofit/>
          </a:bodyPr>
          <a:lstStyle/>
          <a:p>
            <a:r>
              <a:rPr lang="en-GB" sz="4100" dirty="0"/>
              <a:t>Statutory reviews</a:t>
            </a:r>
          </a:p>
        </p:txBody>
      </p:sp>
      <p:sp>
        <p:nvSpPr>
          <p:cNvPr id="3" name="Content Placeholder 2">
            <a:extLst>
              <a:ext uri="{FF2B5EF4-FFF2-40B4-BE49-F238E27FC236}">
                <a16:creationId xmlns:a16="http://schemas.microsoft.com/office/drawing/2014/main" id="{F3B84284-E392-0A0D-2CFF-BA8D0CE7E1DB}"/>
              </a:ext>
            </a:extLst>
          </p:cNvPr>
          <p:cNvSpPr>
            <a:spLocks noGrp="1"/>
          </p:cNvSpPr>
          <p:nvPr>
            <p:ph idx="1"/>
          </p:nvPr>
        </p:nvSpPr>
        <p:spPr>
          <a:xfrm>
            <a:off x="4965431" y="2438400"/>
            <a:ext cx="6586489" cy="3785419"/>
          </a:xfrm>
        </p:spPr>
        <p:txBody>
          <a:bodyPr>
            <a:normAutofit/>
          </a:bodyPr>
          <a:lstStyle/>
          <a:p>
            <a:endParaRPr lang="en-GB" sz="2000" dirty="0"/>
          </a:p>
          <a:p>
            <a:endParaRPr lang="en-GB" sz="2000" dirty="0"/>
          </a:p>
          <a:p>
            <a:endParaRPr lang="en-GB" sz="2000" dirty="0"/>
          </a:p>
        </p:txBody>
      </p:sp>
      <p:sp>
        <p:nvSpPr>
          <p:cNvPr id="6" name="TextBox 5">
            <a:extLst>
              <a:ext uri="{FF2B5EF4-FFF2-40B4-BE49-F238E27FC236}">
                <a16:creationId xmlns:a16="http://schemas.microsoft.com/office/drawing/2014/main" id="{C7956EBB-0706-D0FE-4A7F-D17179BE2D5E}"/>
              </a:ext>
            </a:extLst>
          </p:cNvPr>
          <p:cNvSpPr txBox="1"/>
          <p:nvPr/>
        </p:nvSpPr>
        <p:spPr>
          <a:xfrm>
            <a:off x="340996" y="1569958"/>
            <a:ext cx="11052810" cy="369332"/>
          </a:xfrm>
          <a:prstGeom prst="rect">
            <a:avLst/>
          </a:prstGeom>
          <a:noFill/>
        </p:spPr>
        <p:txBody>
          <a:bodyPr wrap="square" rtlCol="0">
            <a:spAutoFit/>
          </a:bodyPr>
          <a:lstStyle/>
          <a:p>
            <a:r>
              <a:rPr lang="en-GB" dirty="0"/>
              <a:t>There is some overlap in the purpose of these three statutory review processes</a:t>
            </a:r>
          </a:p>
        </p:txBody>
      </p:sp>
      <p:graphicFrame>
        <p:nvGraphicFramePr>
          <p:cNvPr id="8" name="Table 7">
            <a:extLst>
              <a:ext uri="{FF2B5EF4-FFF2-40B4-BE49-F238E27FC236}">
                <a16:creationId xmlns:a16="http://schemas.microsoft.com/office/drawing/2014/main" id="{AFA32FF5-CCCA-72B3-AF25-B0539B5C2E52}"/>
              </a:ext>
            </a:extLst>
          </p:cNvPr>
          <p:cNvGraphicFramePr>
            <a:graphicFrameLocks noGrp="1"/>
          </p:cNvGraphicFramePr>
          <p:nvPr>
            <p:extLst>
              <p:ext uri="{D42A27DB-BD31-4B8C-83A1-F6EECF244321}">
                <p14:modId xmlns:p14="http://schemas.microsoft.com/office/powerpoint/2010/main" val="1689792903"/>
              </p:ext>
            </p:extLst>
          </p:nvPr>
        </p:nvGraphicFramePr>
        <p:xfrm>
          <a:off x="428619" y="2249973"/>
          <a:ext cx="10581275" cy="3662680"/>
        </p:xfrm>
        <a:graphic>
          <a:graphicData uri="http://schemas.openxmlformats.org/drawingml/2006/table">
            <a:tbl>
              <a:tblPr firstRow="1" bandRow="1">
                <a:tableStyleId>{5C22544A-7EE6-4342-B048-85BDC9FD1C3A}</a:tableStyleId>
              </a:tblPr>
              <a:tblGrid>
                <a:gridCol w="2026283">
                  <a:extLst>
                    <a:ext uri="{9D8B030D-6E8A-4147-A177-3AD203B41FA5}">
                      <a16:colId xmlns:a16="http://schemas.microsoft.com/office/drawing/2014/main" val="2828911097"/>
                    </a:ext>
                  </a:extLst>
                </a:gridCol>
                <a:gridCol w="4277496">
                  <a:extLst>
                    <a:ext uri="{9D8B030D-6E8A-4147-A177-3AD203B41FA5}">
                      <a16:colId xmlns:a16="http://schemas.microsoft.com/office/drawing/2014/main" val="1571554878"/>
                    </a:ext>
                  </a:extLst>
                </a:gridCol>
                <a:gridCol w="4277496">
                  <a:extLst>
                    <a:ext uri="{9D8B030D-6E8A-4147-A177-3AD203B41FA5}">
                      <a16:colId xmlns:a16="http://schemas.microsoft.com/office/drawing/2014/main" val="2825983719"/>
                    </a:ext>
                  </a:extLst>
                </a:gridCol>
              </a:tblGrid>
              <a:tr h="370840">
                <a:tc>
                  <a:txBody>
                    <a:bodyPr/>
                    <a:lstStyle/>
                    <a:p>
                      <a:r>
                        <a:rPr lang="en-GB" dirty="0"/>
                        <a:t>Process</a:t>
                      </a:r>
                    </a:p>
                  </a:txBody>
                  <a:tcPr/>
                </a:tc>
                <a:tc>
                  <a:txBody>
                    <a:bodyPr/>
                    <a:lstStyle/>
                    <a:p>
                      <a:r>
                        <a:rPr lang="en-GB" dirty="0"/>
                        <a:t>Purpose</a:t>
                      </a:r>
                    </a:p>
                  </a:txBody>
                  <a:tcPr/>
                </a:tc>
                <a:tc>
                  <a:txBody>
                    <a:bodyPr/>
                    <a:lstStyle/>
                    <a:p>
                      <a:r>
                        <a:rPr lang="en-GB" dirty="0"/>
                        <a:t>Criteria</a:t>
                      </a:r>
                    </a:p>
                  </a:txBody>
                  <a:tcPr/>
                </a:tc>
                <a:extLst>
                  <a:ext uri="{0D108BD9-81ED-4DB2-BD59-A6C34878D82A}">
                    <a16:rowId xmlns:a16="http://schemas.microsoft.com/office/drawing/2014/main" val="1910377258"/>
                  </a:ext>
                </a:extLst>
              </a:tr>
              <a:tr h="370840">
                <a:tc>
                  <a:txBody>
                    <a:bodyPr/>
                    <a:lstStyle/>
                    <a:p>
                      <a:r>
                        <a:rPr lang="en-GB" dirty="0"/>
                        <a:t>Child death review</a:t>
                      </a:r>
                    </a:p>
                  </a:txBody>
                  <a:tcPr/>
                </a:tc>
                <a:tc>
                  <a:txBody>
                    <a:bodyPr/>
                    <a:lstStyle/>
                    <a:p>
                      <a:r>
                        <a:rPr lang="en-GB" dirty="0"/>
                        <a:t>To understand how and why children die</a:t>
                      </a:r>
                      <a:r>
                        <a:rPr lang="en-GB" sz="1800" b="0" i="0" kern="1200" dirty="0">
                          <a:solidFill>
                            <a:schemeClr val="dk1"/>
                          </a:solidFill>
                          <a:effectLst/>
                          <a:latin typeface="+mn-lt"/>
                          <a:ea typeface="+mn-ea"/>
                          <a:cs typeface="+mn-cs"/>
                        </a:rPr>
                        <a:t>. To </a:t>
                      </a:r>
                      <a:r>
                        <a:rPr lang="en-GB" dirty="0"/>
                        <a:t>prevent future deaths, improve support for bereaved families, and identify necessary changes in professional practice or policy</a:t>
                      </a:r>
                    </a:p>
                  </a:txBody>
                  <a:tcPr/>
                </a:tc>
                <a:tc>
                  <a:txBody>
                    <a:bodyPr/>
                    <a:lstStyle/>
                    <a:p>
                      <a:r>
                        <a:rPr lang="en-GB" dirty="0"/>
                        <a:t>All live-born children in England who die before their 18</a:t>
                      </a:r>
                      <a:r>
                        <a:rPr lang="en-GB" baseline="30000" dirty="0"/>
                        <a:t>th</a:t>
                      </a:r>
                      <a:r>
                        <a:rPr lang="en-GB" dirty="0"/>
                        <a:t> birthday (excluding stillbirths and legal terminations of pregnancy)</a:t>
                      </a:r>
                    </a:p>
                  </a:txBody>
                  <a:tcPr/>
                </a:tc>
                <a:extLst>
                  <a:ext uri="{0D108BD9-81ED-4DB2-BD59-A6C34878D82A}">
                    <a16:rowId xmlns:a16="http://schemas.microsoft.com/office/drawing/2014/main" val="1054396622"/>
                  </a:ext>
                </a:extLst>
              </a:tr>
              <a:tr h="370840">
                <a:tc>
                  <a:txBody>
                    <a:bodyPr/>
                    <a:lstStyle/>
                    <a:p>
                      <a:r>
                        <a:rPr lang="en-GB" dirty="0"/>
                        <a:t>Child Safeguarding Practice Review</a:t>
                      </a:r>
                    </a:p>
                  </a:txBody>
                  <a:tcPr/>
                </a:tc>
                <a:tc>
                  <a:txBody>
                    <a:bodyPr/>
                    <a:lstStyle/>
                    <a:p>
                      <a:r>
                        <a:rPr lang="en-GB" sz="1800" b="0" i="0" kern="1200" dirty="0">
                          <a:solidFill>
                            <a:schemeClr val="dk1"/>
                          </a:solidFill>
                          <a:effectLst/>
                          <a:latin typeface="+mn-lt"/>
                          <a:ea typeface="+mn-ea"/>
                          <a:cs typeface="+mn-cs"/>
                        </a:rPr>
                        <a:t>To identify improvements, share learning, and prevent future incidents, rather than assigning blame.</a:t>
                      </a:r>
                      <a:endParaRPr lang="en-GB" dirty="0"/>
                    </a:p>
                  </a:txBody>
                  <a:tcPr/>
                </a:tc>
                <a:tc>
                  <a:txBody>
                    <a:bodyPr/>
                    <a:lstStyle/>
                    <a:p>
                      <a:r>
                        <a:rPr lang="en-GB" sz="1800" b="0" i="0" kern="1200" dirty="0">
                          <a:solidFill>
                            <a:schemeClr val="dk1"/>
                          </a:solidFill>
                          <a:effectLst/>
                          <a:latin typeface="+mn-lt"/>
                          <a:ea typeface="+mn-ea"/>
                          <a:cs typeface="+mn-cs"/>
                        </a:rPr>
                        <a:t>A child dies (including suicide) or is seriously harmed, and abuse or neglect is known or suspected.</a:t>
                      </a:r>
                      <a:endParaRPr lang="en-GB" dirty="0"/>
                    </a:p>
                  </a:txBody>
                  <a:tcPr/>
                </a:tc>
                <a:extLst>
                  <a:ext uri="{0D108BD9-81ED-4DB2-BD59-A6C34878D82A}">
                    <a16:rowId xmlns:a16="http://schemas.microsoft.com/office/drawing/2014/main" val="3403857665"/>
                  </a:ext>
                </a:extLst>
              </a:tr>
              <a:tr h="370840">
                <a:tc>
                  <a:txBody>
                    <a:bodyPr/>
                    <a:lstStyle/>
                    <a:p>
                      <a:r>
                        <a:rPr lang="en-GB" dirty="0"/>
                        <a:t>Domestic Homicide Review</a:t>
                      </a:r>
                    </a:p>
                  </a:txBody>
                  <a:tcPr/>
                </a:tc>
                <a:tc>
                  <a:txBody>
                    <a:bodyPr/>
                    <a:lstStyle/>
                    <a:p>
                      <a:r>
                        <a:rPr lang="en-GB" sz="1800" b="0" i="0" kern="1200" dirty="0">
                          <a:solidFill>
                            <a:schemeClr val="dk1"/>
                          </a:solidFill>
                          <a:effectLst/>
                          <a:latin typeface="+mn-lt"/>
                          <a:ea typeface="+mn-ea"/>
                          <a:cs typeface="+mn-cs"/>
                        </a:rPr>
                        <a:t>To identify lessons to improve multi-agency responses, prevent future deaths, and enhance support for victims</a:t>
                      </a:r>
                      <a:endParaRPr lang="en-GB" dirty="0"/>
                    </a:p>
                  </a:txBody>
                  <a:tcPr/>
                </a:tc>
                <a:tc>
                  <a:txBody>
                    <a:bodyPr/>
                    <a:lstStyle/>
                    <a:p>
                      <a:r>
                        <a:rPr lang="en-GB" sz="1800" b="0" i="0" kern="1200" dirty="0">
                          <a:solidFill>
                            <a:schemeClr val="dk1"/>
                          </a:solidFill>
                          <a:effectLst/>
                          <a:latin typeface="+mn-lt"/>
                          <a:ea typeface="+mn-ea"/>
                          <a:cs typeface="+mn-cs"/>
                        </a:rPr>
                        <a:t>The death of an individual aged 16+ resulting from violence, abuse, or neglect by a partner, ex-partner, or household member</a:t>
                      </a:r>
                      <a:endParaRPr lang="en-GB" dirty="0"/>
                    </a:p>
                  </a:txBody>
                  <a:tcPr/>
                </a:tc>
                <a:extLst>
                  <a:ext uri="{0D108BD9-81ED-4DB2-BD59-A6C34878D82A}">
                    <a16:rowId xmlns:a16="http://schemas.microsoft.com/office/drawing/2014/main" val="1100089282"/>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610889B3-AD3A-88F4-EDA5-135D15D5D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10" name="TextBox 9">
            <a:extLst>
              <a:ext uri="{FF2B5EF4-FFF2-40B4-BE49-F238E27FC236}">
                <a16:creationId xmlns:a16="http://schemas.microsoft.com/office/drawing/2014/main" id="{A889C0B0-C915-6195-9342-2B2A36B839A4}"/>
              </a:ext>
            </a:extLst>
          </p:cNvPr>
          <p:cNvSpPr txBox="1"/>
          <p:nvPr/>
        </p:nvSpPr>
        <p:spPr>
          <a:xfrm>
            <a:off x="1028004" y="120441"/>
            <a:ext cx="219751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National Child Mortality Database </a:t>
            </a:r>
          </a:p>
        </p:txBody>
      </p:sp>
      <p:sp>
        <p:nvSpPr>
          <p:cNvPr id="11" name="TextBox 10">
            <a:extLst>
              <a:ext uri="{FF2B5EF4-FFF2-40B4-BE49-F238E27FC236}">
                <a16:creationId xmlns:a16="http://schemas.microsoft.com/office/drawing/2014/main" id="{2AE5E96E-B693-A39A-15D0-B0612B05252F}"/>
              </a:ext>
            </a:extLst>
          </p:cNvPr>
          <p:cNvSpPr txBox="1"/>
          <p:nvPr/>
        </p:nvSpPr>
        <p:spPr>
          <a:xfrm>
            <a:off x="428619" y="6350804"/>
            <a:ext cx="30977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www.ncmd.info</a:t>
            </a:r>
          </a:p>
        </p:txBody>
      </p:sp>
      <p:sp>
        <p:nvSpPr>
          <p:cNvPr id="12" name="TextBox 11">
            <a:extLst>
              <a:ext uri="{FF2B5EF4-FFF2-40B4-BE49-F238E27FC236}">
                <a16:creationId xmlns:a16="http://schemas.microsoft.com/office/drawing/2014/main" id="{2C861D76-915A-1E54-D1A8-BFD9F1B5CBD2}"/>
              </a:ext>
            </a:extLst>
          </p:cNvPr>
          <p:cNvSpPr txBox="1"/>
          <p:nvPr/>
        </p:nvSpPr>
        <p:spPr>
          <a:xfrm>
            <a:off x="8364777" y="6346681"/>
            <a:ext cx="3504484"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@NCMD_England</a:t>
            </a:r>
          </a:p>
        </p:txBody>
      </p:sp>
    </p:spTree>
    <p:extLst>
      <p:ext uri="{BB962C8B-B14F-4D97-AF65-F5344CB8AC3E}">
        <p14:creationId xmlns:p14="http://schemas.microsoft.com/office/powerpoint/2010/main" val="52580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A262-25E8-84F5-4AD6-501DC776E2FF}"/>
              </a:ext>
            </a:extLst>
          </p:cNvPr>
          <p:cNvSpPr>
            <a:spLocks noGrp="1"/>
          </p:cNvSpPr>
          <p:nvPr>
            <p:ph type="title"/>
          </p:nvPr>
        </p:nvSpPr>
        <p:spPr/>
        <p:txBody>
          <a:bodyPr/>
          <a:lstStyle/>
          <a:p>
            <a:r>
              <a:rPr lang="en-GB" dirty="0"/>
              <a:t>CDR process</a:t>
            </a:r>
          </a:p>
        </p:txBody>
      </p:sp>
      <p:sp>
        <p:nvSpPr>
          <p:cNvPr id="3" name="Content Placeholder 2">
            <a:extLst>
              <a:ext uri="{FF2B5EF4-FFF2-40B4-BE49-F238E27FC236}">
                <a16:creationId xmlns:a16="http://schemas.microsoft.com/office/drawing/2014/main" id="{DE793A76-CD89-67A4-0902-79362C1919B6}"/>
              </a:ext>
            </a:extLst>
          </p:cNvPr>
          <p:cNvSpPr>
            <a:spLocks noGrp="1"/>
          </p:cNvSpPr>
          <p:nvPr>
            <p:ph idx="1"/>
          </p:nvPr>
        </p:nvSpPr>
        <p:spPr/>
        <p:txBody>
          <a:bodyPr>
            <a:normAutofit lnSpcReduction="10000"/>
          </a:bodyPr>
          <a:lstStyle/>
          <a:p>
            <a:r>
              <a:rPr lang="en-GB" dirty="0"/>
              <a:t>Scope and criteria is different from DHR and CSPR</a:t>
            </a:r>
          </a:p>
          <a:p>
            <a:r>
              <a:rPr lang="en-GB" dirty="0"/>
              <a:t>Focus is on identifying "modifiable factors" to improve general public health and child safety.</a:t>
            </a:r>
          </a:p>
          <a:p>
            <a:r>
              <a:rPr lang="en-GB" dirty="0"/>
              <a:t>Considers the whole life of the child and factors which may have contributed to vulnerability, ill-health or death</a:t>
            </a:r>
          </a:p>
          <a:p>
            <a:r>
              <a:rPr lang="en-GB" dirty="0"/>
              <a:t>Includes information from every agency who had contact with the child throughout their life and was involved in the process after death</a:t>
            </a:r>
          </a:p>
          <a:p>
            <a:r>
              <a:rPr lang="en-GB" dirty="0"/>
              <a:t>There is a legal obligation on professionals to contribute and they can be compelled to do so.</a:t>
            </a:r>
          </a:p>
        </p:txBody>
      </p:sp>
      <p:pic>
        <p:nvPicPr>
          <p:cNvPr id="5" name="Picture 4" descr="A picture containing drawing&#10;&#10;Description automatically generated">
            <a:extLst>
              <a:ext uri="{FF2B5EF4-FFF2-40B4-BE49-F238E27FC236}">
                <a16:creationId xmlns:a16="http://schemas.microsoft.com/office/drawing/2014/main" id="{31456664-8055-B1B1-55B8-A95AFF776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6" name="TextBox 5">
            <a:extLst>
              <a:ext uri="{FF2B5EF4-FFF2-40B4-BE49-F238E27FC236}">
                <a16:creationId xmlns:a16="http://schemas.microsoft.com/office/drawing/2014/main" id="{E76FDAF9-4C48-7B05-7F56-AF01155AEF36}"/>
              </a:ext>
            </a:extLst>
          </p:cNvPr>
          <p:cNvSpPr txBox="1"/>
          <p:nvPr/>
        </p:nvSpPr>
        <p:spPr>
          <a:xfrm>
            <a:off x="1028004" y="120441"/>
            <a:ext cx="219751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National Child Mortality Database </a:t>
            </a:r>
          </a:p>
        </p:txBody>
      </p:sp>
      <p:sp>
        <p:nvSpPr>
          <p:cNvPr id="7" name="TextBox 6">
            <a:extLst>
              <a:ext uri="{FF2B5EF4-FFF2-40B4-BE49-F238E27FC236}">
                <a16:creationId xmlns:a16="http://schemas.microsoft.com/office/drawing/2014/main" id="{6279F5A2-A012-0B58-3D39-B68559B6E221}"/>
              </a:ext>
            </a:extLst>
          </p:cNvPr>
          <p:cNvSpPr txBox="1"/>
          <p:nvPr/>
        </p:nvSpPr>
        <p:spPr>
          <a:xfrm>
            <a:off x="428619" y="6350804"/>
            <a:ext cx="30977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www.ncmd.info</a:t>
            </a:r>
          </a:p>
        </p:txBody>
      </p:sp>
      <p:sp>
        <p:nvSpPr>
          <p:cNvPr id="8" name="TextBox 7">
            <a:extLst>
              <a:ext uri="{FF2B5EF4-FFF2-40B4-BE49-F238E27FC236}">
                <a16:creationId xmlns:a16="http://schemas.microsoft.com/office/drawing/2014/main" id="{AA536C5E-1DAE-9589-7580-EBC81CFA2D0A}"/>
              </a:ext>
            </a:extLst>
          </p:cNvPr>
          <p:cNvSpPr txBox="1"/>
          <p:nvPr/>
        </p:nvSpPr>
        <p:spPr>
          <a:xfrm>
            <a:off x="8364777" y="6346681"/>
            <a:ext cx="3504484"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@NCMD_England</a:t>
            </a:r>
          </a:p>
        </p:txBody>
      </p:sp>
    </p:spTree>
    <p:extLst>
      <p:ext uri="{BB962C8B-B14F-4D97-AF65-F5344CB8AC3E}">
        <p14:creationId xmlns:p14="http://schemas.microsoft.com/office/powerpoint/2010/main" val="138290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3D63-7079-9480-9CCD-681C3031B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8B48A-284F-2795-BB91-018AA33B37C4}"/>
              </a:ext>
            </a:extLst>
          </p:cNvPr>
          <p:cNvSpPr>
            <a:spLocks noGrp="1"/>
          </p:cNvSpPr>
          <p:nvPr>
            <p:ph type="title"/>
          </p:nvPr>
        </p:nvSpPr>
        <p:spPr/>
        <p:txBody>
          <a:bodyPr/>
          <a:lstStyle/>
          <a:p>
            <a:r>
              <a:rPr lang="en-GB" dirty="0"/>
              <a:t>How CDR learning is driving real improvement</a:t>
            </a:r>
          </a:p>
        </p:txBody>
      </p:sp>
      <p:sp>
        <p:nvSpPr>
          <p:cNvPr id="3" name="Content Placeholder 2">
            <a:extLst>
              <a:ext uri="{FF2B5EF4-FFF2-40B4-BE49-F238E27FC236}">
                <a16:creationId xmlns:a16="http://schemas.microsoft.com/office/drawing/2014/main" id="{05AC26B6-1639-F9AD-39BC-351B4E605A96}"/>
              </a:ext>
            </a:extLst>
          </p:cNvPr>
          <p:cNvSpPr>
            <a:spLocks noGrp="1"/>
          </p:cNvSpPr>
          <p:nvPr>
            <p:ph idx="1"/>
          </p:nvPr>
        </p:nvSpPr>
        <p:spPr/>
        <p:txBody>
          <a:bodyPr>
            <a:normAutofit/>
          </a:bodyPr>
          <a:lstStyle/>
          <a:p>
            <a:r>
              <a:rPr lang="en-GB" dirty="0"/>
              <a:t>CDR statutory guidance due to be updated</a:t>
            </a:r>
          </a:p>
          <a:p>
            <a:r>
              <a:rPr lang="en-GB" dirty="0"/>
              <a:t>NCMD was commissioned to analyse CDR data and make national recommendations for change</a:t>
            </a:r>
          </a:p>
          <a:p>
            <a:r>
              <a:rPr lang="en-GB" dirty="0"/>
              <a:t>Update to the Homelessness Code of Conduct to ensure families can follow safe-sleeping advice</a:t>
            </a:r>
          </a:p>
          <a:p>
            <a:r>
              <a:rPr lang="en-GB" dirty="0"/>
              <a:t>Change in BNF advice to pharmacists for dispensing of medication that may cause drowsiness</a:t>
            </a:r>
          </a:p>
          <a:p>
            <a:r>
              <a:rPr lang="en-GB" dirty="0"/>
              <a:t>Change in the type of asthma inhalers provided to include dose counters</a:t>
            </a:r>
          </a:p>
          <a:p>
            <a:pPr marL="0" indent="0">
              <a:buNone/>
            </a:pPr>
            <a:endParaRPr lang="en-GB" dirty="0"/>
          </a:p>
          <a:p>
            <a:endParaRPr lang="en-GB" dirty="0"/>
          </a:p>
          <a:p>
            <a:endParaRPr lang="en-GB" dirty="0"/>
          </a:p>
        </p:txBody>
      </p:sp>
      <p:pic>
        <p:nvPicPr>
          <p:cNvPr id="5" name="Picture 4" descr="A picture containing drawing&#10;&#10;Description automatically generated">
            <a:extLst>
              <a:ext uri="{FF2B5EF4-FFF2-40B4-BE49-F238E27FC236}">
                <a16:creationId xmlns:a16="http://schemas.microsoft.com/office/drawing/2014/main" id="{90B21829-FE14-F8FD-60D9-676499056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6" name="TextBox 5">
            <a:extLst>
              <a:ext uri="{FF2B5EF4-FFF2-40B4-BE49-F238E27FC236}">
                <a16:creationId xmlns:a16="http://schemas.microsoft.com/office/drawing/2014/main" id="{6EF88567-7CC9-EA84-3053-81A7D3EEDA1E}"/>
              </a:ext>
            </a:extLst>
          </p:cNvPr>
          <p:cNvSpPr txBox="1"/>
          <p:nvPr/>
        </p:nvSpPr>
        <p:spPr>
          <a:xfrm>
            <a:off x="1028004" y="120441"/>
            <a:ext cx="219751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National Child Mortality Database </a:t>
            </a:r>
          </a:p>
        </p:txBody>
      </p:sp>
      <p:sp>
        <p:nvSpPr>
          <p:cNvPr id="7" name="TextBox 6">
            <a:extLst>
              <a:ext uri="{FF2B5EF4-FFF2-40B4-BE49-F238E27FC236}">
                <a16:creationId xmlns:a16="http://schemas.microsoft.com/office/drawing/2014/main" id="{7A936E61-9DFE-2D69-92B2-96D6A5CD6613}"/>
              </a:ext>
            </a:extLst>
          </p:cNvPr>
          <p:cNvSpPr txBox="1"/>
          <p:nvPr/>
        </p:nvSpPr>
        <p:spPr>
          <a:xfrm>
            <a:off x="428619" y="6350804"/>
            <a:ext cx="30977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www.ncmd.info</a:t>
            </a:r>
          </a:p>
        </p:txBody>
      </p:sp>
      <p:sp>
        <p:nvSpPr>
          <p:cNvPr id="8" name="TextBox 7">
            <a:extLst>
              <a:ext uri="{FF2B5EF4-FFF2-40B4-BE49-F238E27FC236}">
                <a16:creationId xmlns:a16="http://schemas.microsoft.com/office/drawing/2014/main" id="{3203AB3B-B119-EF81-7C5C-C9D3C34F60E6}"/>
              </a:ext>
            </a:extLst>
          </p:cNvPr>
          <p:cNvSpPr txBox="1"/>
          <p:nvPr/>
        </p:nvSpPr>
        <p:spPr>
          <a:xfrm>
            <a:off x="8364777" y="6346681"/>
            <a:ext cx="3504484"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@NCMD_England</a:t>
            </a:r>
          </a:p>
        </p:txBody>
      </p:sp>
    </p:spTree>
    <p:extLst>
      <p:ext uri="{BB962C8B-B14F-4D97-AF65-F5344CB8AC3E}">
        <p14:creationId xmlns:p14="http://schemas.microsoft.com/office/powerpoint/2010/main" val="11782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DBF47F-F9AF-4AEF-96A4-9C854ECB632C}"/>
              </a:ext>
            </a:extLst>
          </p:cNvPr>
          <p:cNvSpPr/>
          <p:nvPr/>
        </p:nvSpPr>
        <p:spPr>
          <a:xfrm>
            <a:off x="-7184570" y="-3135086"/>
            <a:ext cx="29522056" cy="27301372"/>
          </a:xfrm>
          <a:prstGeom prst="rect">
            <a:avLst/>
          </a:prstGeom>
          <a:solidFill>
            <a:srgbClr val="A5D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E930B3-5814-4711-80BD-876C34FF835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B1A6AE8-DE07-40E8-940F-2C002045DF22}"/>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5241557-C6DE-4ECC-A977-EBCD2DCBFBFF}"/>
              </a:ext>
            </a:extLst>
          </p:cNvPr>
          <p:cNvPicPr>
            <a:picLocks noChangeAspect="1"/>
          </p:cNvPicPr>
          <p:nvPr/>
        </p:nvPicPr>
        <p:blipFill>
          <a:blip r:embed="rId2">
            <a:extLst>
              <a:ext uri="{28A0092B-C50C-407E-A947-70E740481C1C}">
                <a14:useLocalDpi xmlns:a14="http://schemas.microsoft.com/office/drawing/2010/main" val="0"/>
              </a:ext>
            </a:extLst>
          </a:blip>
          <a:srcRect l="147" r="147"/>
          <a:stretch/>
        </p:blipFill>
        <p:spPr>
          <a:xfrm>
            <a:off x="0" y="0"/>
            <a:ext cx="12192000" cy="20703519"/>
          </a:xfrm>
          <a:prstGeom prst="rect">
            <a:avLst/>
          </a:prstGeom>
        </p:spPr>
      </p:pic>
    </p:spTree>
    <p:extLst>
      <p:ext uri="{BB962C8B-B14F-4D97-AF65-F5344CB8AC3E}">
        <p14:creationId xmlns:p14="http://schemas.microsoft.com/office/powerpoint/2010/main" val="26852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53889 " pathEditMode="relative" rAng="0" ptsTypes="AA">
                                      <p:cBhvr>
                                        <p:cTn id="6" dur="4000" fill="hold"/>
                                        <p:tgtEl>
                                          <p:spTgt spid="5"/>
                                        </p:tgtEl>
                                        <p:attrNameLst>
                                          <p:attrName>ppt_x</p:attrName>
                                          <p:attrName>ppt_y</p:attrName>
                                        </p:attrNameLst>
                                      </p:cBhvr>
                                      <p:rCtr x="0" y="-26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53889 L 0 -1.54537 " pathEditMode="relative" rAng="0" ptsTypes="AA">
                                      <p:cBhvr>
                                        <p:cTn id="10" dur="4500" fill="hold"/>
                                        <p:tgtEl>
                                          <p:spTgt spid="5"/>
                                        </p:tgtEl>
                                        <p:attrNameLst>
                                          <p:attrName>ppt_x</p:attrName>
                                          <p:attrName>ppt_y</p:attrName>
                                        </p:attrNameLst>
                                      </p:cBhvr>
                                      <p:rCtr x="0" y="-50324"/>
                                    </p:animMotion>
                                  </p:childTnLst>
                                </p:cTn>
                              </p:par>
                              <p:par>
                                <p:cTn id="11" presetID="6" presetClass="emph" presetSubtype="0" fill="hold" nodeType="withEffect">
                                  <p:stCondLst>
                                    <p:cond delay="0"/>
                                  </p:stCondLst>
                                  <p:childTnLst>
                                    <p:animScale>
                                      <p:cBhvr>
                                        <p:cTn id="12" dur="2000" fill="hold"/>
                                        <p:tgtEl>
                                          <p:spTgt spid="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FC1-6854-4758-8AF6-25E1F72293B9}"/>
              </a:ext>
            </a:extLst>
          </p:cNvPr>
          <p:cNvSpPr>
            <a:spLocks noGrp="1"/>
          </p:cNvSpPr>
          <p:nvPr>
            <p:ph type="title"/>
          </p:nvPr>
        </p:nvSpPr>
        <p:spPr>
          <a:xfrm>
            <a:off x="589559" y="856180"/>
            <a:ext cx="5096249" cy="1128068"/>
          </a:xfrm>
        </p:spPr>
        <p:txBody>
          <a:bodyPr anchor="ctr">
            <a:normAutofit/>
          </a:bodyPr>
          <a:lstStyle/>
          <a:p>
            <a:r>
              <a:rPr lang="en-GB" sz="3200" b="1" dirty="0"/>
              <a:t>Keep in touch</a:t>
            </a:r>
          </a:p>
        </p:txBody>
      </p:sp>
      <p:pic>
        <p:nvPicPr>
          <p:cNvPr id="12" name="Picture 11" descr="A picture containing drawing&#10;&#10;Description automatically generated">
            <a:extLst>
              <a:ext uri="{FF2B5EF4-FFF2-40B4-BE49-F238E27FC236}">
                <a16:creationId xmlns:a16="http://schemas.microsoft.com/office/drawing/2014/main" id="{BEC27235-1DDB-4836-B7CD-8983E4FF2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3" name="TextBox 12">
            <a:extLst>
              <a:ext uri="{FF2B5EF4-FFF2-40B4-BE49-F238E27FC236}">
                <a16:creationId xmlns:a16="http://schemas.microsoft.com/office/drawing/2014/main" id="{83C9857B-E811-4EEB-AC06-35CB789B791A}"/>
              </a:ext>
            </a:extLst>
          </p:cNvPr>
          <p:cNvSpPr txBox="1"/>
          <p:nvPr/>
        </p:nvSpPr>
        <p:spPr>
          <a:xfrm>
            <a:off x="1028004" y="337128"/>
            <a:ext cx="219751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graphicFrame>
        <p:nvGraphicFramePr>
          <p:cNvPr id="52" name="Content Placeholder 2">
            <a:extLst>
              <a:ext uri="{FF2B5EF4-FFF2-40B4-BE49-F238E27FC236}">
                <a16:creationId xmlns:a16="http://schemas.microsoft.com/office/drawing/2014/main" id="{1889600C-D849-41F1-AA1B-AFD74D3A71BF}"/>
              </a:ext>
            </a:extLst>
          </p:cNvPr>
          <p:cNvGraphicFramePr/>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picture containing logo&#10;&#10;Description automatically generated">
            <a:extLst>
              <a:ext uri="{FF2B5EF4-FFF2-40B4-BE49-F238E27FC236}">
                <a16:creationId xmlns:a16="http://schemas.microsoft.com/office/drawing/2014/main" id="{841AC821-D243-4F8E-86F9-66D165AD2F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7584" y="2330505"/>
            <a:ext cx="5225818" cy="2863286"/>
          </a:xfrm>
          <a:prstGeom prst="rect">
            <a:avLst/>
          </a:prstGeom>
        </p:spPr>
      </p:pic>
    </p:spTree>
    <p:extLst>
      <p:ext uri="{BB962C8B-B14F-4D97-AF65-F5344CB8AC3E}">
        <p14:creationId xmlns:p14="http://schemas.microsoft.com/office/powerpoint/2010/main" val="227520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4328" y="1001459"/>
            <a:ext cx="6601968" cy="4951476"/>
          </a:xfrm>
        </p:spPr>
      </p:pic>
      <p:sp>
        <p:nvSpPr>
          <p:cNvPr id="6" name="Rectangular Callout 5"/>
          <p:cNvSpPr/>
          <p:nvPr/>
        </p:nvSpPr>
        <p:spPr>
          <a:xfrm>
            <a:off x="1706880" y="305461"/>
            <a:ext cx="3011424" cy="1754326"/>
          </a:xfrm>
          <a:prstGeom prst="wedgeRectCallout">
            <a:avLst>
              <a:gd name="adj1" fmla="val 56064"/>
              <a:gd name="adj2" fmla="val 162239"/>
            </a:avLst>
          </a:prstGeom>
          <a:solidFill>
            <a:schemeClr val="bg1">
              <a:lumMod val="95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BAA90"/>
                </a:solidFill>
                <a:effectLst/>
                <a:uLnTx/>
                <a:uFillTx/>
                <a:latin typeface="Calibri" panose="020F0502020204030204"/>
                <a:ea typeface="+mn-ea"/>
                <a:cs typeface="+mn-cs"/>
              </a:rPr>
              <a:t>CDR meeting</a:t>
            </a:r>
            <a:r>
              <a:rPr kumimoji="0" lang="en-GB" sz="1800" b="0" i="0" u="none" strike="noStrike" kern="1200" cap="none" spc="0" normalizeH="0" baseline="0" noProof="0" dirty="0">
                <a:ln>
                  <a:noFill/>
                </a:ln>
                <a:solidFill>
                  <a:srgbClr val="4BAA90"/>
                </a:solidFill>
                <a:effectLst/>
                <a:uLnTx/>
                <a:uFillTx/>
                <a:latin typeface="Calibri" panose="020F0502020204030204"/>
                <a:ea typeface="+mn-ea"/>
                <a:cs typeface="+mn-cs"/>
              </a:rPr>
              <a:t>: final multi-professional meeting involving practitioners </a:t>
            </a:r>
            <a:r>
              <a:rPr kumimoji="0" lang="en-GB" sz="1800" b="0" i="1" u="none" strike="noStrike" kern="1200" cap="none" spc="0" normalizeH="0" baseline="0" noProof="0" dirty="0">
                <a:ln>
                  <a:noFill/>
                </a:ln>
                <a:solidFill>
                  <a:srgbClr val="4BAA90"/>
                </a:solidFill>
                <a:effectLst/>
                <a:uLnTx/>
                <a:uFillTx/>
                <a:latin typeface="Calibri" panose="020F0502020204030204"/>
                <a:ea typeface="+mn-ea"/>
                <a:cs typeface="+mn-cs"/>
              </a:rPr>
              <a:t>who were directly involved </a:t>
            </a:r>
            <a:r>
              <a:rPr kumimoji="0" lang="en-GB" sz="1800" b="0" i="0" u="none" strike="noStrike" kern="1200" cap="none" spc="0" normalizeH="0" baseline="0" noProof="0" dirty="0">
                <a:ln>
                  <a:noFill/>
                </a:ln>
                <a:solidFill>
                  <a:srgbClr val="4BAA90"/>
                </a:solidFill>
                <a:effectLst/>
                <a:uLnTx/>
                <a:uFillTx/>
                <a:latin typeface="Calibri" panose="020F0502020204030204"/>
                <a:ea typeface="+mn-ea"/>
                <a:cs typeface="+mn-cs"/>
              </a:rPr>
              <a:t>in the case, for local learning and reflection</a:t>
            </a:r>
          </a:p>
        </p:txBody>
      </p:sp>
      <p:sp>
        <p:nvSpPr>
          <p:cNvPr id="7" name="Rectangular Callout 6"/>
          <p:cNvSpPr/>
          <p:nvPr/>
        </p:nvSpPr>
        <p:spPr>
          <a:xfrm>
            <a:off x="7544689" y="1036466"/>
            <a:ext cx="2840736" cy="2308324"/>
          </a:xfrm>
          <a:prstGeom prst="wedgeRectCallout">
            <a:avLst>
              <a:gd name="adj1" fmla="val -76612"/>
              <a:gd name="adj2" fmla="val 153221"/>
            </a:avLst>
          </a:prstGeom>
          <a:solidFill>
            <a:schemeClr val="bg1">
              <a:lumMod val="95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BAA90"/>
                </a:solidFill>
                <a:effectLst/>
                <a:uLnTx/>
                <a:uFillTx/>
                <a:latin typeface="Calibri" panose="020F0502020204030204"/>
                <a:ea typeface="+mn-ea"/>
                <a:cs typeface="+mn-cs"/>
              </a:rPr>
              <a:t>CDOP</a:t>
            </a:r>
            <a:r>
              <a:rPr kumimoji="0" lang="en-GB" sz="1800" b="0" i="0" u="none" strike="noStrike" kern="1200" cap="none" spc="0" normalizeH="0" baseline="0" noProof="0" dirty="0">
                <a:ln>
                  <a:noFill/>
                </a:ln>
                <a:solidFill>
                  <a:srgbClr val="4BAA90"/>
                </a:solidFill>
                <a:effectLst/>
                <a:uLnTx/>
                <a:uFillTx/>
                <a:latin typeface="Calibri" panose="020F0502020204030204"/>
                <a:ea typeface="+mn-ea"/>
                <a:cs typeface="+mn-cs"/>
              </a:rPr>
              <a:t>: Independent, </a:t>
            </a:r>
            <a:r>
              <a:rPr kumimoji="0" lang="en-GB" sz="1800" b="0" i="0" u="none" strike="noStrike" kern="1200" cap="none" spc="0" normalizeH="0" baseline="0" noProof="0" dirty="0" err="1">
                <a:ln>
                  <a:noFill/>
                </a:ln>
                <a:solidFill>
                  <a:srgbClr val="4BAA90"/>
                </a:solidFill>
                <a:effectLst/>
                <a:uLnTx/>
                <a:uFillTx/>
                <a:latin typeface="Calibri" panose="020F0502020204030204"/>
                <a:ea typeface="+mn-ea"/>
                <a:cs typeface="+mn-cs"/>
              </a:rPr>
              <a:t>anonymised</a:t>
            </a:r>
            <a:r>
              <a:rPr kumimoji="0" lang="en-GB" sz="1800" b="0" i="0" u="none" strike="noStrike" kern="1200" cap="none" spc="0" normalizeH="0" baseline="0" noProof="0" dirty="0">
                <a:ln>
                  <a:noFill/>
                </a:ln>
                <a:solidFill>
                  <a:srgbClr val="4BAA90"/>
                </a:solidFill>
                <a:effectLst/>
                <a:uLnTx/>
                <a:uFillTx/>
                <a:latin typeface="Calibri" panose="020F0502020204030204"/>
                <a:ea typeface="+mn-ea"/>
                <a:cs typeface="+mn-cs"/>
              </a:rPr>
              <a:t>, multi-professional scrutiny by senior agency representatives  (excluding though the child’s </a:t>
            </a:r>
            <a:r>
              <a:rPr kumimoji="0" lang="en-GB" sz="1800" b="0" i="1" u="none" strike="noStrike" kern="1200" cap="none" spc="0" normalizeH="0" baseline="0" noProof="0" dirty="0">
                <a:ln>
                  <a:noFill/>
                </a:ln>
                <a:solidFill>
                  <a:srgbClr val="4BAA90"/>
                </a:solidFill>
                <a:effectLst/>
                <a:uLnTx/>
                <a:uFillTx/>
                <a:latin typeface="Calibri" panose="020F0502020204030204"/>
                <a:ea typeface="+mn-ea"/>
                <a:cs typeface="+mn-cs"/>
              </a:rPr>
              <a:t>named</a:t>
            </a:r>
            <a:r>
              <a:rPr kumimoji="0" lang="en-GB" sz="1800" b="0" i="0" u="none" strike="noStrike" kern="1200" cap="none" spc="0" normalizeH="0" baseline="0" noProof="0" dirty="0">
                <a:ln>
                  <a:noFill/>
                </a:ln>
                <a:solidFill>
                  <a:srgbClr val="4BAA90"/>
                </a:solidFill>
                <a:effectLst/>
                <a:uLnTx/>
                <a:uFillTx/>
                <a:latin typeface="Calibri" panose="020F0502020204030204"/>
                <a:ea typeface="+mn-ea"/>
                <a:cs typeface="+mn-cs"/>
              </a:rPr>
              <a:t> medical or other professionals)</a:t>
            </a:r>
          </a:p>
        </p:txBody>
      </p:sp>
    </p:spTree>
    <p:extLst>
      <p:ext uri="{BB962C8B-B14F-4D97-AF65-F5344CB8AC3E}">
        <p14:creationId xmlns:p14="http://schemas.microsoft.com/office/powerpoint/2010/main" val="4212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E7B4F0D5-9CC2-4ECA-9EBB-B05016F72EEA}"/>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666" r="27271" b="-1"/>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4324A77C-3ACE-4031-A1C2-3DA2AF1065CD}"/>
              </a:ext>
            </a:extLst>
          </p:cNvPr>
          <p:cNvSpPr>
            <a:spLocks noGrp="1"/>
          </p:cNvSpPr>
          <p:nvPr>
            <p:ph type="title"/>
          </p:nvPr>
        </p:nvSpPr>
        <p:spPr>
          <a:xfrm>
            <a:off x="4965430" y="629268"/>
            <a:ext cx="6586491" cy="1286160"/>
          </a:xfrm>
        </p:spPr>
        <p:txBody>
          <a:bodyPr anchor="b">
            <a:normAutofit fontScale="90000"/>
          </a:bodyPr>
          <a:lstStyle/>
          <a:p>
            <a:r>
              <a:rPr lang="en-GB" sz="4100" dirty="0"/>
              <a:t>What is the National Child Mortality Database (NCMD)?</a:t>
            </a:r>
          </a:p>
        </p:txBody>
      </p:sp>
      <p:sp>
        <p:nvSpPr>
          <p:cNvPr id="3" name="Content Placeholder 2">
            <a:extLst>
              <a:ext uri="{FF2B5EF4-FFF2-40B4-BE49-F238E27FC236}">
                <a16:creationId xmlns:a16="http://schemas.microsoft.com/office/drawing/2014/main" id="{F7E910B3-0CCF-4979-8040-325A8A1ECEED}"/>
              </a:ext>
            </a:extLst>
          </p:cNvPr>
          <p:cNvSpPr>
            <a:spLocks noGrp="1"/>
          </p:cNvSpPr>
          <p:nvPr>
            <p:ph idx="1"/>
          </p:nvPr>
        </p:nvSpPr>
        <p:spPr>
          <a:xfrm>
            <a:off x="4965431" y="2438400"/>
            <a:ext cx="6586489" cy="3785419"/>
          </a:xfrm>
        </p:spPr>
        <p:txBody>
          <a:bodyPr>
            <a:normAutofit/>
          </a:bodyPr>
          <a:lstStyle/>
          <a:p>
            <a:r>
              <a:rPr lang="en-GB" sz="2000" dirty="0"/>
              <a:t>A programme of work that collects and analyses data from the </a:t>
            </a:r>
            <a:r>
              <a:rPr lang="en-GB" sz="2000" b="1" dirty="0"/>
              <a:t>Child Death Review Process </a:t>
            </a:r>
            <a:r>
              <a:rPr lang="en-GB" sz="2000" dirty="0"/>
              <a:t>on the deaths of all live born children in England who die of any cause, before their 18</a:t>
            </a:r>
            <a:r>
              <a:rPr lang="en-GB" sz="2000" baseline="30000" dirty="0"/>
              <a:t>th</a:t>
            </a:r>
            <a:r>
              <a:rPr lang="en-GB" sz="2000" dirty="0"/>
              <a:t> birthday.</a:t>
            </a:r>
          </a:p>
          <a:p>
            <a:r>
              <a:rPr lang="en-GB" sz="2000" dirty="0"/>
              <a:t>Commissioned by the Healthcare Quality Improvement Partnership on behalf of NHS England.</a:t>
            </a:r>
          </a:p>
          <a:p>
            <a:r>
              <a:rPr lang="en-GB" sz="2000" dirty="0"/>
              <a:t>Led by University of Bristol, in collaboration with UCL Partners, Anna Freud Centre and QES</a:t>
            </a:r>
          </a:p>
          <a:p>
            <a:r>
              <a:rPr lang="en-GB" sz="2000" dirty="0"/>
              <a:t>Charity partners are the Lullaby Trust, Sands and Child Bereavement UK</a:t>
            </a:r>
          </a:p>
          <a:p>
            <a:pPr marL="0" indent="0">
              <a:buNone/>
            </a:pPr>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93542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8F39-F11D-CDC5-BF7E-411F08969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13A6-504C-C94E-C4AF-6EC08623DB75}"/>
              </a:ext>
            </a:extLst>
          </p:cNvPr>
          <p:cNvSpPr>
            <a:spLocks noGrp="1"/>
          </p:cNvSpPr>
          <p:nvPr>
            <p:ph type="title"/>
          </p:nvPr>
        </p:nvSpPr>
        <p:spPr>
          <a:xfrm>
            <a:off x="838200" y="365126"/>
            <a:ext cx="10515600" cy="792100"/>
          </a:xfrm>
        </p:spPr>
        <p:txBody>
          <a:bodyPr/>
          <a:lstStyle/>
          <a:p>
            <a:pPr algn="ctr"/>
            <a:r>
              <a:rPr lang="en-GB" dirty="0"/>
              <a:t>Where does NCMD data come from?</a:t>
            </a:r>
          </a:p>
        </p:txBody>
      </p:sp>
      <p:pic>
        <p:nvPicPr>
          <p:cNvPr id="16" name="Picture 15" descr="A picture containing drawing&#10;&#10;Description automatically generated">
            <a:extLst>
              <a:ext uri="{FF2B5EF4-FFF2-40B4-BE49-F238E27FC236}">
                <a16:creationId xmlns:a16="http://schemas.microsoft.com/office/drawing/2014/main" id="{E52B58D5-4852-886C-3392-CD8505E0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7" name="TextBox 16">
            <a:extLst>
              <a:ext uri="{FF2B5EF4-FFF2-40B4-BE49-F238E27FC236}">
                <a16:creationId xmlns:a16="http://schemas.microsoft.com/office/drawing/2014/main" id="{05F91DC2-B8D6-FCEF-A131-D412DE30B35B}"/>
              </a:ext>
            </a:extLst>
          </p:cNvPr>
          <p:cNvSpPr txBox="1"/>
          <p:nvPr/>
        </p:nvSpPr>
        <p:spPr>
          <a:xfrm>
            <a:off x="1028004" y="337128"/>
            <a:ext cx="219751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sp>
        <p:nvSpPr>
          <p:cNvPr id="4" name="TextBox 3">
            <a:extLst>
              <a:ext uri="{FF2B5EF4-FFF2-40B4-BE49-F238E27FC236}">
                <a16:creationId xmlns:a16="http://schemas.microsoft.com/office/drawing/2014/main" id="{40C18498-8C30-7C8F-5EDF-ADFA88D159DD}"/>
              </a:ext>
            </a:extLst>
          </p:cNvPr>
          <p:cNvSpPr txBox="1"/>
          <p:nvPr/>
        </p:nvSpPr>
        <p:spPr>
          <a:xfrm>
            <a:off x="428619" y="6350804"/>
            <a:ext cx="30977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www.ncmd.info</a:t>
            </a:r>
          </a:p>
        </p:txBody>
      </p:sp>
      <p:sp>
        <p:nvSpPr>
          <p:cNvPr id="5" name="TextBox 4">
            <a:extLst>
              <a:ext uri="{FF2B5EF4-FFF2-40B4-BE49-F238E27FC236}">
                <a16:creationId xmlns:a16="http://schemas.microsoft.com/office/drawing/2014/main" id="{C3D8118B-4658-149E-B9C8-2BF41761F103}"/>
              </a:ext>
            </a:extLst>
          </p:cNvPr>
          <p:cNvSpPr txBox="1"/>
          <p:nvPr/>
        </p:nvSpPr>
        <p:spPr>
          <a:xfrm>
            <a:off x="8364777" y="6346681"/>
            <a:ext cx="3504484"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@NCMD_England</a:t>
            </a:r>
          </a:p>
        </p:txBody>
      </p:sp>
      <p:pic>
        <p:nvPicPr>
          <p:cNvPr id="7" name="Picture 6">
            <a:extLst>
              <a:ext uri="{FF2B5EF4-FFF2-40B4-BE49-F238E27FC236}">
                <a16:creationId xmlns:a16="http://schemas.microsoft.com/office/drawing/2014/main" id="{0A0A9835-DAE0-4DA8-0F65-76AEE39DA96E}"/>
              </a:ext>
            </a:extLst>
          </p:cNvPr>
          <p:cNvPicPr>
            <a:picLocks noChangeAspect="1"/>
          </p:cNvPicPr>
          <p:nvPr/>
        </p:nvPicPr>
        <p:blipFill>
          <a:blip r:embed="rId3"/>
          <a:stretch>
            <a:fillRect/>
          </a:stretch>
        </p:blipFill>
        <p:spPr>
          <a:xfrm>
            <a:off x="1116906" y="1161348"/>
            <a:ext cx="9404632" cy="5185333"/>
          </a:xfrm>
          <a:prstGeom prst="rect">
            <a:avLst/>
          </a:prstGeom>
        </p:spPr>
      </p:pic>
    </p:spTree>
    <p:extLst>
      <p:ext uri="{BB962C8B-B14F-4D97-AF65-F5344CB8AC3E}">
        <p14:creationId xmlns:p14="http://schemas.microsoft.com/office/powerpoint/2010/main" val="330752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D16F7C-FBBB-D917-66E3-59DDDD8B9A8A}"/>
              </a:ext>
            </a:extLst>
          </p:cNvPr>
          <p:cNvSpPr>
            <a:spLocks noGrp="1"/>
          </p:cNvSpPr>
          <p:nvPr>
            <p:ph type="title"/>
          </p:nvPr>
        </p:nvSpPr>
        <p:spPr>
          <a:xfrm>
            <a:off x="841247" y="978619"/>
            <a:ext cx="3410712" cy="1106424"/>
          </a:xfrm>
        </p:spPr>
        <p:txBody>
          <a:bodyPr>
            <a:normAutofit fontScale="90000"/>
          </a:bodyPr>
          <a:lstStyle/>
          <a:p>
            <a:r>
              <a:rPr lang="en-GB" sz="2800" b="1" dirty="0">
                <a:latin typeface="Nunito" pitchFamily="2" charset="0"/>
              </a:rPr>
              <a:t>What is the purpose of child death review?</a:t>
            </a:r>
          </a:p>
        </p:txBody>
      </p:sp>
      <p:sp>
        <p:nvSpPr>
          <p:cNvPr id="13"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3EFC9A-D0C8-9E59-0FB4-D857F9C8C86E}"/>
              </a:ext>
            </a:extLst>
          </p:cNvPr>
          <p:cNvSpPr>
            <a:spLocks noGrp="1"/>
          </p:cNvSpPr>
          <p:nvPr>
            <p:ph idx="1"/>
          </p:nvPr>
        </p:nvSpPr>
        <p:spPr>
          <a:xfrm>
            <a:off x="841247" y="2359152"/>
            <a:ext cx="3410712" cy="3425043"/>
          </a:xfrm>
        </p:spPr>
        <p:txBody>
          <a:bodyPr>
            <a:normAutofit/>
          </a:bodyPr>
          <a:lstStyle/>
          <a:p>
            <a:r>
              <a:rPr lang="en-GB" sz="2000" dirty="0">
                <a:latin typeface="Arial Nova" panose="020B0504020202020204" pitchFamily="34" charset="0"/>
              </a:rPr>
              <a:t>To understand how and why children die.</a:t>
            </a:r>
          </a:p>
          <a:p>
            <a:r>
              <a:rPr lang="en-GB" sz="2000" dirty="0">
                <a:latin typeface="Arial Nova" panose="020B0504020202020204" pitchFamily="34" charset="0"/>
              </a:rPr>
              <a:t>To identify learning to inform policy and practice at a local, regional and national level.</a:t>
            </a:r>
          </a:p>
          <a:p>
            <a:r>
              <a:rPr lang="en-GB" sz="2000" dirty="0">
                <a:latin typeface="Arial Nova" panose="020B0504020202020204" pitchFamily="34" charset="0"/>
              </a:rPr>
              <a:t>To reduce the number of children who die.</a:t>
            </a:r>
          </a:p>
        </p:txBody>
      </p:sp>
      <p:pic>
        <p:nvPicPr>
          <p:cNvPr id="4" name="Picture 3">
            <a:extLst>
              <a:ext uri="{FF2B5EF4-FFF2-40B4-BE49-F238E27FC236}">
                <a16:creationId xmlns:a16="http://schemas.microsoft.com/office/drawing/2014/main" id="{D94A7710-80A9-BC47-D4E7-D4D4B2430137}"/>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37" r="4537"/>
          <a:stretch/>
        </p:blipFill>
        <p:spPr>
          <a:xfrm>
            <a:off x="5124450" y="634382"/>
            <a:ext cx="6657213" cy="5495162"/>
          </a:xfrm>
          <a:prstGeom prst="rect">
            <a:avLst/>
          </a:prstGeom>
        </p:spPr>
      </p:pic>
      <p:sp>
        <p:nvSpPr>
          <p:cNvPr id="7" name="TextBox 6">
            <a:extLst>
              <a:ext uri="{FF2B5EF4-FFF2-40B4-BE49-F238E27FC236}">
                <a16:creationId xmlns:a16="http://schemas.microsoft.com/office/drawing/2014/main" id="{D687B405-D92B-5C55-0B56-9C4F473A93C9}"/>
              </a:ext>
            </a:extLst>
          </p:cNvPr>
          <p:cNvSpPr txBox="1"/>
          <p:nvPr/>
        </p:nvSpPr>
        <p:spPr>
          <a:xfrm>
            <a:off x="428619" y="6350804"/>
            <a:ext cx="309776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www.ncmd.info</a:t>
            </a:r>
          </a:p>
        </p:txBody>
      </p:sp>
      <p:pic>
        <p:nvPicPr>
          <p:cNvPr id="10" name="Picture 9" descr="A picture containing drawing&#10;&#10;Description automatically generated">
            <a:extLst>
              <a:ext uri="{FF2B5EF4-FFF2-40B4-BE49-F238E27FC236}">
                <a16:creationId xmlns:a16="http://schemas.microsoft.com/office/drawing/2014/main" id="{0E5741CD-33F3-2CA1-8D7F-A4AB8FCFD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12" name="TextBox 11">
            <a:extLst>
              <a:ext uri="{FF2B5EF4-FFF2-40B4-BE49-F238E27FC236}">
                <a16:creationId xmlns:a16="http://schemas.microsoft.com/office/drawing/2014/main" id="{03352DD6-31EA-3FCB-09D8-71E4D56A8492}"/>
              </a:ext>
            </a:extLst>
          </p:cNvPr>
          <p:cNvSpPr txBox="1"/>
          <p:nvPr/>
        </p:nvSpPr>
        <p:spPr>
          <a:xfrm>
            <a:off x="1028004" y="120441"/>
            <a:ext cx="219751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National Child Mortality Database </a:t>
            </a:r>
          </a:p>
        </p:txBody>
      </p:sp>
      <p:sp>
        <p:nvSpPr>
          <p:cNvPr id="16" name="TextBox 15">
            <a:extLst>
              <a:ext uri="{FF2B5EF4-FFF2-40B4-BE49-F238E27FC236}">
                <a16:creationId xmlns:a16="http://schemas.microsoft.com/office/drawing/2014/main" id="{D4BE2654-709E-CEFD-FFCC-E7B2A2B3090F}"/>
              </a:ext>
            </a:extLst>
          </p:cNvPr>
          <p:cNvSpPr txBox="1"/>
          <p:nvPr/>
        </p:nvSpPr>
        <p:spPr>
          <a:xfrm>
            <a:off x="8364777" y="6346681"/>
            <a:ext cx="3504484"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BAA90"/>
                </a:solidFill>
                <a:effectLst/>
                <a:uLnTx/>
                <a:uFillTx/>
                <a:latin typeface="Arial Nova" panose="020B0504020202020204" pitchFamily="34" charset="0"/>
                <a:ea typeface="+mn-ea"/>
                <a:cs typeface="Segoe UI" panose="020B0502040204020203" pitchFamily="34" charset="0"/>
              </a:rPr>
              <a:t>@NCMD_England</a:t>
            </a:r>
          </a:p>
        </p:txBody>
      </p:sp>
    </p:spTree>
    <p:extLst>
      <p:ext uri="{BB962C8B-B14F-4D97-AF65-F5344CB8AC3E}">
        <p14:creationId xmlns:p14="http://schemas.microsoft.com/office/powerpoint/2010/main" val="272436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13DB-15C0-1ABC-D6EF-0164044BD306}"/>
            </a:ext>
          </a:extLst>
        </p:cNvPr>
        <p:cNvGrpSpPr/>
        <p:nvPr/>
      </p:nvGrpSpPr>
      <p:grpSpPr>
        <a:xfrm>
          <a:off x="0" y="0"/>
          <a:ext cx="0" cy="0"/>
          <a:chOff x="0" y="0"/>
          <a:chExt cx="0" cy="0"/>
        </a:xfrm>
      </p:grpSpPr>
      <p:pic>
        <p:nvPicPr>
          <p:cNvPr id="5" name="Picture 4" descr="Stack of file folders">
            <a:extLst>
              <a:ext uri="{FF2B5EF4-FFF2-40B4-BE49-F238E27FC236}">
                <a16:creationId xmlns:a16="http://schemas.microsoft.com/office/drawing/2014/main" id="{1C90D4D7-2DAD-1583-7B3A-43C066A532ED}"/>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t="606" b="606"/>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E8FBCC0B-26B0-F791-23F3-68C8F0B9BF4A}"/>
              </a:ext>
            </a:extLst>
          </p:cNvPr>
          <p:cNvSpPr>
            <a:spLocks noGrp="1"/>
          </p:cNvSpPr>
          <p:nvPr>
            <p:ph type="title"/>
          </p:nvPr>
        </p:nvSpPr>
        <p:spPr>
          <a:xfrm>
            <a:off x="4965430" y="629268"/>
            <a:ext cx="6586491" cy="1286160"/>
          </a:xfrm>
        </p:spPr>
        <p:txBody>
          <a:bodyPr anchor="b">
            <a:normAutofit/>
          </a:bodyPr>
          <a:lstStyle/>
          <a:p>
            <a:r>
              <a:rPr lang="en-GB" sz="4100" dirty="0"/>
              <a:t>Deaths with additional complexity</a:t>
            </a:r>
          </a:p>
        </p:txBody>
      </p:sp>
      <p:sp>
        <p:nvSpPr>
          <p:cNvPr id="3" name="Content Placeholder 2">
            <a:extLst>
              <a:ext uri="{FF2B5EF4-FFF2-40B4-BE49-F238E27FC236}">
                <a16:creationId xmlns:a16="http://schemas.microsoft.com/office/drawing/2014/main" id="{ECD5E294-A6E5-7593-578F-87439D774C50}"/>
              </a:ext>
            </a:extLst>
          </p:cNvPr>
          <p:cNvSpPr>
            <a:spLocks noGrp="1"/>
          </p:cNvSpPr>
          <p:nvPr>
            <p:ph idx="1"/>
          </p:nvPr>
        </p:nvSpPr>
        <p:spPr>
          <a:xfrm>
            <a:off x="4965431" y="2438400"/>
            <a:ext cx="6586489" cy="3785419"/>
          </a:xfrm>
        </p:spPr>
        <p:txBody>
          <a:bodyPr>
            <a:normAutofit/>
          </a:bodyPr>
          <a:lstStyle/>
          <a:p>
            <a:r>
              <a:rPr lang="en-GB" sz="2000" dirty="0"/>
              <a:t>Most child deaths can progress through the CDR process quite smoothly with no additional complexity</a:t>
            </a:r>
          </a:p>
          <a:p>
            <a:r>
              <a:rPr lang="en-GB" sz="2000" dirty="0"/>
              <a:t>Where more than one statutory process applies it can often be difficult for professionals to know what they are required to do and at what point in the process</a:t>
            </a:r>
          </a:p>
          <a:p>
            <a:r>
              <a:rPr lang="en-GB" sz="2000" dirty="0"/>
              <a:t>This is particularly true if there are other statutory safeguarding processes triggered</a:t>
            </a:r>
          </a:p>
          <a:p>
            <a:endParaRPr lang="en-GB" sz="2000" dirty="0"/>
          </a:p>
          <a:p>
            <a:endParaRPr lang="en-GB" sz="2000" dirty="0"/>
          </a:p>
          <a:p>
            <a:endParaRPr lang="en-GB" sz="2000" dirty="0"/>
          </a:p>
        </p:txBody>
      </p:sp>
    </p:spTree>
    <p:extLst>
      <p:ext uri="{BB962C8B-B14F-4D97-AF65-F5344CB8AC3E}">
        <p14:creationId xmlns:p14="http://schemas.microsoft.com/office/powerpoint/2010/main" val="381692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36ED90-D37D-8DC3-2F63-738F5506F6A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12" b="781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731D1C-4073-7F0A-26FB-E2D7A348AD1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mj-lt"/>
                <a:cs typeface="+mj-cs"/>
              </a:rPr>
              <a:t>Anna’s story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62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C02AF0C-E6BF-BB5C-B3B0-68A68E74F73F}"/>
              </a:ext>
            </a:extLst>
          </p:cNvPr>
          <p:cNvGrpSpPr/>
          <p:nvPr/>
        </p:nvGrpSpPr>
        <p:grpSpPr>
          <a:xfrm>
            <a:off x="556053" y="2581370"/>
            <a:ext cx="11079892" cy="3133245"/>
            <a:chOff x="634313" y="1359243"/>
            <a:chExt cx="11079892" cy="4127158"/>
          </a:xfrm>
        </p:grpSpPr>
        <p:sp>
          <p:nvSpPr>
            <p:cNvPr id="17" name="Rectangle: Rounded Corners 16">
              <a:extLst>
                <a:ext uri="{FF2B5EF4-FFF2-40B4-BE49-F238E27FC236}">
                  <a16:creationId xmlns:a16="http://schemas.microsoft.com/office/drawing/2014/main" id="{411B5A81-0BB4-88DF-1F35-5FDA302CDDE4}"/>
                </a:ext>
              </a:extLst>
            </p:cNvPr>
            <p:cNvSpPr/>
            <p:nvPr/>
          </p:nvSpPr>
          <p:spPr>
            <a:xfrm>
              <a:off x="634313" y="1359243"/>
              <a:ext cx="11079892" cy="4127158"/>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34B13C-6816-18FC-9CD3-23B7DF53092D}"/>
                </a:ext>
              </a:extLst>
            </p:cNvPr>
            <p:cNvSpPr txBox="1"/>
            <p:nvPr/>
          </p:nvSpPr>
          <p:spPr>
            <a:xfrm>
              <a:off x="1456979" y="2226646"/>
              <a:ext cx="9278042" cy="1945959"/>
            </a:xfrm>
            <a:prstGeom prst="rect">
              <a:avLst/>
            </a:prstGeom>
            <a:solidFill>
              <a:schemeClr val="bg1"/>
            </a:solidFill>
          </p:spPr>
          <p:txBody>
            <a:bodyPr wrap="square">
              <a:spAutoFit/>
            </a:bodyPr>
            <a:lstStyle/>
            <a:p>
              <a:pPr algn="ctr"/>
              <a:r>
                <a:rPr lang="en-GB" sz="1800" dirty="0"/>
                <a:t>It's just like there's an empty part in our lives which is not there…at the moment the bigger part of me is trying to say that she's alive and must be alive because there's no body and there's no murder weapon, there's no proof to actually prove she's dead…I won't stop until I know the actual answer. I will still keep searching because she's out there somewhere. She doesn't deserve to just be lying in some ditch or something</a:t>
              </a:r>
              <a:endParaRPr lang="en-GB" dirty="0"/>
            </a:p>
          </p:txBody>
        </p:sp>
        <p:sp>
          <p:nvSpPr>
            <p:cNvPr id="10" name="TextBox 9">
              <a:extLst>
                <a:ext uri="{FF2B5EF4-FFF2-40B4-BE49-F238E27FC236}">
                  <a16:creationId xmlns:a16="http://schemas.microsoft.com/office/drawing/2014/main" id="{C970CD02-6188-F5B3-0695-31C7B4C13063}"/>
                </a:ext>
              </a:extLst>
            </p:cNvPr>
            <p:cNvSpPr txBox="1"/>
            <p:nvPr/>
          </p:nvSpPr>
          <p:spPr>
            <a:xfrm>
              <a:off x="2893859" y="4402102"/>
              <a:ext cx="5368642" cy="338553"/>
            </a:xfrm>
            <a:prstGeom prst="rect">
              <a:avLst/>
            </a:prstGeom>
            <a:solidFill>
              <a:schemeClr val="bg1"/>
            </a:solidFill>
          </p:spPr>
          <p:txBody>
            <a:bodyPr wrap="square" rtlCol="0">
              <a:spAutoFit/>
            </a:bodyPr>
            <a:lstStyle/>
            <a:p>
              <a:pPr algn="r"/>
              <a:r>
                <a:rPr lang="en-GB" sz="1600" b="1" dirty="0"/>
                <a:t>- Anna’s brother </a:t>
              </a:r>
              <a:r>
                <a:rPr lang="en-GB" sz="1600" dirty="0"/>
                <a:t>at the time of her disappearance</a:t>
              </a:r>
            </a:p>
          </p:txBody>
        </p:sp>
        <p:pic>
          <p:nvPicPr>
            <p:cNvPr id="12" name="Graphic 11" descr="Closed quotation mark with solid fill">
              <a:extLst>
                <a:ext uri="{FF2B5EF4-FFF2-40B4-BE49-F238E27FC236}">
                  <a16:creationId xmlns:a16="http://schemas.microsoft.com/office/drawing/2014/main" id="{3FA718AA-2C08-7EFC-4D2E-B7445E5C3A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7821" y="3703975"/>
              <a:ext cx="914400" cy="914401"/>
            </a:xfrm>
            <a:prstGeom prst="rect">
              <a:avLst/>
            </a:prstGeom>
          </p:spPr>
        </p:pic>
        <p:pic>
          <p:nvPicPr>
            <p:cNvPr id="14" name="Graphic 13" descr="Open quotation mark with solid fill">
              <a:extLst>
                <a:ext uri="{FF2B5EF4-FFF2-40B4-BE49-F238E27FC236}">
                  <a16:creationId xmlns:a16="http://schemas.microsoft.com/office/drawing/2014/main" id="{75A9B8E3-E9F6-998F-1724-BEEA496B53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266" y="1769446"/>
              <a:ext cx="914400" cy="914400"/>
            </a:xfrm>
            <a:prstGeom prst="rect">
              <a:avLst/>
            </a:prstGeom>
          </p:spPr>
        </p:pic>
      </p:grpSp>
      <p:sp>
        <p:nvSpPr>
          <p:cNvPr id="2" name="Title 1">
            <a:extLst>
              <a:ext uri="{FF2B5EF4-FFF2-40B4-BE49-F238E27FC236}">
                <a16:creationId xmlns:a16="http://schemas.microsoft.com/office/drawing/2014/main" id="{6FB470E6-FAF8-632D-EF53-D1CA0B6E6875}"/>
              </a:ext>
            </a:extLst>
          </p:cNvPr>
          <p:cNvSpPr>
            <a:spLocks noGrp="1"/>
          </p:cNvSpPr>
          <p:nvPr>
            <p:ph type="title"/>
          </p:nvPr>
        </p:nvSpPr>
        <p:spPr>
          <a:xfrm>
            <a:off x="2585243" y="565029"/>
            <a:ext cx="7021513" cy="1461052"/>
          </a:xfrm>
        </p:spPr>
        <p:txBody>
          <a:bodyPr vert="horz" lIns="91440" tIns="45720" rIns="91440" bIns="45720" rtlCol="0" anchor="b">
            <a:normAutofit/>
          </a:bodyPr>
          <a:lstStyle/>
          <a:p>
            <a:pPr algn="ctr"/>
            <a:r>
              <a:rPr lang="en-US" sz="8000" b="1" kern="1200" dirty="0">
                <a:solidFill>
                  <a:schemeClr val="accent1">
                    <a:lumMod val="75000"/>
                  </a:schemeClr>
                </a:solidFill>
                <a:latin typeface="+mj-lt"/>
                <a:ea typeface="+mj-ea"/>
                <a:cs typeface="+mj-cs"/>
              </a:rPr>
              <a:t>Anna’s story</a:t>
            </a:r>
          </a:p>
        </p:txBody>
      </p:sp>
    </p:spTree>
    <p:extLst>
      <p:ext uri="{BB962C8B-B14F-4D97-AF65-F5344CB8AC3E}">
        <p14:creationId xmlns:p14="http://schemas.microsoft.com/office/powerpoint/2010/main" val="16762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BAA90"/>
      </a:dk2>
      <a:lt2>
        <a:srgbClr val="DDF7DE"/>
      </a:lt2>
      <a:accent1>
        <a:srgbClr val="4BAA90"/>
      </a:accent1>
      <a:accent2>
        <a:srgbClr val="4BAA90"/>
      </a:accent2>
      <a:accent3>
        <a:srgbClr val="4BAA90"/>
      </a:accent3>
      <a:accent4>
        <a:srgbClr val="4BAA90"/>
      </a:accent4>
      <a:accent5>
        <a:srgbClr val="4BAA90"/>
      </a:accent5>
      <a:accent6>
        <a:srgbClr val="4BAA90"/>
      </a:accent6>
      <a:hlink>
        <a:srgbClr val="4BAA90"/>
      </a:hlink>
      <a:folHlink>
        <a:srgbClr val="DDF7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4BAA90"/>
      </a:dk2>
      <a:lt2>
        <a:srgbClr val="DDF7DE"/>
      </a:lt2>
      <a:accent1>
        <a:srgbClr val="4BAA90"/>
      </a:accent1>
      <a:accent2>
        <a:srgbClr val="4BAA90"/>
      </a:accent2>
      <a:accent3>
        <a:srgbClr val="4BAA90"/>
      </a:accent3>
      <a:accent4>
        <a:srgbClr val="4BAA90"/>
      </a:accent4>
      <a:accent5>
        <a:srgbClr val="4BAA90"/>
      </a:accent5>
      <a:accent6>
        <a:srgbClr val="4BAA90"/>
      </a:accent6>
      <a:hlink>
        <a:srgbClr val="4BAA90"/>
      </a:hlink>
      <a:folHlink>
        <a:srgbClr val="DDF7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Custom 3">
      <a:dk1>
        <a:sysClr val="windowText" lastClr="000000"/>
      </a:dk1>
      <a:lt1>
        <a:sysClr val="window" lastClr="FFFFFF"/>
      </a:lt1>
      <a:dk2>
        <a:srgbClr val="4BAA90"/>
      </a:dk2>
      <a:lt2>
        <a:srgbClr val="DDF7DE"/>
      </a:lt2>
      <a:accent1>
        <a:srgbClr val="4BAA90"/>
      </a:accent1>
      <a:accent2>
        <a:srgbClr val="4BAA90"/>
      </a:accent2>
      <a:accent3>
        <a:srgbClr val="4BAA90"/>
      </a:accent3>
      <a:accent4>
        <a:srgbClr val="4BAA90"/>
      </a:accent4>
      <a:accent5>
        <a:srgbClr val="4BAA90"/>
      </a:accent5>
      <a:accent6>
        <a:srgbClr val="4BAA90"/>
      </a:accent6>
      <a:hlink>
        <a:srgbClr val="4BAA90"/>
      </a:hlink>
      <a:folHlink>
        <a:srgbClr val="DDF7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967DC1E6E034C95DF397F352E5616" ma:contentTypeVersion="13" ma:contentTypeDescription="Create a new document." ma:contentTypeScope="" ma:versionID="656337da58043b306bdaeca66341b270">
  <xsd:schema xmlns:xsd="http://www.w3.org/2001/XMLSchema" xmlns:xs="http://www.w3.org/2001/XMLSchema" xmlns:p="http://schemas.microsoft.com/office/2006/metadata/properties" xmlns:ns1="http://schemas.microsoft.com/sharepoint/v3" xmlns:ns2="3a7a5617-6747-47bd-b53e-43db50a7fad8" xmlns:ns3="0eafe701-a4c7-443e-992b-344a3527aadc" targetNamespace="http://schemas.microsoft.com/office/2006/metadata/properties" ma:root="true" ma:fieldsID="8e3101ad25e9e343cfa0915f28dbcfff" ns1:_="" ns2:_="" ns3:_="">
    <xsd:import namespace="http://schemas.microsoft.com/sharepoint/v3"/>
    <xsd:import namespace="3a7a5617-6747-47bd-b53e-43db50a7fad8"/>
    <xsd:import namespace="0eafe701-a4c7-443e-992b-344a3527aa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7a5617-6747-47bd-b53e-43db50a7f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fe701-a4c7-443e-992b-344a3527aad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1976e61-da79-4827-803c-9ffb96c63146}" ma:internalName="TaxCatchAll" ma:showField="CatchAllData" ma:web="0eafe701-a4c7-443e-992b-344a3527aa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a7a5617-6747-47bd-b53e-43db50a7fad8">
      <Terms xmlns="http://schemas.microsoft.com/office/infopath/2007/PartnerControls"/>
    </lcf76f155ced4ddcb4097134ff3c332f>
    <TaxCatchAll xmlns="0eafe701-a4c7-443e-992b-344a3527aa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5F9AB-C6E0-46B1-9718-292050F6A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7a5617-6747-47bd-b53e-43db50a7fad8"/>
    <ds:schemaRef ds:uri="0eafe701-a4c7-443e-992b-344a3527a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497D0D-27F4-4684-ADB8-9D451BD83C6A}">
  <ds:schemaRefs>
    <ds:schemaRef ds:uri="http://schemas.microsoft.com/office/2006/metadata/properties"/>
    <ds:schemaRef ds:uri="http://schemas.microsoft.com/office/infopath/2007/PartnerControls"/>
    <ds:schemaRef ds:uri="http://schemas.microsoft.com/sharepoint/v3"/>
    <ds:schemaRef ds:uri="3a7a5617-6747-47bd-b53e-43db50a7fad8"/>
    <ds:schemaRef ds:uri="0eafe701-a4c7-443e-992b-344a3527aadc"/>
  </ds:schemaRefs>
</ds:datastoreItem>
</file>

<file path=customXml/itemProps3.xml><?xml version="1.0" encoding="utf-8"?>
<ds:datastoreItem xmlns:ds="http://schemas.openxmlformats.org/officeDocument/2006/customXml" ds:itemID="{E639A498-68C0-4345-8FDE-119C18C5E815}">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Retrospect</Template>
  <TotalTime>0</TotalTime>
  <Words>1906</Words>
  <Application>Microsoft Office PowerPoint</Application>
  <PresentationFormat>Widescreen</PresentationFormat>
  <Paragraphs>169</Paragraphs>
  <Slides>28</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Aptos</vt:lpstr>
      <vt:lpstr>Aptos Display</vt:lpstr>
      <vt:lpstr>Arial</vt:lpstr>
      <vt:lpstr>Arial Nova</vt:lpstr>
      <vt:lpstr>Calibri</vt:lpstr>
      <vt:lpstr>Calibri Light</vt:lpstr>
      <vt:lpstr>Dreaming Outloud Pro</vt:lpstr>
      <vt:lpstr>Nunito</vt:lpstr>
      <vt:lpstr>Open Sans</vt:lpstr>
      <vt:lpstr>Segoe UI</vt:lpstr>
      <vt:lpstr>Office Theme</vt:lpstr>
      <vt:lpstr>1_Office Theme</vt:lpstr>
      <vt:lpstr>2_Office Theme</vt:lpstr>
      <vt:lpstr>3_Office Theme</vt:lpstr>
      <vt:lpstr>Child Death Review in Complex Circumstances: Understanding the process when no body is recovered  </vt:lpstr>
      <vt:lpstr>The child death review process in England</vt:lpstr>
      <vt:lpstr>PowerPoint Presentation</vt:lpstr>
      <vt:lpstr>What is the National Child Mortality Database (NCMD)?</vt:lpstr>
      <vt:lpstr>Where does NCMD data come from?</vt:lpstr>
      <vt:lpstr>What is the purpose of child death review?</vt:lpstr>
      <vt:lpstr>Deaths with additional complexity</vt:lpstr>
      <vt:lpstr>Anna’s story</vt:lpstr>
      <vt:lpstr>Anna’s story</vt:lpstr>
      <vt:lpstr>PowerPoint Presentation</vt:lpstr>
      <vt:lpstr>Early-mid July 2020</vt:lpstr>
      <vt:lpstr>17th July 2020</vt:lpstr>
      <vt:lpstr>18th July 2020</vt:lpstr>
      <vt:lpstr>21st July 2020</vt:lpstr>
      <vt:lpstr>Multi-agency response</vt:lpstr>
      <vt:lpstr>Police investigation</vt:lpstr>
      <vt:lpstr>Convictions</vt:lpstr>
      <vt:lpstr>Anna’s notebook was found in her rucksack. Somewhat poignantly, this is what Anna had written</vt:lpstr>
      <vt:lpstr>Rapid Review/ CSPR</vt:lpstr>
      <vt:lpstr>Domestic Homicide Review</vt:lpstr>
      <vt:lpstr>Child Death Overview Panel (CDOP)</vt:lpstr>
      <vt:lpstr>Missed opportunities and difficulties</vt:lpstr>
      <vt:lpstr>PowerPoint Presentation</vt:lpstr>
      <vt:lpstr>Statutory reviews</vt:lpstr>
      <vt:lpstr>CDR process</vt:lpstr>
      <vt:lpstr>How CDR learning is driving real improvement</vt:lpstr>
      <vt:lpstr>PowerPoint Presentation</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WELLER, Eleanor (NHS CAMBRIDGESHIRE AND PETERBOROUGH ICB - 06H)</dc:creator>
  <cp:lastModifiedBy>FARNAN, Chelle (NHS ENGLAND)</cp:lastModifiedBy>
  <cp:revision>5</cp:revision>
  <dcterms:created xsi:type="dcterms:W3CDTF">2026-02-18T09:24:26Z</dcterms:created>
  <dcterms:modified xsi:type="dcterms:W3CDTF">2026-04-16T13:41:10Z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0x010100E8B967DC1E6E034C95DF397F352E5616</vt:lpwstr>
  </property>
  <property fmtid="{D5CDD505-2E9C-101B-9397-08002B2CF9AE}" pid="3" name="MediaServiceImageTags">
    <vt:lpwstr/>
  </property>
</Properties>
</file>