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87"/>
  </p:notesMasterIdLst>
  <p:handoutMasterIdLst>
    <p:handoutMasterId r:id="rId88"/>
  </p:handoutMasterIdLst>
  <p:sldIdLst>
    <p:sldId id="2145707379" r:id="rId5"/>
    <p:sldId id="2145707384" r:id="rId6"/>
    <p:sldId id="1923" r:id="rId7"/>
    <p:sldId id="1986" r:id="rId8"/>
    <p:sldId id="2145707291" r:id="rId9"/>
    <p:sldId id="2145707317" r:id="rId10"/>
    <p:sldId id="2145707361" r:id="rId11"/>
    <p:sldId id="2145707378" r:id="rId12"/>
    <p:sldId id="2145707368" r:id="rId13"/>
    <p:sldId id="2145707380" r:id="rId14"/>
    <p:sldId id="2145707312" r:id="rId15"/>
    <p:sldId id="2145707359" r:id="rId16"/>
    <p:sldId id="2145707364" r:id="rId17"/>
    <p:sldId id="2145707381" r:id="rId18"/>
    <p:sldId id="2145707367" r:id="rId19"/>
    <p:sldId id="2145707343" r:id="rId20"/>
    <p:sldId id="2145707309" r:id="rId21"/>
    <p:sldId id="2145707353" r:id="rId22"/>
    <p:sldId id="2145707370" r:id="rId23"/>
    <p:sldId id="2145707385" r:id="rId24"/>
    <p:sldId id="2145707369" r:id="rId25"/>
    <p:sldId id="2145707352" r:id="rId26"/>
    <p:sldId id="2145707376" r:id="rId27"/>
    <p:sldId id="2145707290" r:id="rId28"/>
    <p:sldId id="2145707382" r:id="rId29"/>
    <p:sldId id="2145707346" r:id="rId30"/>
    <p:sldId id="2145707344" r:id="rId31"/>
    <p:sldId id="2145707383" r:id="rId32"/>
    <p:sldId id="2145707345" r:id="rId33"/>
    <p:sldId id="2145707350" r:id="rId34"/>
    <p:sldId id="2145707348" r:id="rId35"/>
    <p:sldId id="2145707356" r:id="rId36"/>
    <p:sldId id="2145707355" r:id="rId37"/>
    <p:sldId id="2145707354" r:id="rId38"/>
    <p:sldId id="2145707267" r:id="rId39"/>
    <p:sldId id="2145707373" r:id="rId40"/>
    <p:sldId id="2145707372" r:id="rId41"/>
    <p:sldId id="2145707310" r:id="rId42"/>
    <p:sldId id="2145707289" r:id="rId43"/>
    <p:sldId id="2145707371" r:id="rId44"/>
    <p:sldId id="2145707363" r:id="rId45"/>
    <p:sldId id="2145707375" r:id="rId46"/>
    <p:sldId id="1981" r:id="rId47"/>
    <p:sldId id="2145707311" r:id="rId48"/>
    <p:sldId id="2145707313" r:id="rId49"/>
    <p:sldId id="2145707351" r:id="rId50"/>
    <p:sldId id="2145707360" r:id="rId51"/>
    <p:sldId id="2145707282" r:id="rId52"/>
    <p:sldId id="2145707314" r:id="rId53"/>
    <p:sldId id="2145707342" r:id="rId54"/>
    <p:sldId id="2145707362" r:id="rId55"/>
    <p:sldId id="2145707374" r:id="rId56"/>
    <p:sldId id="2145707349" r:id="rId57"/>
    <p:sldId id="2145707319" r:id="rId58"/>
    <p:sldId id="2145707320" r:id="rId59"/>
    <p:sldId id="2145707321" r:id="rId60"/>
    <p:sldId id="2145707322" r:id="rId61"/>
    <p:sldId id="2145707323" r:id="rId62"/>
    <p:sldId id="2145707324" r:id="rId63"/>
    <p:sldId id="2145707325" r:id="rId64"/>
    <p:sldId id="2145707326" r:id="rId65"/>
    <p:sldId id="2145707327" r:id="rId66"/>
    <p:sldId id="2145707328" r:id="rId67"/>
    <p:sldId id="2145707329" r:id="rId68"/>
    <p:sldId id="2145707340" r:id="rId69"/>
    <p:sldId id="2145707330" r:id="rId70"/>
    <p:sldId id="2145707331" r:id="rId71"/>
    <p:sldId id="2145707332" r:id="rId72"/>
    <p:sldId id="2145707333" r:id="rId73"/>
    <p:sldId id="2145707334" r:id="rId74"/>
    <p:sldId id="2145707335" r:id="rId75"/>
    <p:sldId id="2145707336" r:id="rId76"/>
    <p:sldId id="2145707337" r:id="rId77"/>
    <p:sldId id="2145707338" r:id="rId78"/>
    <p:sldId id="2145707339" r:id="rId79"/>
    <p:sldId id="2145707341" r:id="rId80"/>
    <p:sldId id="2145707315" r:id="rId81"/>
    <p:sldId id="2145707316" r:id="rId82"/>
    <p:sldId id="2145707357" r:id="rId83"/>
    <p:sldId id="2145707268" r:id="rId84"/>
    <p:sldId id="2145707318" r:id="rId85"/>
    <p:sldId id="2145707271"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80D2CC"/>
    <a:srgbClr val="99DBD6"/>
    <a:srgbClr val="99DDEB"/>
    <a:srgbClr val="80D4E7"/>
    <a:srgbClr val="005EB8"/>
    <a:srgbClr val="E8EDEE"/>
    <a:srgbClr val="82D1CB"/>
    <a:srgbClr val="00A499"/>
    <a:srgbClr val="00A9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26726C-F2B1-410A-BE19-05D6D75FFD51}" v="3" dt="2025-12-18T11:41:58.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9520" autoAdjust="0"/>
  </p:normalViewPr>
  <p:slideViewPr>
    <p:cSldViewPr snapToGrid="0">
      <p:cViewPr varScale="1">
        <p:scale>
          <a:sx n="78" d="100"/>
          <a:sy n="78" d="100"/>
        </p:scale>
        <p:origin x="52" y="336"/>
      </p:cViewPr>
      <p:guideLst/>
    </p:cSldViewPr>
  </p:slideViewPr>
  <p:outlineViewPr>
    <p:cViewPr>
      <p:scale>
        <a:sx n="33" d="100"/>
        <a:sy n="33" d="100"/>
      </p:scale>
      <p:origin x="0" y="-888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NAN, Chelle (NHS ENGLAND)" userId="54ccefdd-a18a-4561-856a-f3948752d206" providerId="ADAL" clId="{1A4F7111-A0BE-45EA-83D2-F102F08ACF2D}"/>
    <pc:docChg chg="undo custSel addSld modSld sldOrd">
      <pc:chgData name="FARNAN, Chelle (NHS ENGLAND)" userId="54ccefdd-a18a-4561-856a-f3948752d206" providerId="ADAL" clId="{1A4F7111-A0BE-45EA-83D2-F102F08ACF2D}" dt="2025-12-18T11:47:17.301" v="206"/>
      <pc:docMkLst>
        <pc:docMk/>
      </pc:docMkLst>
      <pc:sldChg chg="modAnim">
        <pc:chgData name="FARNAN, Chelle (NHS ENGLAND)" userId="54ccefdd-a18a-4561-856a-f3948752d206" providerId="ADAL" clId="{1A4F7111-A0BE-45EA-83D2-F102F08ACF2D}" dt="2025-12-18T10:46:49.442" v="1"/>
        <pc:sldMkLst>
          <pc:docMk/>
          <pc:sldMk cId="605798506" sldId="2145707346"/>
        </pc:sldMkLst>
      </pc:sldChg>
      <pc:sldChg chg="ord">
        <pc:chgData name="FARNAN, Chelle (NHS ENGLAND)" userId="54ccefdd-a18a-4561-856a-f3948752d206" providerId="ADAL" clId="{1A4F7111-A0BE-45EA-83D2-F102F08ACF2D}" dt="2025-12-18T11:47:17.301" v="206"/>
        <pc:sldMkLst>
          <pc:docMk/>
          <pc:sldMk cId="3879539575" sldId="2145707370"/>
        </pc:sldMkLst>
      </pc:sldChg>
      <pc:sldChg chg="modSp mod">
        <pc:chgData name="FARNAN, Chelle (NHS ENGLAND)" userId="54ccefdd-a18a-4561-856a-f3948752d206" providerId="ADAL" clId="{1A4F7111-A0BE-45EA-83D2-F102F08ACF2D}" dt="2025-12-18T10:46:59.761" v="2" actId="1076"/>
        <pc:sldMkLst>
          <pc:docMk/>
          <pc:sldMk cId="2147315445" sldId="2145707384"/>
        </pc:sldMkLst>
        <pc:spChg chg="mod">
          <ac:chgData name="FARNAN, Chelle (NHS ENGLAND)" userId="54ccefdd-a18a-4561-856a-f3948752d206" providerId="ADAL" clId="{1A4F7111-A0BE-45EA-83D2-F102F08ACF2D}" dt="2025-12-18T10:46:59.761" v="2" actId="1076"/>
          <ac:spMkLst>
            <pc:docMk/>
            <pc:sldMk cId="2147315445" sldId="2145707384"/>
            <ac:spMk id="6" creationId="{03E277CA-339D-1DFD-F2A2-C33176F30422}"/>
          </ac:spMkLst>
        </pc:spChg>
      </pc:sldChg>
      <pc:sldChg chg="addSp delSp modSp new mod">
        <pc:chgData name="FARNAN, Chelle (NHS ENGLAND)" userId="54ccefdd-a18a-4561-856a-f3948752d206" providerId="ADAL" clId="{1A4F7111-A0BE-45EA-83D2-F102F08ACF2D}" dt="2025-12-18T11:46:59.723" v="204" actId="1076"/>
        <pc:sldMkLst>
          <pc:docMk/>
          <pc:sldMk cId="3608245360" sldId="2145707385"/>
        </pc:sldMkLst>
        <pc:spChg chg="del">
          <ac:chgData name="FARNAN, Chelle (NHS ENGLAND)" userId="54ccefdd-a18a-4561-856a-f3948752d206" providerId="ADAL" clId="{1A4F7111-A0BE-45EA-83D2-F102F08ACF2D}" dt="2025-12-18T11:43:55.089" v="16" actId="22"/>
          <ac:spMkLst>
            <pc:docMk/>
            <pc:sldMk cId="3608245360" sldId="2145707385"/>
            <ac:spMk id="2" creationId="{8E4D9755-D888-CDF2-1394-94FA855C901F}"/>
          </ac:spMkLst>
        </pc:spChg>
        <pc:spChg chg="add mod">
          <ac:chgData name="FARNAN, Chelle (NHS ENGLAND)" userId="54ccefdd-a18a-4561-856a-f3948752d206" providerId="ADAL" clId="{1A4F7111-A0BE-45EA-83D2-F102F08ACF2D}" dt="2025-12-18T11:46:59.723" v="204" actId="1076"/>
          <ac:spMkLst>
            <pc:docMk/>
            <pc:sldMk cId="3608245360" sldId="2145707385"/>
            <ac:spMk id="4" creationId="{B6FC1C61-7AA1-AE1C-FC6F-580E3C6F6889}"/>
          </ac:spMkLst>
        </pc:spChg>
        <pc:spChg chg="add mod">
          <ac:chgData name="FARNAN, Chelle (NHS ENGLAND)" userId="54ccefdd-a18a-4561-856a-f3948752d206" providerId="ADAL" clId="{1A4F7111-A0BE-45EA-83D2-F102F08ACF2D}" dt="2025-12-18T11:42:17.593" v="15" actId="207"/>
          <ac:spMkLst>
            <pc:docMk/>
            <pc:sldMk cId="3608245360" sldId="2145707385"/>
            <ac:spMk id="6" creationId="{556B8025-FAE9-2BC3-FFCA-70EF01FC35ED}"/>
          </ac:spMkLst>
        </pc:spChg>
        <pc:spChg chg="add mod">
          <ac:chgData name="FARNAN, Chelle (NHS ENGLAND)" userId="54ccefdd-a18a-4561-856a-f3948752d206" providerId="ADAL" clId="{1A4F7111-A0BE-45EA-83D2-F102F08ACF2D}" dt="2025-12-18T11:46:49.046" v="203" actId="20577"/>
          <ac:spMkLst>
            <pc:docMk/>
            <pc:sldMk cId="3608245360" sldId="2145707385"/>
            <ac:spMk id="10" creationId="{C779C8C7-4424-C4A9-AFEA-F742B45F23D0}"/>
          </ac:spMkLst>
        </pc:spChg>
        <pc:picChg chg="add mod ord">
          <ac:chgData name="FARNAN, Chelle (NHS ENGLAND)" userId="54ccefdd-a18a-4561-856a-f3948752d206" providerId="ADAL" clId="{1A4F7111-A0BE-45EA-83D2-F102F08ACF2D}" dt="2025-12-18T11:44:07.429" v="18" actId="1076"/>
          <ac:picMkLst>
            <pc:docMk/>
            <pc:sldMk cId="3608245360" sldId="2145707385"/>
            <ac:picMk id="8" creationId="{496D86DA-471C-6FA0-F331-7E5A2E7DB6A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18/12/2025</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18/12/2025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refuge.org.u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Standard title slide</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34</a:t>
            </a:fld>
            <a:endParaRPr lang="en-GB"/>
          </a:p>
        </p:txBody>
      </p:sp>
    </p:spTree>
    <p:extLst>
      <p:ext uri="{BB962C8B-B14F-4D97-AF65-F5344CB8AC3E}">
        <p14:creationId xmlns:p14="http://schemas.microsoft.com/office/powerpoint/2010/main" val="3386985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36</a:t>
            </a:fld>
            <a:endParaRPr lang="en-GB"/>
          </a:p>
        </p:txBody>
      </p:sp>
    </p:spTree>
    <p:extLst>
      <p:ext uri="{BB962C8B-B14F-4D97-AF65-F5344CB8AC3E}">
        <p14:creationId xmlns:p14="http://schemas.microsoft.com/office/powerpoint/2010/main" val="1277394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38</a:t>
            </a:fld>
            <a:endParaRPr lang="en-GB"/>
          </a:p>
        </p:txBody>
      </p:sp>
    </p:spTree>
    <p:extLst>
      <p:ext uri="{BB962C8B-B14F-4D97-AF65-F5344CB8AC3E}">
        <p14:creationId xmlns:p14="http://schemas.microsoft.com/office/powerpoint/2010/main" val="2927831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40</a:t>
            </a:fld>
            <a:endParaRPr lang="en-GB"/>
          </a:p>
        </p:txBody>
      </p:sp>
    </p:spTree>
    <p:extLst>
      <p:ext uri="{BB962C8B-B14F-4D97-AF65-F5344CB8AC3E}">
        <p14:creationId xmlns:p14="http://schemas.microsoft.com/office/powerpoint/2010/main" val="136850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Uber is expected to offer free rides and meals to NHS and Health and Social Care (HSC) workers for Christmas 2025, continuing a past initiative. Eligible workers should link their official NHS/HSC email address to their Uber account by December 20th, 2025, to receive two free £10 Uber rides and one £10 Uber Eats voucher for use on Christmas Eve and Christmas Day.</a:t>
            </a:r>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43</a:t>
            </a:fld>
            <a:endParaRPr lang="en-GB"/>
          </a:p>
        </p:txBody>
      </p:sp>
    </p:spTree>
    <p:extLst>
      <p:ext uri="{BB962C8B-B14F-4D97-AF65-F5344CB8AC3E}">
        <p14:creationId xmlns:p14="http://schemas.microsoft.com/office/powerpoint/2010/main" val="265915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Standard title slide</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”Quote” slide with placeholder for image on right hand half</a:t>
            </a:r>
          </a:p>
        </p:txBody>
      </p:sp>
      <p:sp>
        <p:nvSpPr>
          <p:cNvPr id="4" name="Slide Number Placeholder 3"/>
          <p:cNvSpPr>
            <a:spLocks noGrp="1"/>
          </p:cNvSpPr>
          <p:nvPr>
            <p:ph type="sldNum" sz="quarter" idx="5"/>
          </p:nvPr>
        </p:nvSpPr>
        <p:spPr/>
        <p:txBody>
          <a:bodyPr/>
          <a:lstStyle/>
          <a:p>
            <a:fld id="{9A4EC7EF-95E1-3D44-A982-BC7A3E9C617E}" type="slidenum">
              <a:rPr lang="en-GB" smtClean="0"/>
              <a:t>4</a:t>
            </a:fld>
            <a:endParaRPr lang="en-GB"/>
          </a:p>
        </p:txBody>
      </p:sp>
    </p:spTree>
    <p:extLst>
      <p:ext uri="{BB962C8B-B14F-4D97-AF65-F5344CB8AC3E}">
        <p14:creationId xmlns:p14="http://schemas.microsoft.com/office/powerpoint/2010/main" val="1899990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buNone/>
            </a:pPr>
            <a:r>
              <a:rPr lang="en-GB" sz="800" dirty="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p:cNvSpPr>
            <a:spLocks noGrp="1"/>
          </p:cNvSpPr>
          <p:nvPr>
            <p:ph type="sldNum" sz="quarter" idx="5"/>
          </p:nvPr>
        </p:nvSpPr>
        <p:spPr/>
        <p:txBody>
          <a:bodyPr/>
          <a:lstStyle/>
          <a:p>
            <a:fld id="{9A4EC7EF-95E1-3D44-A982-BC7A3E9C617E}" type="slidenum">
              <a:rPr lang="en-GB" smtClean="0"/>
              <a:t>17</a:t>
            </a:fld>
            <a:endParaRPr lang="en-GB"/>
          </a:p>
        </p:txBody>
      </p:sp>
    </p:spTree>
    <p:extLst>
      <p:ext uri="{BB962C8B-B14F-4D97-AF65-F5344CB8AC3E}">
        <p14:creationId xmlns:p14="http://schemas.microsoft.com/office/powerpoint/2010/main" val="3755332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19</a:t>
            </a:fld>
            <a:endParaRPr lang="en-GB"/>
          </a:p>
        </p:txBody>
      </p:sp>
    </p:spTree>
    <p:extLst>
      <p:ext uri="{BB962C8B-B14F-4D97-AF65-F5344CB8AC3E}">
        <p14:creationId xmlns:p14="http://schemas.microsoft.com/office/powerpoint/2010/main" val="1774276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1" i="0" dirty="0">
                <a:solidFill>
                  <a:srgbClr val="000000"/>
                </a:solidFill>
                <a:effectLst/>
                <a:latin typeface="inherit"/>
              </a:rPr>
              <a:t>Christmas is a time for joy and celebration – but serious crime can be even more devastating if it happens in the holiday season.</a:t>
            </a:r>
            <a:endParaRPr lang="en-GB" b="1" i="0" dirty="0">
              <a:solidFill>
                <a:srgbClr val="000000"/>
              </a:solidFill>
              <a:effectLst/>
              <a:latin typeface="-apple-system"/>
            </a:endParaRPr>
          </a:p>
          <a:p>
            <a:pPr algn="l" fontAlgn="base"/>
            <a:r>
              <a:rPr lang="en-GB" b="0" i="0" dirty="0">
                <a:solidFill>
                  <a:srgbClr val="000000"/>
                </a:solidFill>
                <a:effectLst/>
                <a:latin typeface="-apple-system"/>
              </a:rPr>
              <a:t>And, rightly or wrongly, some types of crime are associated with the festive period.</a:t>
            </a:r>
          </a:p>
          <a:p>
            <a:pPr algn="l" fontAlgn="base"/>
            <a:r>
              <a:rPr lang="en-GB" b="0" i="0" dirty="0">
                <a:solidFill>
                  <a:srgbClr val="000000"/>
                </a:solidFill>
                <a:effectLst/>
                <a:latin typeface="-apple-system"/>
              </a:rPr>
              <a:t>But is there any truth to the stereotype that certain crimes see an increase at Christmas?</a:t>
            </a:r>
          </a:p>
          <a:p>
            <a:pPr algn="l" fontAlgn="base"/>
            <a:endParaRPr lang="en-GB" b="0" i="0" dirty="0">
              <a:solidFill>
                <a:srgbClr val="000000"/>
              </a:solidFill>
              <a:effectLst/>
              <a:latin typeface="-apple-system"/>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dirty="0">
                <a:solidFill>
                  <a:srgbClr val="000000"/>
                </a:solidFill>
                <a:effectLst/>
                <a:latin typeface="Roboto" panose="02000000000000000000" pitchFamily="2" charset="0"/>
              </a:rPr>
              <a:t>Domestic abuse</a:t>
            </a:r>
          </a:p>
          <a:p>
            <a:pPr fontAlgn="base"/>
            <a:r>
              <a:rPr lang="en-GB" dirty="0">
                <a:effectLst/>
                <a:latin typeface="inherit"/>
              </a:rPr>
              <a:t>There are many factors that could spark physical or emotional abuse within the home at Christmas.</a:t>
            </a:r>
          </a:p>
          <a:p>
            <a:pPr algn="l" fontAlgn="base"/>
            <a:r>
              <a:rPr lang="en-GB" b="0" i="0" dirty="0">
                <a:solidFill>
                  <a:srgbClr val="000000"/>
                </a:solidFill>
                <a:effectLst/>
                <a:latin typeface="-apple-system"/>
              </a:rPr>
              <a:t>The stress of the holiday period, family tensions and being in close proximity with family for long periods can all contribute to an attack.</a:t>
            </a:r>
          </a:p>
          <a:p>
            <a:pPr algn="l" fontAlgn="base"/>
            <a:endParaRPr lang="en-GB" b="0" i="0" dirty="0">
              <a:solidFill>
                <a:srgbClr val="000000"/>
              </a:solidFill>
              <a:effectLst/>
              <a:latin typeface="-apple-system"/>
            </a:endParaRPr>
          </a:p>
          <a:p>
            <a:pPr algn="l" fontAlgn="base"/>
            <a:r>
              <a:rPr lang="en-GB" b="0" i="0" dirty="0">
                <a:solidFill>
                  <a:srgbClr val="000000"/>
                </a:solidFill>
                <a:effectLst/>
                <a:latin typeface="-apple-system"/>
              </a:rPr>
              <a:t>And an increased consumption of alcohol and drugs, at a party or while celebrating the holiday, can trigger abuse.</a:t>
            </a:r>
          </a:p>
          <a:p>
            <a:pPr algn="l" fontAlgn="base"/>
            <a:endParaRPr lang="en-GB" b="0" i="0" dirty="0">
              <a:solidFill>
                <a:srgbClr val="000000"/>
              </a:solidFill>
              <a:effectLst/>
              <a:latin typeface="-apple-system"/>
            </a:endParaRPr>
          </a:p>
          <a:p>
            <a:pPr algn="l" fontAlgn="base"/>
            <a:r>
              <a:rPr lang="en-GB" b="0" i="0" dirty="0">
                <a:solidFill>
                  <a:srgbClr val="000000"/>
                </a:solidFill>
                <a:effectLst/>
                <a:latin typeface="-apple-system"/>
              </a:rPr>
              <a:t>Sandra Horley CBE, chief executive of domestic abuse charity Refuge, said the charity actually receives fewer reports at this time of year.</a:t>
            </a:r>
          </a:p>
          <a:p>
            <a:pPr algn="l" fontAlgn="base"/>
            <a:endParaRPr lang="en-GB" b="0" i="0" dirty="0">
              <a:solidFill>
                <a:srgbClr val="000000"/>
              </a:solidFill>
              <a:effectLst/>
              <a:latin typeface="-apple-system"/>
            </a:endParaRPr>
          </a:p>
          <a:p>
            <a:pPr algn="l" fontAlgn="base"/>
            <a:r>
              <a:rPr lang="en-GB" b="0" i="0" dirty="0">
                <a:solidFill>
                  <a:srgbClr val="000000"/>
                </a:solidFill>
                <a:effectLst/>
                <a:latin typeface="-apple-system"/>
              </a:rPr>
              <a:t>But she believes that could be because the abuser is physically close-by more often than usual.</a:t>
            </a:r>
          </a:p>
          <a:p>
            <a:pPr algn="l" fontAlgn="base"/>
            <a:r>
              <a:rPr lang="en-GB" b="0" i="0" dirty="0">
                <a:solidFill>
                  <a:srgbClr val="000000"/>
                </a:solidFill>
                <a:effectLst/>
                <a:latin typeface="-apple-system"/>
              </a:rPr>
              <a:t>She said: ‘At Refuge, we actually receive fewer visits to our website, and fewer calls to the National Domestic Violence Helpline (run in partnership with Women’s Aid) around Christmas than we do at other times of the year.</a:t>
            </a:r>
          </a:p>
          <a:p>
            <a:endParaRPr lang="en-GB" b="1" i="0" dirty="0">
              <a:solidFill>
                <a:srgbClr val="000000"/>
              </a:solidFill>
              <a:effectLst/>
              <a:latin typeface="Roboto" panose="02000000000000000000" pitchFamily="2" charset="0"/>
            </a:endParaRPr>
          </a:p>
          <a:p>
            <a:pPr algn="l" fontAlgn="base"/>
            <a:r>
              <a:rPr lang="en-GB" b="0" i="0" dirty="0">
                <a:solidFill>
                  <a:srgbClr val="000000"/>
                </a:solidFill>
                <a:effectLst/>
                <a:latin typeface="-apple-system"/>
              </a:rPr>
              <a:t>‘It can often be very difficult for a woman experiencing domestic violence to access support during the festive period – a period when her abusive partner may be spending more time at home and monitoring her behaviour more closely than ever.’</a:t>
            </a:r>
          </a:p>
          <a:p>
            <a:pPr algn="l" fontAlgn="base"/>
            <a:r>
              <a:rPr lang="en-GB" b="1" i="1" dirty="0">
                <a:solidFill>
                  <a:srgbClr val="000000"/>
                </a:solidFill>
                <a:effectLst/>
                <a:latin typeface="inherit"/>
              </a:rPr>
              <a:t>If you think you may be experiencing domestic abuse, visit </a:t>
            </a:r>
            <a:r>
              <a:rPr lang="en-GB" b="1" i="1" u="none" strike="noStrike" dirty="0">
                <a:solidFill>
                  <a:srgbClr val="EA6400"/>
                </a:solidFill>
                <a:effectLst/>
                <a:latin typeface="inherit"/>
                <a:hlinkClick r:id="rId3"/>
              </a:rPr>
              <a:t>Refuge’s website</a:t>
            </a:r>
            <a:r>
              <a:rPr lang="en-GB" b="1" i="1" dirty="0">
                <a:solidFill>
                  <a:srgbClr val="000000"/>
                </a:solidFill>
                <a:effectLst/>
                <a:latin typeface="inherit"/>
              </a:rPr>
              <a:t> for support and information</a:t>
            </a:r>
          </a:p>
          <a:p>
            <a:pPr algn="l" fontAlgn="base"/>
            <a:endParaRPr lang="en-GB" b="1" i="1" dirty="0">
              <a:solidFill>
                <a:srgbClr val="000000"/>
              </a:solidFill>
              <a:effectLst/>
              <a:latin typeface="inheri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dirty="0">
                <a:solidFill>
                  <a:srgbClr val="000000"/>
                </a:solidFill>
                <a:effectLst/>
                <a:latin typeface="Roboto" panose="02000000000000000000" pitchFamily="2" charset="0"/>
              </a:rPr>
              <a:t>Drink driving</a:t>
            </a:r>
          </a:p>
          <a:p>
            <a:pPr algn="l" fontAlgn="base"/>
            <a:r>
              <a:rPr lang="en-GB" b="0" i="0" dirty="0">
                <a:solidFill>
                  <a:srgbClr val="000000"/>
                </a:solidFill>
                <a:effectLst/>
                <a:latin typeface="-apple-system"/>
              </a:rPr>
              <a:t>There is plenty of evidence to suggest a link between Christmas celebrations and a big increase in drink driving.</a:t>
            </a:r>
          </a:p>
          <a:p>
            <a:pPr algn="l" fontAlgn="base"/>
            <a:r>
              <a:rPr lang="en-GB" b="0" i="0" dirty="0">
                <a:solidFill>
                  <a:srgbClr val="000000"/>
                </a:solidFill>
                <a:effectLst/>
                <a:latin typeface="-apple-system"/>
              </a:rPr>
              <a:t>Many police forces around the country run annual drink driving campaigns, in a bid to catch motorists who go out for a few then get behind the wheel.</a:t>
            </a:r>
          </a:p>
          <a:p>
            <a:pPr algn="l" fontAlgn="base"/>
            <a:r>
              <a:rPr lang="en-GB" b="0" i="0" dirty="0">
                <a:solidFill>
                  <a:srgbClr val="000000"/>
                </a:solidFill>
                <a:effectLst/>
                <a:latin typeface="-apple-system"/>
              </a:rPr>
              <a:t>Whether it’s driving home after the Christmas party or taking a friend home after a boozy evening, people seem more relaxed about breaking this law in December.</a:t>
            </a:r>
          </a:p>
          <a:p>
            <a:pPr algn="l" fontAlgn="base"/>
            <a:r>
              <a:rPr lang="en-GB" b="0" i="0" dirty="0">
                <a:solidFill>
                  <a:srgbClr val="000000"/>
                </a:solidFill>
                <a:effectLst/>
                <a:latin typeface="-apple-system"/>
              </a:rPr>
              <a:t>It doesn’t matter how cold it is. It’s not worth it.</a:t>
            </a:r>
          </a:p>
          <a:p>
            <a:pPr algn="l" fontAlgn="base"/>
            <a:endParaRPr lang="en-GB" b="1" i="1" dirty="0">
              <a:solidFill>
                <a:srgbClr val="000000"/>
              </a:solidFill>
              <a:effectLst/>
              <a:latin typeface="inheri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dirty="0">
                <a:solidFill>
                  <a:srgbClr val="000000"/>
                </a:solidFill>
                <a:effectLst/>
                <a:latin typeface="Roboto" panose="02000000000000000000" pitchFamily="2" charset="0"/>
              </a:rPr>
              <a:t>Rape/sexual assault</a:t>
            </a:r>
          </a:p>
          <a:p>
            <a:pPr algn="l" fontAlgn="base"/>
            <a:endParaRPr lang="en-GB" b="1" i="1" dirty="0">
              <a:solidFill>
                <a:srgbClr val="000000"/>
              </a:solidFill>
              <a:effectLst/>
              <a:latin typeface="inherit"/>
            </a:endParaRPr>
          </a:p>
          <a:p>
            <a:pPr algn="l" fontAlgn="base"/>
            <a:r>
              <a:rPr lang="en-GB" b="0" i="0" dirty="0">
                <a:solidFill>
                  <a:srgbClr val="000000"/>
                </a:solidFill>
                <a:effectLst/>
                <a:latin typeface="-apple-system"/>
              </a:rPr>
              <a:t>Many police forces are aware of the increased likelihood of rapes and sexual assaults in winter.</a:t>
            </a:r>
          </a:p>
          <a:p>
            <a:pPr algn="l" fontAlgn="base"/>
            <a:r>
              <a:rPr lang="en-GB" b="0" i="0" dirty="0">
                <a:solidFill>
                  <a:srgbClr val="000000"/>
                </a:solidFill>
                <a:effectLst/>
                <a:latin typeface="-apple-system"/>
              </a:rPr>
              <a:t>People tend to let down their hair at Christmas dos – and the joyful atmosphere can be the perfect time for an attacker to strike. Officers believe that many use alcohol as an excuse for committing sexual assaults.</a:t>
            </a:r>
          </a:p>
          <a:p>
            <a:pPr algn="l" fontAlgn="base"/>
            <a:endParaRPr lang="en-GB" b="0" i="0" dirty="0">
              <a:solidFill>
                <a:srgbClr val="000000"/>
              </a:solidFill>
              <a:effectLst/>
              <a:latin typeface="-apple-system"/>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dirty="0">
                <a:solidFill>
                  <a:srgbClr val="000000"/>
                </a:solidFill>
                <a:effectLst/>
                <a:latin typeface="Roboto" panose="02000000000000000000" pitchFamily="2" charset="0"/>
              </a:rPr>
              <a:t>Burglary</a:t>
            </a:r>
          </a:p>
          <a:p>
            <a:pPr algn="l" fontAlgn="base"/>
            <a:endParaRPr lang="en-GB" b="0" i="0" dirty="0">
              <a:solidFill>
                <a:srgbClr val="000000"/>
              </a:solidFill>
              <a:effectLst/>
              <a:latin typeface="-apple-system"/>
            </a:endParaRPr>
          </a:p>
          <a:p>
            <a:pPr algn="l" fontAlgn="base"/>
            <a:r>
              <a:rPr lang="en-GB" b="0" i="0" dirty="0">
                <a:solidFill>
                  <a:srgbClr val="000000"/>
                </a:solidFill>
                <a:effectLst/>
                <a:latin typeface="-apple-system"/>
              </a:rPr>
              <a:t>An invasive, upsetting crime, burglary is possibly even more tragic at Christmas.</a:t>
            </a:r>
          </a:p>
          <a:p>
            <a:pPr algn="l" fontAlgn="base"/>
            <a:r>
              <a:rPr lang="en-GB" b="0" i="0" dirty="0">
                <a:solidFill>
                  <a:srgbClr val="000000"/>
                </a:solidFill>
                <a:effectLst/>
                <a:latin typeface="-apple-system"/>
              </a:rPr>
              <a:t>While there is a risk of being burgled throughout the year, it can be greater at Christmas.</a:t>
            </a:r>
          </a:p>
          <a:p>
            <a:pPr algn="l" fontAlgn="base"/>
            <a:r>
              <a:rPr lang="en-GB" b="0" i="0" dirty="0">
                <a:solidFill>
                  <a:srgbClr val="000000"/>
                </a:solidFill>
                <a:effectLst/>
                <a:latin typeface="-apple-system"/>
              </a:rPr>
              <a:t>New items may be on display, and the Christmas tree may illuminate the gifts underneath, making them enticing to a burglar.</a:t>
            </a:r>
          </a:p>
          <a:p>
            <a:pPr algn="l" fontAlgn="base"/>
            <a:r>
              <a:rPr lang="en-GB" b="0" i="0" dirty="0">
                <a:solidFill>
                  <a:srgbClr val="000000"/>
                </a:solidFill>
                <a:effectLst/>
                <a:latin typeface="-apple-system"/>
              </a:rPr>
              <a:t>Burglars often target items they can easily carry – such as laptops, jewellery, and money.</a:t>
            </a:r>
          </a:p>
          <a:p>
            <a:pPr algn="l" fontAlgn="base"/>
            <a:endParaRPr lang="en-GB" b="0" i="0" dirty="0">
              <a:solidFill>
                <a:srgbClr val="000000"/>
              </a:solidFill>
              <a:effectLst/>
              <a:latin typeface="-apple-system"/>
            </a:endParaRPr>
          </a:p>
          <a:p>
            <a:pPr algn="l" fontAlgn="base"/>
            <a:endParaRPr lang="en-GB" b="0" i="0" dirty="0">
              <a:solidFill>
                <a:srgbClr val="000000"/>
              </a:solidFill>
              <a:effectLst/>
              <a:latin typeface="-apple-system"/>
            </a:endParaRPr>
          </a:p>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26</a:t>
            </a:fld>
            <a:endParaRPr lang="en-GB"/>
          </a:p>
        </p:txBody>
      </p:sp>
    </p:spTree>
    <p:extLst>
      <p:ext uri="{BB962C8B-B14F-4D97-AF65-F5344CB8AC3E}">
        <p14:creationId xmlns:p14="http://schemas.microsoft.com/office/powerpoint/2010/main" val="341208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28</a:t>
            </a:fld>
            <a:endParaRPr lang="en-GB"/>
          </a:p>
        </p:txBody>
      </p:sp>
    </p:spTree>
    <p:extLst>
      <p:ext uri="{BB962C8B-B14F-4D97-AF65-F5344CB8AC3E}">
        <p14:creationId xmlns:p14="http://schemas.microsoft.com/office/powerpoint/2010/main" val="4058973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Source Sans Pro" panose="020B0503030403020204" pitchFamily="34" charset="0"/>
              </a:rPr>
              <a:t>“Domestic Homicide Reviews have been gathering vital learning to prevent future deaths since 2011. Until now, there has been no national mechanism to oversee the implementation of the changes these important reviews call for. Too often, this leads to stagnation and the vital changes to save lives are not made. </a:t>
            </a:r>
          </a:p>
          <a:p>
            <a:pPr algn="l"/>
            <a:r>
              <a:rPr lang="en-GB" b="0" i="0" dirty="0">
                <a:solidFill>
                  <a:srgbClr val="000000"/>
                </a:solidFill>
                <a:effectLst/>
                <a:latin typeface="Source Sans Pro" panose="020B0503030403020204" pitchFamily="34" charset="0"/>
              </a:rPr>
              <a:t>“That’s why I’m launching this domestic homicide oversight mechanism to hold public bodies and national government to account so that they take the important steps to preventing future deaths. I want to see cross-governmental leadership to ensure that all agencies – from health to children’s services - make ending domestic homicide a priority.” </a:t>
            </a:r>
          </a:p>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30</a:t>
            </a:fld>
            <a:endParaRPr lang="en-GB"/>
          </a:p>
        </p:txBody>
      </p:sp>
    </p:spTree>
    <p:extLst>
      <p:ext uri="{BB962C8B-B14F-4D97-AF65-F5344CB8AC3E}">
        <p14:creationId xmlns:p14="http://schemas.microsoft.com/office/powerpoint/2010/main" val="1022729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https://assets.publishing.service.gov.uk/media/6287b424d3bf7f1f45380309/Wishing_you_a_Safe_and_Happy_Christmas_v4_-_Web_accessible.pdf </a:t>
            </a:r>
          </a:p>
        </p:txBody>
      </p:sp>
      <p:sp>
        <p:nvSpPr>
          <p:cNvPr id="4" name="Slide Number Placeholder 3"/>
          <p:cNvSpPr>
            <a:spLocks noGrp="1"/>
          </p:cNvSpPr>
          <p:nvPr>
            <p:ph type="sldNum" sz="quarter" idx="5"/>
          </p:nvPr>
        </p:nvSpPr>
        <p:spPr/>
        <p:txBody>
          <a:bodyPr/>
          <a:lstStyle/>
          <a:p>
            <a:fld id="{9A4EC7EF-95E1-3D44-A982-BC7A3E9C617E}" type="slidenum">
              <a:rPr lang="en-GB" smtClean="0"/>
              <a:t>33</a:t>
            </a:fld>
            <a:endParaRPr lang="en-GB"/>
          </a:p>
        </p:txBody>
      </p:sp>
    </p:spTree>
    <p:extLst>
      <p:ext uri="{BB962C8B-B14F-4D97-AF65-F5344CB8AC3E}">
        <p14:creationId xmlns:p14="http://schemas.microsoft.com/office/powerpoint/2010/main" val="71485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 pag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959E3C-5FB4-790C-CF99-8945D26702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F23656E6-FF78-F94F-8811-84EB59CAC3BF}"/>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Picture Placeholder 6">
            <a:extLst>
              <a:ext uri="{FF2B5EF4-FFF2-40B4-BE49-F238E27FC236}">
                <a16:creationId xmlns:a16="http://schemas.microsoft.com/office/drawing/2014/main" id="{82522558-9EFB-4BAA-9B27-3CE888AC5272}"/>
              </a:ext>
            </a:extLst>
          </p:cNvPr>
          <p:cNvSpPr>
            <a:spLocks noGrp="1"/>
          </p:cNvSpPr>
          <p:nvPr>
            <p:ph type="pic" sz="quarter" idx="10" hasCustomPrompt="1"/>
          </p:nvPr>
        </p:nvSpPr>
        <p:spPr>
          <a:xfrm>
            <a:off x="0" y="0"/>
            <a:ext cx="12192000" cy="6858000"/>
          </a:xfrm>
          <a:prstGeom prst="rect">
            <a:avLst/>
          </a:prstGeom>
        </p:spPr>
        <p:txBody>
          <a:bodyPr tIns="2340000"/>
          <a:lstStyle>
            <a:lvl1pPr algn="ctr">
              <a:buNone/>
              <a:defRPr/>
            </a:lvl1pPr>
          </a:lstStyle>
          <a:p>
            <a:r>
              <a:rPr lang="en-GB" dirty="0"/>
              <a:t>Click on image icon in centre to insert a photo</a:t>
            </a:r>
            <a:br>
              <a:rPr lang="en-GB" dirty="0"/>
            </a:br>
            <a:r>
              <a:rPr lang="en-GB" dirty="0"/>
              <a:t>(don’t forget to add Alt Text to image)</a:t>
            </a:r>
          </a:p>
        </p:txBody>
      </p:sp>
    </p:spTree>
    <p:extLst>
      <p:ext uri="{BB962C8B-B14F-4D97-AF65-F5344CB8AC3E}">
        <p14:creationId xmlns:p14="http://schemas.microsoft.com/office/powerpoint/2010/main" val="263289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5626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9144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dirty="0">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378345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Tree>
    <p:extLst>
      <p:ext uri="{BB962C8B-B14F-4D97-AF65-F5344CB8AC3E}">
        <p14:creationId xmlns:p14="http://schemas.microsoft.com/office/powerpoint/2010/main" val="11254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Tree>
    <p:extLst>
      <p:ext uri="{BB962C8B-B14F-4D97-AF65-F5344CB8AC3E}">
        <p14:creationId xmlns:p14="http://schemas.microsoft.com/office/powerpoint/2010/main" val="115316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18/12/2025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802" r:id="rId13"/>
    <p:sldLayoutId id="2147483719" r:id="rId14"/>
    <p:sldLayoutId id="2147483938" r:id="rId15"/>
    <p:sldLayoutId id="2147483939" r:id="rId16"/>
    <p:sldLayoutId id="2147483933" r:id="rId17"/>
    <p:sldLayoutId id="2147483824" r:id="rId18"/>
    <p:sldLayoutId id="2147483926" r:id="rId19"/>
    <p:sldLayoutId id="2147483927" r:id="rId20"/>
    <p:sldLayoutId id="2147483929" r:id="rId21"/>
    <p:sldLayoutId id="2147483928" r:id="rId22"/>
    <p:sldLayoutId id="2147483930" r:id="rId23"/>
    <p:sldLayoutId id="2147483924" r:id="rId24"/>
    <p:sldLayoutId id="2147483940" r:id="rId25"/>
    <p:sldLayoutId id="2147483934" r:id="rId26"/>
    <p:sldLayoutId id="2147483936" r:id="rId27"/>
    <p:sldLayoutId id="2147483937" r:id="rId28"/>
    <p:sldLayoutId id="2147483825" r:id="rId29"/>
    <p:sldLayoutId id="214748393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https://i1.cmail19.com/ei/d/88/045/5CC/235836/csfinal/stockimg-2-20227483-3a13b9055b055c5a.jpg" TargetMode="Externa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lrkrT5NXnNM" TargetMode="External"/><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hyperlink" Target="https://www.nhs.uk/mental-health/advice-for-life-situations-and-events/bereavement/" TargetMode="External"/><Relationship Id="rId4" Type="http://schemas.openxmlformats.org/officeDocument/2006/relationships/hyperlink" Target="https://www.nhs.uk/mental-health/feelings-symptoms-behaviours/feelings-and-symptoms/grief-bereavement-los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hyperlink" Target="https://eastsafeguardinglearningplatform.co.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3" Type="http://schemas.openxmlformats.org/officeDocument/2006/relationships/hyperlink" Target="https://www.ncmd.info/blog/bereaved-parents-christmas/" TargetMode="External"/><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hyperlink" Target="http://www.refuge.org.uk/"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s://metro.co.uk/2016/12/24/which-crimes-spike-over-christmas-and-why-6212568/"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rcs.org.uk/why-is-there-an-increase-in-domestic-violence-during-the-christmas-season" TargetMode="External"/><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hyperlink" Target="https://www.youtube.com/watch?v=ePFKarsV1oQ"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drcs.org.uk/why-is-there-an-increase-in-domestic-violence-during-the-christmas-season"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hyperlink" Target="https://www.theguardian.com/commentisfree/2025/jan/02/domestic-abuse-violence-against-women-and-girls-labour" TargetMode="External"/><Relationship Id="rId3" Type="http://schemas.openxmlformats.org/officeDocument/2006/relationships/hyperlink" Target="https://www.theguardian.com/society/2023/dec/22/rise-in-women-facing-domestic-abuse-at-christmas-english-charities-report" TargetMode="External"/><Relationship Id="rId7" Type="http://schemas.openxmlformats.org/officeDocument/2006/relationships/hyperlink" Target="https://www.theguardian.com/society/2024/nov/27/jess-phillips-on-new-anti-domestic-violence-measures-i-feel-hopeful-today?CMP=Share_iOSApp_Other"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theguardian.com/society/2024/dec/25/labour-will-tackle-scourge-of-femicide-to-hit-manifesto-target-says-minister-jess-phillips?CMP=Share_iOSApp_Other" TargetMode="External"/><Relationship Id="rId5" Type="http://schemas.openxmlformats.org/officeDocument/2006/relationships/hyperlink" Target="https://www.femicidecensus.org/data-matters-every-woman-matters/" TargetMode="External"/><Relationship Id="rId4" Type="http://schemas.openxmlformats.org/officeDocument/2006/relationships/hyperlink" Target="https://forbabyssake.org.uk/news/2025/11/21/domestic-abuse-at-christma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www.rapecrisis.org.uk/commonmyths2.php" TargetMode="External"/><Relationship Id="rId2" Type="http://schemas.openxmlformats.org/officeDocument/2006/relationships/image" Target="../media/image56.jpeg"/><Relationship Id="rId1" Type="http://schemas.openxmlformats.org/officeDocument/2006/relationships/slideLayout" Target="../slideLayouts/slideLayout13.xml"/><Relationship Id="rId5" Type="http://schemas.openxmlformats.org/officeDocument/2006/relationships/hyperlink" Target="https://crimestoppers-uk.org/news-campaigns/news/2023/dec/7-steps-to-staying-safe-when-out-this-christmas" TargetMode="External"/><Relationship Id="rId4" Type="http://schemas.openxmlformats.org/officeDocument/2006/relationships/hyperlink" Target="https://www.theguardian.com/lifeandstyle/womens-blog/2014/dec/12/christmas-season-for-bells-baubles-blaming-victims-sexual-assaul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77365/Wishing_you_a_Safe_and_Happy_Christmas_v4_-_Web_accessible.pdf" TargetMode="External"/><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hyperlink" Target="https://www.bct-group.co.uk/bee-informed-articles-blogs-and-resources/winter-2025-pressures-on-the-care-sector/#:~:text=All%20indicators%20point%20toward%20a,and%20those%20living%20in%20poverty"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england.nhs.uk/long-read/urgent-and-emergency-care-plan-2025-26/"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hyperlink" Target="https://www.england.nhs.uk/long-read/working-together-in-2025-26-to-lay-the-foundations-for-reform/" TargetMode="External"/><Relationship Id="rId2" Type="http://schemas.openxmlformats.org/officeDocument/2006/relationships/hyperlink" Target="https://www.kingsfund.org.uk/insight-and-analysis/blogs/icb-cuts-what-does-it-mean"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hyperlink" Target="https://www.google.co.uk/search?q=The+Miscarriage+Association&amp;sca_esv=65d22011d5166a01&amp;ei=o_Uuae6YLZCEhbIP3uKzgAo&amp;ved=2ahUKEwiNjuaBjp-RAxVhZ0EAHcxCJAgQgK4QegQIBhAJ&amp;uact=5&amp;oq=NHS+grief+gudance&amp;gs_lp=Egxnd3Mtd2l6LXNlcnAiEU5IUyBncmllZiBndWRhbmNlMgcQIRigARgKMgUQIRifBUjcWlCFJVikWHACeACQAQGYAe8BoAHnD6oBBjUuMTEuMbgBA8gBAPgBAZgCEqAC6Q6oAgrCAg4QABiABBiwAxiGAxiKBcICCxAAGLADGKIEGIkFwgIIEAAYsAMY7wXCAhcQABiABBiRAhi0AhjnBhiKBRjqAtgBAcICEBAAGAMYtAIY6gIYjwHYAQHCAhEQLhiABBiRAhjRAxjHARiKBcICCxAAGIAEGJECGIoFwgIREC4YgAQYsQMY0QMYgwEYxwHCAgsQABiABBixAxiDAcICCxAuGIAEGLEDGIMBwgIOEC4YgAQYsQMY0QMYxwHCAiAQLhiABBiRAhjRAxjHARiKBRiXBRjcBBjeBBjgBNgBAsICERAAGIAEGJECGLEDGIMBGIoFwgIQEAAYgAQYsQMYQxiDARiKBcICEBAuGIAEGLEDGEMYgwEYigXCAgoQABiABBhDGIoFwgIWEC4YgAQYsQMY0QMYQxiDARjHARiKBcICDRAAGIAEGLEDGEMYigXCAgUQABiABMICBhAAGBYYHsICCxAAGIAEGIYDGIoFwgIFEAAY7wXCAggQABiABBiiBMICBRAhGKABmAMK8QWPNQ6PyGCjbogGAZAGBboGBAgBGAe6BgYIAhABGBSSBwQzLjE1oAftWLIHBDEuMTW4B9gOwgcIMC41LjExLjLIB1A&amp;sclient=gws-wiz-serp&amp;safe=active&amp;ssui=on&amp;mstk=AUtExfDW-UtHSHMw1E382cpni2QrrK7ttummXJ2E8ahdPrV1pTZhYcDpmAd2RLMhShd9JURunbCQ_Bi7MvgEiZeCXdEbju9GJtGu6tltAmZoprj_S49CNcm05sMG8JAlFK3K8C0&amp;csui=3" TargetMode="External"/><Relationship Id="rId3" Type="http://schemas.openxmlformats.org/officeDocument/2006/relationships/image" Target="../media/image65.jpeg"/><Relationship Id="rId7" Type="http://schemas.openxmlformats.org/officeDocument/2006/relationships/hyperlink" Target="https://www.google.co.uk/search?q=Bereavement+Advice+Centre&amp;sca_esv=65d22011d5166a01&amp;ei=o_Uuae6YLZCEhbIP3uKzgAo&amp;ved=2ahUKEwiNjuaBjp-RAxVhZ0EAHcxCJAgQgK4QegQIBhAH&amp;uact=5&amp;oq=NHS+grief+gudance&amp;gs_lp=Egxnd3Mtd2l6LXNlcnAiEU5IUyBncmllZiBndWRhbmNlMgcQIRigARgKMgUQIRifBUjcWlCFJVikWHACeACQAQGYAe8BoAHnD6oBBjUuMTEuMbgBA8gBAPgBAZgCEqAC6Q6oAgrCAg4QABiABBiwAxiGAxiKBcICCxAAGLADGKIEGIkFwgIIEAAYsAMY7wXCAhcQABiABBiRAhi0AhjnBhiKBRjqAtgBAcICEBAAGAMYtAIY6gIYjwHYAQHCAhEQLhiABBiRAhjRAxjHARiKBcICCxAAGIAEGJECGIoFwgIREC4YgAQYsQMY0QMYgwEYxwHCAgsQABiABBixAxiDAcICCxAuGIAEGLEDGIMBwgIOEC4YgAQYsQMY0QMYxwHCAiAQLhiABBiRAhjRAxjHARiKBRiXBRjcBBjeBBjgBNgBAsICERAAGIAEGJECGLEDGIMBGIoFwgIQEAAYgAQYsQMYQxiDARiKBcICEBAuGIAEGLEDGEMYgwEYigXCAgoQABiABBhDGIoFwgIWEC4YgAQYsQMY0QMYQxiDARjHARiKBcICDRAAGIAEGLEDGEMYigXCAgUQABiABMICBhAAGBYYHsICCxAAGIAEGIYDGIoFwgIFEAAY7wXCAggQABiABBiiBMICBRAhGKABmAMK8QWPNQ6PyGCjbogGAZAGBboGBAgBGAe6BgYIAhABGBSSBwQzLjE1oAftWLIHBDEuMTW4B9gOwgcIMC41LjExLjLIB1A&amp;sclient=gws-wiz-serp&amp;safe=active&amp;ssui=on&amp;mstk=AUtExfDW-UtHSHMw1E382cpni2QrrK7ttummXJ2E8ahdPrV1pTZhYcDpmAd2RLMhShd9JURunbCQ_Bi7MvgEiZeCXdEbju9GJtGu6tltAmZoprj_S49CNcm05sMG8JAlFK3K8C0&amp;csui=3"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www.google.co.uk/search?q=Child+Bereavement+UK&amp;sca_esv=65d22011d5166a01&amp;ei=o_Uuae6YLZCEhbIP3uKzgAo&amp;ved=2ahUKEwiNjuaBjp-RAxVhZ0EAHcxCJAgQgK4QegQIBhAF&amp;uact=5&amp;oq=NHS+grief+gudance&amp;gs_lp=Egxnd3Mtd2l6LXNlcnAiEU5IUyBncmllZiBndWRhbmNlMgcQIRigARgKMgUQIRifBUjcWlCFJVikWHACeACQAQGYAe8BoAHnD6oBBjUuMTEuMbgBA8gBAPgBAZgCEqAC6Q6oAgrCAg4QABiABBiwAxiGAxiKBcICCxAAGLADGKIEGIkFwgIIEAAYsAMY7wXCAhcQABiABBiRAhi0AhjnBhiKBRjqAtgBAcICEBAAGAMYtAIY6gIYjwHYAQHCAhEQLhiABBiRAhjRAxjHARiKBcICCxAAGIAEGJECGIoFwgIREC4YgAQYsQMY0QMYgwEYxwHCAgsQABiABBixAxiDAcICCxAuGIAEGLEDGIMBwgIOEC4YgAQYsQMY0QMYxwHCAiAQLhiABBiRAhjRAxjHARiKBRiXBRjcBBjeBBjgBNgBAsICERAAGIAEGJECGLEDGIMBGIoFwgIQEAAYgAQYsQMYQxiDARiKBcICEBAuGIAEGLEDGEMYgwEYigXCAgoQABiABBhDGIoFwgIWEC4YgAQYsQMY0QMYQxiDARjHARiKBcICDRAAGIAEGLEDGEMYigXCAgUQABiABMICBhAAGBYYHsICCxAAGIAEGIYDGIoFwgIFEAAY7wXCAggQABiABBiiBMICBRAhGKABmAMK8QWPNQ6PyGCjbogGAZAGBboGBAgBGAe6BgYIAhABGBSSBwQzLjE1oAftWLIHBDEuMTW4B9gOwgcIMC41LjExLjLIB1A&amp;sclient=gws-wiz-serp&amp;safe=active&amp;ssui=on&amp;mstk=AUtExfDW-UtHSHMw1E382cpni2QrrK7ttummXJ2E8ahdPrV1pTZhYcDpmAd2RLMhShd9JURunbCQ_Bi7MvgEiZeCXdEbju9GJtGu6tltAmZoprj_S49CNcm05sMG8JAlFK3K8C0&amp;csui=3" TargetMode="External"/><Relationship Id="rId5" Type="http://schemas.openxmlformats.org/officeDocument/2006/relationships/hyperlink" Target="https://www.google.co.uk/search?q=Sands&amp;sca_esv=65d22011d5166a01&amp;ei=o_Uuae6YLZCEhbIP3uKzgAo&amp;ved=2ahUKEwiNjuaBjp-RAxVhZ0EAHcxCJAgQgK4QegQIBhAD&amp;uact=5&amp;oq=NHS+grief+gudance&amp;gs_lp=Egxnd3Mtd2l6LXNlcnAiEU5IUyBncmllZiBndWRhbmNlMgcQIRigARgKMgUQIRifBUjcWlCFJVikWHACeACQAQGYAe8BoAHnD6oBBjUuMTEuMbgBA8gBAPgBAZgCEqAC6Q6oAgrCAg4QABiABBiwAxiGAxiKBcICCxAAGLADGKIEGIkFwgIIEAAYsAMY7wXCAhcQABiABBiRAhi0AhjnBhiKBRjqAtgBAcICEBAAGAMYtAIY6gIYjwHYAQHCAhEQLhiABBiRAhjRAxjHARiKBcICCxAAGIAEGJECGIoFwgIREC4YgAQYsQMY0QMYgwEYxwHCAgsQABiABBixAxiDAcICCxAuGIAEGLEDGIMBwgIOEC4YgAQYsQMY0QMYxwHCAiAQLhiABBiRAhjRAxjHARiKBRiXBRjcBBjeBBjgBNgBAsICERAAGIAEGJECGLEDGIMBGIoFwgIQEAAYgAQYsQMYQxiDARiKBcICEBAuGIAEGLEDGEMYgwEYigXCAgoQABiABBhDGIoFwgIWEC4YgAQYsQMY0QMYQxiDARjHARiKBcICDRAAGIAEGLEDGEMYigXCAgUQABiABMICBhAAGBYYHsICCxAAGIAEGIYDGIoFwgIFEAAY7wXCAggQABiABBiiBMICBRAhGKABmAMK8QWPNQ6PyGCjbogGAZAGBboGBAgBGAe6BgYIAhABGBSSBwQzLjE1oAftWLIHBDEuMTW4B9gOwgcIMC41LjExLjLIB1A&amp;sclient=gws-wiz-serp&amp;safe=active&amp;ssui=on&amp;mstk=AUtExfDW-UtHSHMw1E382cpni2QrrK7ttummXJ2E8ahdPrV1pTZhYcDpmAd2RLMhShd9JURunbCQ_Bi7MvgEiZeCXdEbju9GJtGu6tltAmZoprj_S49CNcm05sMG8JAlFK3K8C0&amp;csui=3" TargetMode="External"/><Relationship Id="rId4" Type="http://schemas.openxmlformats.org/officeDocument/2006/relationships/hyperlink" Target="https://www.google.co.uk/search?q=Cruse+Bereavement+Care&amp;sca_esv=65d22011d5166a01&amp;ei=o_Uuae6YLZCEhbIP3uKzgAo&amp;ved=2ahUKEwiNjuaBjp-RAxVhZ0EAHcxCJAgQgK4QegQIBhAB&amp;uact=5&amp;oq=NHS+grief+gudance&amp;gs_lp=Egxnd3Mtd2l6LXNlcnAiEU5IUyBncmllZiBndWRhbmNlMgcQIRigARgKMgUQIRifBUjcWlCFJVikWHACeACQAQGYAe8BoAHnD6oBBjUuMTEuMbgBA8gBAPgBAZgCEqAC6Q6oAgrCAg4QABiABBiwAxiGAxiKBcICCxAAGLADGKIEGIkFwgIIEAAYsAMY7wXCAhcQABiABBiRAhi0AhjnBhiKBRjqAtgBAcICEBAAGAMYtAIY6gIYjwHYAQHCAhEQLhiABBiRAhjRAxjHARiKBcICCxAAGIAEGJECGIoFwgIREC4YgAQYsQMY0QMYgwEYxwHCAgsQABiABBixAxiDAcICCxAuGIAEGLEDGIMBwgIOEC4YgAQYsQMY0QMYxwHCAiAQLhiABBiRAhjRAxjHARiKBRiXBRjcBBjeBBjgBNgBAsICERAAGIAEGJECGLEDGIMBGIoFwgIQEAAYgAQYsQMYQxiDARiKBcICEBAuGIAEGLEDGEMYgwEYigXCAgoQABiABBhDGIoFwgIWEC4YgAQYsQMY0QMYQxiDARjHARiKBcICDRAAGIAEGLEDGEMYigXCAgUQABiABMICBhAAGBYYHsICCxAAGIAEGIYDGIoFwgIFEAAY7wXCAggQABiABBiiBMICBRAhGKABmAMK8QWPNQ6PyGCjbogGAZAGBboGBAgBGAe6BgYIAhABGBSSBwQzLjE1oAftWLIHBDEuMTW4B9gOwgcIMC41LjExLjLIB1A&amp;sclient=gws-wiz-serp&amp;safe=active&amp;ssui=on&amp;mstk=AUtExfDW-UtHSHMw1E382cpni2QrrK7ttummXJ2E8ahdPrV1pTZhYcDpmAd2RLMhShd9JURunbCQ_Bi7MvgEiZeCXdEbju9GJtGu6tltAmZoprj_S49CNcm05sMG8JAlFK3K8C0&amp;csui=3" TargetMode="External"/><Relationship Id="rId9" Type="http://schemas.openxmlformats.org/officeDocument/2006/relationships/hyperlink" Target="https://www.google.co.uk/search?q=The+National+Bereavement+Service&amp;sca_esv=65d22011d5166a01&amp;ei=o_Uuae6YLZCEhbIP3uKzgAo&amp;ved=2ahUKEwiNjuaBjp-RAxVhZ0EAHcxCJAgQgK4QegQIBhAL&amp;uact=5&amp;oq=NHS+grief+gudance&amp;gs_lp=Egxnd3Mtd2l6LXNlcnAiEU5IUyBncmllZiBndWRhbmNlMgcQIRigARgKMgUQIRifBUjcWlCFJVikWHACeACQAQGYAe8BoAHnD6oBBjUuMTEuMbgBA8gBAPgBAZgCEqAC6Q6oAgrCAg4QABiABBiwAxiGAxiKBcICCxAAGLADGKIEGIkFwgIIEAAYsAMY7wXCAhcQABiABBiRAhi0AhjnBhiKBRjqAtgBAcICEBAAGAMYtAIY6gIYjwHYAQHCAhEQLhiABBiRAhjRAxjHARiKBcICCxAAGIAEGJECGIoFwgIREC4YgAQYsQMY0QMYgwEYxwHCAgsQABiABBixAxiDAcICCxAuGIAEGLEDGIMBwgIOEC4YgAQYsQMY0QMYxwHCAiAQLhiABBiRAhjRAxjHARiKBRiXBRjcBBjeBBjgBNgBAsICERAAGIAEGJECGLEDGIMBGIoFwgIQEAAYgAQYsQMYQxiDARiKBcICEBAuGIAEGLEDGEMYgwEYigXCAgoQABiABBhDGIoFwgIWEC4YgAQYsQMY0QMYQxiDARjHARiKBcICDRAAGIAEGLEDGEMYigXCAgUQABiABMICBhAAGBYYHsICCxAAGIAEGIYDGIoFwgIFEAAY7wXCAggQABiABBiiBMICBRAhGKABmAMK8QWPNQ6PyGCjbogGAZAGBboGBAgBGAe6BgYIAhABGBSSBwQzLjE1oAftWLIHBDEuMTW4B9gOwgcIMC41LjExLjLIB1A&amp;sclient=gws-wiz-serp&amp;safe=active&amp;ssui=on&amp;mstk=AUtExfDW-UtHSHMw1E382cpni2QrrK7ttummXJ2E8ahdPrV1pTZhYcDpmAd2RLMhShd9JURunbCQ_Bi7MvgEiZeCXdEbju9GJtGu6tltAmZoprj_S49CNcm05sMG8JAlFK3K8C0&amp;csui=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hyperlink" Target="mailto:jo@samaritans.org" TargetMode="External"/><Relationship Id="rId1" Type="http://schemas.openxmlformats.org/officeDocument/2006/relationships/slideLayout" Target="../slideLayouts/slideLayout26.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https://i.emlfiles4.com/cmpimg/1/5/1/8/9/1/files/2670713_shore-logo.png" TargetMode="External"/><Relationship Id="rId7" Type="http://schemas.openxmlformats.org/officeDocument/2006/relationships/hyperlink" Target="https://gbr01.safelinks.protection.outlook.com/?url=https%3A%2F%2Fcommunications-lucyfaithfull.org.uk%2Fc%2FAQiHjAwQp6u2ARj6uZCLAiDbmPgvKIrErhvDo-8mNpUrL-lBJ1qCTd_EYldW9UMvBRgsQNtWf0izDQ&amp;data=05%7C02%7Cchelle.farnan%40nhs.net%7Ca20d99e1fcf1446717a308de38c6ab10%7C37c354b285b047f5b22207b48d774ee3%7C0%7C0%7C639010623151290412%7CUnknown%7CTWFpbGZsb3d8eyJFbXB0eU1hcGkiOnRydWUsIlYiOiIwLjAuMDAwMCIsIlAiOiJXaW4zMiIsIkFOIjoiTWFpbCIsIldUIjoyfQ%3D%3D%7C0%7C%7C%7C&amp;sdata=6jwVhGYbNkG0JoUDIqPwncsOCbI4iXuv7OMYU1W8rTg%3D&amp;reserved=0" TargetMode="External"/><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hyperlink" Target="https://gbr01.safelinks.protection.outlook.com/?url=https%3A%2F%2Fcommunications-lucyfaithfull.org.uk%2Fc%2FAQiHjAwQp6u2ARj6uZCLAiCjhvkvKIrErhs2EP9t8UaU_Zk7CHxRqfIyFdwQWQYqsNzWicqjcMT3VA&amp;data=05%7C02%7Cchelle.farnan%40nhs.net%7Ca20d99e1fcf1446717a308de38c6ab10%7C37c354b285b047f5b22207b48d774ee3%7C0%7C0%7C639010623151170941%7CUnknown%7CTWFpbGZsb3d8eyJFbXB0eU1hcGkiOnRydWUsIlYiOiIwLjAuMDAwMCIsIlAiOiJXaW4zMiIsIkFOIjoiTWFpbCIsIldUIjoyfQ%3D%3D%7C0%7C%7C%7C&amp;sdata=KQtpDLfq8gW5AZDdkSo8ea3KNwgQ5xndGXgVKN2gWWg%3D&amp;reserved=0" TargetMode="External"/><Relationship Id="rId5" Type="http://schemas.openxmlformats.org/officeDocument/2006/relationships/hyperlink" Target="https://gbr01.safelinks.protection.outlook.com/?url=https%3A%2F%2Fcommunications-lucyfaithfull.org.uk%2Fc%2FAQiHjAwQp6u2ARj6uZCLAiCihvkvKIrErhvzpwNUUQjzxoqbgHayicoXIQT3fByltvKDs2xjEf0nag&amp;data=05%7C02%7Cchelle.farnan%40nhs.net%7Ca20d99e1fcf1446717a308de38c6ab10%7C37c354b285b047f5b22207b48d774ee3%7C0%7C0%7C639010623150914791%7CUnknown%7CTWFpbGZsb3d8eyJFbXB0eU1hcGkiOnRydWUsIlYiOiIwLjAuMDAwMCIsIlAiOiJXaW4zMiIsIkFOIjoiTWFpbCIsIldUIjoyfQ%3D%3D%7C0%7C%7C%7C&amp;sdata=CxzeSr6KqypxlS5%2BuAF7yuUIBtikN6mq1PkGuWfAf%2BU%3D&amp;reserved=0" TargetMode="External"/><Relationship Id="rId4" Type="http://schemas.openxmlformats.org/officeDocument/2006/relationships/hyperlink" Target="https://gbr01.safelinks.protection.outlook.com/?url=https%3A%2F%2Fcommunications-lucyfaithfull.org.uk%2Fc%2FAQiHjAwQp6u2ARj6uZCLAiChhvkvKIrErhsN_24fThsAENMdvN5JccwTqyQCdgQTCSUCLxAbGTLzZA&amp;data=05%7C02%7Cchelle.farnan%40nhs.net%7Ca20d99e1fcf1446717a308de38c6ab10%7C37c354b285b047f5b22207b48d774ee3%7C0%7C0%7C639010623150892048%7CUnknown%7CTWFpbGZsb3d8eyJFbXB0eU1hcGkiOnRydWUsIlYiOiIwLjAuMDAwMCIsIlAiOiJXaW4zMiIsIkFOIjoiTWFpbCIsIldUIjoyfQ%3D%3D%7C0%7C%7C%7C&amp;sdata=%2BLrY7lnWO1spmW789brBaSI1Y49%2FOQw%2FH14Er2aWRTg%3D&amp;reserved=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forms.office.com/Pages/ResponsePage.aspx?id=kp4VA8ZyI0umSq9Q55Ctv_TWAs5Z_tNJnUxcGHKAsMlUMUZOUUdZWDM0RzlYQk45R1IyNldQUjRDVy4u" TargetMode="External"/><Relationship Id="rId2" Type="http://schemas.openxmlformats.org/officeDocument/2006/relationships/image" Target="https://uekddi.stripocdn.email/content/guids/CABINET_52657fab22a088e8cdb137f2a395f63eb31af04fab54573c6b229de55d998913/images/festive_quiz.JPG" TargetMode="Externa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s://www.bbc.co.uk/programmes/articles/q65ZWTxTrTjfYVT5Ft3lrJ/8-amazing-facts-about-the-history-of-christmas" TargetMode="External"/><Relationship Id="rId2" Type="http://schemas.openxmlformats.org/officeDocument/2006/relationships/image" Target="../media/image109.jpeg"/><Relationship Id="rId1" Type="http://schemas.openxmlformats.org/officeDocument/2006/relationships/slideLayout" Target="../slideLayouts/slideLayout27.xml"/><Relationship Id="rId5" Type="http://schemas.openxmlformats.org/officeDocument/2006/relationships/image" Target="../media/image111.png"/><Relationship Id="rId4" Type="http://schemas.openxmlformats.org/officeDocument/2006/relationships/image" Target="../media/image1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hyperlink" Target="mailto:england.eastsfageuarding@nhs.net" TargetMode="External"/><Relationship Id="rId2" Type="http://schemas.openxmlformats.org/officeDocument/2006/relationships/hyperlink" Target="https://gbr01.safelinks.protection.outlook.com/?url=https%3A%2F%2Feastsafeguardinglearningplatform.co.uk%2F&amp;data=05%7C01%7Cchelle.farnan%40nhs.net%7C192d33a0e69f4d14247f08dbf66a5033%7C37c354b285b047f5b22207b48d774ee3%7C0%7C0%7C638374708759077359%7CUnknown%7CTWFpbGZsb3d8eyJWIjoiMC4wLjAwMDAiLCJQIjoiV2luMzIiLCJBTiI6Ik1haWwiLCJXVCI6Mn0%3D%7C3000%7C%7C%7C&amp;sdata=f%2B6aEa6hFKIgMmJUbuZF3%2Bl1k6HQrZNJK3dxnjQ6jbQ%3D&amp;reserved=0" TargetMode="Externa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https://uekddi.stripocdn.email/content/guids/CABINET_52657fab22a088e8cdb137f2a395f63eb31af04fab54573c6b229de55d998913/images/happy_holidays2.JPG" TargetMode="Externa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4.xml"/><Relationship Id="rId6" Type="http://schemas.openxmlformats.org/officeDocument/2006/relationships/image" Target="../media/image114.png"/><Relationship Id="rId5" Type="http://schemas.openxmlformats.org/officeDocument/2006/relationships/hyperlink" Target="https://twitter.com/Chelleefarnan" TargetMode="External"/><Relationship Id="rId4" Type="http://schemas.openxmlformats.org/officeDocument/2006/relationships/hyperlink" Target="mailto:Chelle.farnan@nhs.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4C09B-323B-C1CE-BE0C-DD3771F05DF9}"/>
            </a:ext>
          </a:extLst>
        </p:cNvPr>
        <p:cNvGrpSpPr/>
        <p:nvPr/>
      </p:nvGrpSpPr>
      <p:grpSpPr>
        <a:xfrm>
          <a:off x="0" y="0"/>
          <a:ext cx="0" cy="0"/>
          <a:chOff x="0" y="0"/>
          <a:chExt cx="0" cy="0"/>
        </a:xfrm>
      </p:grpSpPr>
      <p:pic>
        <p:nvPicPr>
          <p:cNvPr id="4098" name="Picture 2" descr="A photo of Victoria House, Fulbourn">
            <a:extLst>
              <a:ext uri="{FF2B5EF4-FFF2-40B4-BE49-F238E27FC236}">
                <a16:creationId xmlns:a16="http://schemas.microsoft.com/office/drawing/2014/main" id="{29DD502C-C8AD-1E51-5FE3-143CDBB3C862}"/>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88847" y="527276"/>
            <a:ext cx="11614305" cy="518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29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ACB5C7F-479C-F36B-2326-022E3D8386E8}"/>
              </a:ext>
            </a:extLst>
          </p:cNvPr>
          <p:cNvSpPr>
            <a:spLocks noGrp="1"/>
          </p:cNvSpPr>
          <p:nvPr>
            <p:ph type="pic" sz="quarter" idx="10"/>
          </p:nvPr>
        </p:nvSpPr>
        <p:spPr/>
        <p:txBody>
          <a:bodyPr/>
          <a:lstStyle/>
          <a:p>
            <a:endParaRPr lang="en-GB"/>
          </a:p>
        </p:txBody>
      </p:sp>
      <p:pic>
        <p:nvPicPr>
          <p:cNvPr id="3" name="Picture 2" descr="Sad Christmas This Year Quotes Anxiety | TikTok">
            <a:extLst>
              <a:ext uri="{FF2B5EF4-FFF2-40B4-BE49-F238E27FC236}">
                <a16:creationId xmlns:a16="http://schemas.microsoft.com/office/drawing/2014/main" id="{6E25EB21-8A07-663C-EC42-BE54A05B7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9835" y="98579"/>
            <a:ext cx="4604657" cy="66373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65C78B-A1A1-829C-409F-63A1A46CB4DC}"/>
              </a:ext>
            </a:extLst>
          </p:cNvPr>
          <p:cNvSpPr txBox="1"/>
          <p:nvPr/>
        </p:nvSpPr>
        <p:spPr>
          <a:xfrm>
            <a:off x="1191986" y="2261507"/>
            <a:ext cx="3551464" cy="2677656"/>
          </a:xfrm>
          <a:prstGeom prst="rect">
            <a:avLst/>
          </a:prstGeom>
          <a:noFill/>
        </p:spPr>
        <p:txBody>
          <a:bodyPr wrap="square" rtlCol="0">
            <a:spAutoFit/>
          </a:bodyPr>
          <a:lstStyle/>
          <a:p>
            <a:r>
              <a:rPr lang="en-GB" sz="2800" dirty="0"/>
              <a:t>People with preexisting mental health conditions can find the holiday season even harder to cope with.</a:t>
            </a:r>
          </a:p>
        </p:txBody>
      </p:sp>
    </p:spTree>
    <p:extLst>
      <p:ext uri="{BB962C8B-B14F-4D97-AF65-F5344CB8AC3E}">
        <p14:creationId xmlns:p14="http://schemas.microsoft.com/office/powerpoint/2010/main" val="171869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ext Placeholder 2">
            <a:extLst>
              <a:ext uri="{FF2B5EF4-FFF2-40B4-BE49-F238E27FC236}">
                <a16:creationId xmlns:a16="http://schemas.microsoft.com/office/drawing/2014/main" id="{51617B75-2B93-7594-0206-0E2611088FCA}"/>
              </a:ext>
            </a:extLst>
          </p:cNvPr>
          <p:cNvSpPr>
            <a:spLocks noGrp="1"/>
          </p:cNvSpPr>
          <p:nvPr>
            <p:ph type="body" sz="quarter" idx="15"/>
          </p:nvPr>
        </p:nvSpPr>
        <p:spPr>
          <a:xfrm>
            <a:off x="1337052" y="1673324"/>
            <a:ext cx="3461285" cy="2179348"/>
          </a:xfrm>
        </p:spPr>
        <p:txBody>
          <a:bodyPr/>
          <a:lstStyle/>
          <a:p>
            <a:r>
              <a:rPr lang="en-GB" dirty="0"/>
              <a:t>Everyone is ‘expected’ to be happy!</a:t>
            </a:r>
            <a:endParaRPr lang="en-US" dirty="0"/>
          </a:p>
        </p:txBody>
      </p:sp>
      <p:pic>
        <p:nvPicPr>
          <p:cNvPr id="4099" name="Picture 3">
            <a:extLst>
              <a:ext uri="{FF2B5EF4-FFF2-40B4-BE49-F238E27FC236}">
                <a16:creationId xmlns:a16="http://schemas.microsoft.com/office/drawing/2014/main" id="{A33194FD-E0F9-7100-085D-BC0120AAC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123" y="187643"/>
            <a:ext cx="60960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FD10FDC-EC09-C4F3-4A67-81B18ABC4004}"/>
              </a:ext>
            </a:extLst>
          </p:cNvPr>
          <p:cNvSpPr/>
          <p:nvPr/>
        </p:nvSpPr>
        <p:spPr>
          <a:xfrm>
            <a:off x="1032521" y="3254693"/>
            <a:ext cx="4070346" cy="2585323"/>
          </a:xfrm>
          <a:prstGeom prst="rect">
            <a:avLst/>
          </a:prstGeom>
          <a:noFill/>
        </p:spPr>
        <p:txBody>
          <a:bodyPr wrap="none" lIns="91440" tIns="45720" rIns="91440" bIns="45720">
            <a:spAutoFit/>
          </a:bodyPr>
          <a:lstStyle/>
          <a:p>
            <a:pPr algn="ctr"/>
            <a:r>
              <a:rPr lang="en-GB" sz="5400" b="1" dirty="0">
                <a:ln w="12700">
                  <a:solidFill>
                    <a:schemeClr val="accent5"/>
                  </a:solidFill>
                  <a:prstDash val="solid"/>
                </a:ln>
                <a:pattFill prst="ltDnDiag">
                  <a:fgClr>
                    <a:schemeClr val="accent5">
                      <a:lumMod val="60000"/>
                      <a:lumOff val="40000"/>
                    </a:schemeClr>
                  </a:fgClr>
                  <a:bgClr>
                    <a:schemeClr val="bg1"/>
                  </a:bgClr>
                </a:pattFill>
              </a:rPr>
              <a:t>There’s the </a:t>
            </a:r>
          </a:p>
          <a:p>
            <a:pPr algn="ctr"/>
            <a:r>
              <a:rPr lang="en-GB" sz="5400" b="1" dirty="0">
                <a:ln w="12700">
                  <a:solidFill>
                    <a:schemeClr val="accent5"/>
                  </a:solidFill>
                  <a:prstDash val="solid"/>
                </a:ln>
                <a:pattFill prst="ltDnDiag">
                  <a:fgClr>
                    <a:schemeClr val="accent5">
                      <a:lumMod val="60000"/>
                      <a:lumOff val="40000"/>
                    </a:schemeClr>
                  </a:fgClr>
                  <a:bgClr>
                    <a:schemeClr val="bg1"/>
                  </a:bgClr>
                </a:pattFill>
              </a:rPr>
              <a:t>Enforced</a:t>
            </a:r>
          </a:p>
          <a:p>
            <a:pPr algn="ctr"/>
            <a:r>
              <a:rPr lang="en-GB" sz="5400" b="1" dirty="0">
                <a:ln w="12700">
                  <a:solidFill>
                    <a:schemeClr val="accent5"/>
                  </a:solidFill>
                  <a:prstDash val="solid"/>
                </a:ln>
                <a:pattFill prst="ltDnDiag">
                  <a:fgClr>
                    <a:schemeClr val="accent5">
                      <a:lumMod val="60000"/>
                      <a:lumOff val="40000"/>
                    </a:schemeClr>
                  </a:fgClr>
                  <a:bgClr>
                    <a:schemeClr val="bg1"/>
                  </a:bgClr>
                </a:pattFill>
              </a:rPr>
              <a:t> proximity</a:t>
            </a:r>
            <a:endParaRPr lang="en-GB"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99519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2DF53-FFD6-A1F1-0509-45813F58FBD4}"/>
              </a:ext>
            </a:extLst>
          </p:cNvPr>
          <p:cNvSpPr/>
          <p:nvPr/>
        </p:nvSpPr>
        <p:spPr>
          <a:xfrm>
            <a:off x="498021" y="673541"/>
            <a:ext cx="3801041" cy="1754326"/>
          </a:xfrm>
          <a:prstGeom prst="rect">
            <a:avLst/>
          </a:prstGeom>
          <a:noFill/>
        </p:spPr>
        <p:txBody>
          <a:bodyPr wrap="none" lIns="91440" tIns="45720" rIns="91440" bIns="45720">
            <a:spAutoFit/>
          </a:bodyPr>
          <a:lstStyle/>
          <a:p>
            <a:pPr algn="ctr"/>
            <a:r>
              <a:rPr lang="en-GB" sz="5400" b="1" dirty="0">
                <a:ln w="12700">
                  <a:solidFill>
                    <a:schemeClr val="accent5"/>
                  </a:solidFill>
                  <a:prstDash val="solid"/>
                </a:ln>
                <a:pattFill prst="ltDnDiag">
                  <a:fgClr>
                    <a:schemeClr val="accent5">
                      <a:lumMod val="60000"/>
                      <a:lumOff val="40000"/>
                    </a:schemeClr>
                  </a:fgClr>
                  <a:bgClr>
                    <a:schemeClr val="bg1"/>
                  </a:bgClr>
                </a:pattFill>
              </a:rPr>
              <a:t>Isn’t </a:t>
            </a:r>
          </a:p>
          <a:p>
            <a:pPr algn="ctr"/>
            <a:r>
              <a:rPr lang="en-GB" sz="5400" b="1" dirty="0">
                <a:ln w="12700">
                  <a:solidFill>
                    <a:schemeClr val="accent5"/>
                  </a:solidFill>
                  <a:prstDash val="solid"/>
                </a:ln>
                <a:pattFill prst="ltDnDiag">
                  <a:fgClr>
                    <a:schemeClr val="accent5">
                      <a:lumMod val="60000"/>
                      <a:lumOff val="40000"/>
                    </a:schemeClr>
                  </a:fgClr>
                  <a:bgClr>
                    <a:schemeClr val="bg1"/>
                  </a:bgClr>
                </a:pattFill>
              </a:rPr>
              <a:t>everyone’s</a:t>
            </a:r>
          </a:p>
        </p:txBody>
      </p:sp>
      <p:sp>
        <p:nvSpPr>
          <p:cNvPr id="4" name="Rectangle 3">
            <a:extLst>
              <a:ext uri="{FF2B5EF4-FFF2-40B4-BE49-F238E27FC236}">
                <a16:creationId xmlns:a16="http://schemas.microsoft.com/office/drawing/2014/main" id="{B30DBD78-E51B-F032-EA9E-EDE4BBF0F528}"/>
              </a:ext>
            </a:extLst>
          </p:cNvPr>
          <p:cNvSpPr/>
          <p:nvPr/>
        </p:nvSpPr>
        <p:spPr>
          <a:xfrm>
            <a:off x="1599173" y="3064873"/>
            <a:ext cx="1762021" cy="2585323"/>
          </a:xfrm>
          <a:prstGeom prst="rect">
            <a:avLst/>
          </a:prstGeom>
          <a:noFill/>
        </p:spPr>
        <p:txBody>
          <a:bodyPr wrap="none" lIns="91440" tIns="45720" rIns="91440" bIns="45720">
            <a:spAutoFit/>
          </a:bodyPr>
          <a:lstStyle/>
          <a:p>
            <a:pPr algn="ctr"/>
            <a:r>
              <a:rPr lang="en-GB" sz="5400" b="1" dirty="0">
                <a:ln w="12700">
                  <a:solidFill>
                    <a:schemeClr val="accent5"/>
                  </a:solidFill>
                  <a:prstDash val="solid"/>
                </a:ln>
                <a:pattFill prst="ltDnDiag">
                  <a:fgClr>
                    <a:schemeClr val="accent5">
                      <a:lumMod val="60000"/>
                      <a:lumOff val="40000"/>
                    </a:schemeClr>
                  </a:fgClr>
                  <a:bgClr>
                    <a:schemeClr val="bg1"/>
                  </a:bgClr>
                </a:pattFill>
              </a:rPr>
              <a:t>idea </a:t>
            </a:r>
          </a:p>
          <a:p>
            <a:pPr algn="ctr"/>
            <a:r>
              <a:rPr lang="en-GB" sz="5400" b="1" dirty="0">
                <a:ln w="12700">
                  <a:solidFill>
                    <a:schemeClr val="accent5"/>
                  </a:solidFill>
                  <a:prstDash val="solid"/>
                </a:ln>
                <a:pattFill prst="ltDnDiag">
                  <a:fgClr>
                    <a:schemeClr val="accent5">
                      <a:lumMod val="60000"/>
                      <a:lumOff val="40000"/>
                    </a:schemeClr>
                  </a:fgClr>
                  <a:bgClr>
                    <a:schemeClr val="bg1"/>
                  </a:bgClr>
                </a:pattFill>
              </a:rPr>
              <a:t>of </a:t>
            </a:r>
          </a:p>
          <a:p>
            <a:pPr algn="ctr"/>
            <a:r>
              <a:rPr lang="en-GB" sz="5400" b="1" dirty="0">
                <a:ln w="12700">
                  <a:solidFill>
                    <a:schemeClr val="accent5"/>
                  </a:solidFill>
                  <a:prstDash val="solid"/>
                </a:ln>
                <a:pattFill prst="ltDnDiag">
                  <a:fgClr>
                    <a:schemeClr val="accent5">
                      <a:lumMod val="60000"/>
                      <a:lumOff val="40000"/>
                    </a:schemeClr>
                  </a:fgClr>
                  <a:bgClr>
                    <a:schemeClr val="bg1"/>
                  </a:bgClr>
                </a:pattFill>
              </a:rPr>
              <a:t>fun</a:t>
            </a:r>
          </a:p>
        </p:txBody>
      </p:sp>
      <p:pic>
        <p:nvPicPr>
          <p:cNvPr id="5" name="Picture 4">
            <a:extLst>
              <a:ext uri="{FF2B5EF4-FFF2-40B4-BE49-F238E27FC236}">
                <a16:creationId xmlns:a16="http://schemas.microsoft.com/office/drawing/2014/main" id="{EC71A8A6-ED8E-DFC3-9F62-A2D85B658CF2}"/>
              </a:ext>
            </a:extLst>
          </p:cNvPr>
          <p:cNvPicPr>
            <a:picLocks noChangeAspect="1"/>
          </p:cNvPicPr>
          <p:nvPr/>
        </p:nvPicPr>
        <p:blipFill>
          <a:blip r:embed="rId2"/>
          <a:stretch>
            <a:fillRect/>
          </a:stretch>
        </p:blipFill>
        <p:spPr>
          <a:xfrm>
            <a:off x="5129212" y="694925"/>
            <a:ext cx="3937390" cy="4612371"/>
          </a:xfrm>
          <a:prstGeom prst="rect">
            <a:avLst/>
          </a:prstGeom>
        </p:spPr>
      </p:pic>
      <p:sp>
        <p:nvSpPr>
          <p:cNvPr id="7" name="TextBox 6">
            <a:extLst>
              <a:ext uri="{FF2B5EF4-FFF2-40B4-BE49-F238E27FC236}">
                <a16:creationId xmlns:a16="http://schemas.microsoft.com/office/drawing/2014/main" id="{3183F3CA-D801-115E-AA44-E80200958F0C}"/>
              </a:ext>
            </a:extLst>
          </p:cNvPr>
          <p:cNvSpPr txBox="1"/>
          <p:nvPr/>
        </p:nvSpPr>
        <p:spPr>
          <a:xfrm>
            <a:off x="5488441" y="5593045"/>
            <a:ext cx="3263673" cy="369332"/>
          </a:xfrm>
          <a:prstGeom prst="rect">
            <a:avLst/>
          </a:prstGeom>
          <a:noFill/>
        </p:spPr>
        <p:txBody>
          <a:bodyPr wrap="square">
            <a:spAutoFit/>
          </a:bodyPr>
          <a:lstStyle/>
          <a:p>
            <a:r>
              <a:rPr lang="en-GB" dirty="0">
                <a:hlinkClick r:id="rId3"/>
              </a:rPr>
              <a:t>https://youtu.be/lrkrT5NXnNM</a:t>
            </a:r>
            <a:r>
              <a:rPr lang="en-GB" dirty="0"/>
              <a:t> </a:t>
            </a:r>
          </a:p>
        </p:txBody>
      </p:sp>
    </p:spTree>
    <p:extLst>
      <p:ext uri="{BB962C8B-B14F-4D97-AF65-F5344CB8AC3E}">
        <p14:creationId xmlns:p14="http://schemas.microsoft.com/office/powerpoint/2010/main" val="367882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1DAB18-EF47-E918-FAA7-E638C1BD9AAA}"/>
              </a:ext>
            </a:extLst>
          </p:cNvPr>
          <p:cNvSpPr txBox="1"/>
          <p:nvPr/>
        </p:nvSpPr>
        <p:spPr>
          <a:xfrm>
            <a:off x="630692" y="2041072"/>
            <a:ext cx="10970758" cy="4524315"/>
          </a:xfrm>
          <a:prstGeom prst="rect">
            <a:avLst/>
          </a:prstGeom>
          <a:noFill/>
        </p:spPr>
        <p:txBody>
          <a:bodyPr wrap="square">
            <a:spAutoFit/>
          </a:bodyPr>
          <a:lstStyle/>
          <a:p>
            <a:pPr marL="457200" indent="-457200">
              <a:buFont typeface="Arial" panose="020B0604020202020204" pitchFamily="34" charset="0"/>
              <a:buChar char="•"/>
            </a:pPr>
            <a:r>
              <a:rPr lang="en-GB" sz="3200" dirty="0"/>
              <a:t>For Christmas 2025, the mental health charity Mind is primarily focusing its media efforts on raising awareness about managing mental health during the festive period and encouraging community-based fundraising initiatives.</a:t>
            </a:r>
          </a:p>
          <a:p>
            <a:r>
              <a:rPr lang="en-GB" sz="3200" dirty="0"/>
              <a:t> </a:t>
            </a:r>
          </a:p>
          <a:p>
            <a:pPr marL="457200" indent="-457200">
              <a:buFont typeface="Arial" panose="020B0604020202020204" pitchFamily="34" charset="0"/>
              <a:buChar char="•"/>
            </a:pPr>
            <a:r>
              <a:rPr lang="en-GB" sz="3200" dirty="0"/>
              <a:t>Their key message highlights that social media and advertising can create </a:t>
            </a:r>
            <a:r>
              <a:rPr lang="en-GB" sz="3200" b="1" i="0" dirty="0">
                <a:solidFill>
                  <a:srgbClr val="0A0A0A"/>
                </a:solidFill>
                <a:effectLst/>
                <a:latin typeface="Google Sans"/>
              </a:rPr>
              <a:t>"unrealistic expectations"</a:t>
            </a:r>
            <a:r>
              <a:rPr lang="en-GB" sz="3200" b="0" i="0" dirty="0">
                <a:solidFill>
                  <a:srgbClr val="0A0A0A"/>
                </a:solidFill>
                <a:effectLst/>
                <a:latin typeface="Google Sans"/>
              </a:rPr>
              <a:t> of a perfect Christmas, which can exacerbate feelings of loneliness and inadequacy. Things can build up, like a snowball…</a:t>
            </a:r>
            <a:endParaRPr lang="en-GB" sz="3200" dirty="0"/>
          </a:p>
        </p:txBody>
      </p:sp>
      <p:pic>
        <p:nvPicPr>
          <p:cNvPr id="2050" name="Picture 2" descr="Mind (charity) - Wikipedia">
            <a:extLst>
              <a:ext uri="{FF2B5EF4-FFF2-40B4-BE49-F238E27FC236}">
                <a16:creationId xmlns:a16="http://schemas.microsoft.com/office/drawing/2014/main" id="{9955D109-9C03-4AF5-591C-520C4E6F3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549" y="292613"/>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35BC3F-0C50-1BD4-7576-4F8B7A2B4F5A}"/>
              </a:ext>
            </a:extLst>
          </p:cNvPr>
          <p:cNvPicPr>
            <a:picLocks noChangeAspect="1"/>
          </p:cNvPicPr>
          <p:nvPr/>
        </p:nvPicPr>
        <p:blipFill>
          <a:blip r:embed="rId3"/>
          <a:stretch>
            <a:fillRect/>
          </a:stretch>
        </p:blipFill>
        <p:spPr>
          <a:xfrm>
            <a:off x="5185773" y="578291"/>
            <a:ext cx="5715798" cy="1028844"/>
          </a:xfrm>
          <a:prstGeom prst="rect">
            <a:avLst/>
          </a:prstGeom>
        </p:spPr>
      </p:pic>
    </p:spTree>
    <p:extLst>
      <p:ext uri="{BB962C8B-B14F-4D97-AF65-F5344CB8AC3E}">
        <p14:creationId xmlns:p14="http://schemas.microsoft.com/office/powerpoint/2010/main" val="41264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3F3D7F-3ED5-2CBC-C695-3FDB377DA3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3" t="11504" r="533"/>
          <a:stretch>
            <a:fillRect/>
          </a:stretch>
        </p:blipFill>
        <p:spPr bwMode="auto">
          <a:xfrm>
            <a:off x="449985" y="1"/>
            <a:ext cx="5445826" cy="699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FCBF2D1E-BA49-FA00-B0A6-46394FAB40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29"/>
          <a:stretch>
            <a:fillRect/>
          </a:stretch>
        </p:blipFill>
        <p:spPr bwMode="auto">
          <a:xfrm>
            <a:off x="6195987" y="0"/>
            <a:ext cx="5546029" cy="685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1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3699D1-8344-F423-A7DD-F69F7EE7AAB9}"/>
              </a:ext>
            </a:extLst>
          </p:cNvPr>
          <p:cNvSpPr txBox="1"/>
          <p:nvPr/>
        </p:nvSpPr>
        <p:spPr>
          <a:xfrm>
            <a:off x="1371600" y="1755322"/>
            <a:ext cx="3273878" cy="3970318"/>
          </a:xfrm>
          <a:prstGeom prst="rect">
            <a:avLst/>
          </a:prstGeom>
          <a:noFill/>
        </p:spPr>
        <p:txBody>
          <a:bodyPr wrap="square" rtlCol="0">
            <a:spAutoFit/>
          </a:bodyPr>
          <a:lstStyle/>
          <a:p>
            <a:r>
              <a:rPr lang="en-GB" sz="2800" dirty="0">
                <a:effectLst>
                  <a:outerShdw blurRad="38100" dist="38100" dir="2700000" algn="tl">
                    <a:srgbClr val="000000">
                      <a:alpha val="43137"/>
                    </a:srgbClr>
                  </a:outerShdw>
                </a:effectLst>
              </a:rPr>
              <a:t>Also, the financial hit of the extra food, drink and of course gifts.</a:t>
            </a:r>
          </a:p>
          <a:p>
            <a:endParaRPr lang="en-GB" sz="2800" dirty="0">
              <a:effectLst>
                <a:outerShdw blurRad="38100" dist="38100" dir="2700000" algn="tl">
                  <a:srgbClr val="000000">
                    <a:alpha val="43137"/>
                  </a:srgbClr>
                </a:outerShdw>
              </a:effectLst>
            </a:endParaRPr>
          </a:p>
          <a:p>
            <a:r>
              <a:rPr lang="en-GB" sz="2800" dirty="0">
                <a:effectLst>
                  <a:outerShdw blurRad="38100" dist="38100" dir="2700000" algn="tl">
                    <a:srgbClr val="000000">
                      <a:alpha val="43137"/>
                    </a:srgbClr>
                  </a:outerShdw>
                </a:effectLst>
              </a:rPr>
              <a:t>With the biggest time gap between December and January paydays.</a:t>
            </a:r>
          </a:p>
        </p:txBody>
      </p:sp>
      <p:pic>
        <p:nvPicPr>
          <p:cNvPr id="3074" name="Picture 2">
            <a:extLst>
              <a:ext uri="{FF2B5EF4-FFF2-40B4-BE49-F238E27FC236}">
                <a16:creationId xmlns:a16="http://schemas.microsoft.com/office/drawing/2014/main" id="{DFCC0D8D-A935-6377-6719-C6D3D3EEF4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51"/>
          <a:stretch>
            <a:fillRect/>
          </a:stretch>
        </p:blipFill>
        <p:spPr bwMode="auto">
          <a:xfrm>
            <a:off x="6499671" y="0"/>
            <a:ext cx="4146557" cy="528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54B22FBD-BA24-9BC5-F07E-7D9810E27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84" b="11874"/>
          <a:stretch>
            <a:fillRect/>
          </a:stretch>
        </p:blipFill>
        <p:spPr bwMode="auto">
          <a:xfrm>
            <a:off x="6499671" y="2122713"/>
            <a:ext cx="4146556" cy="47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4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1000"/>
                                        <p:tgtEl>
                                          <p:spTgt spid="3075"/>
                                        </p:tgtEl>
                                      </p:cBhvr>
                                    </p:animEffect>
                                    <p:anim calcmode="lin" valueType="num">
                                      <p:cBhvr>
                                        <p:cTn id="15" dur="1000" fill="hold"/>
                                        <p:tgtEl>
                                          <p:spTgt spid="3075"/>
                                        </p:tgtEl>
                                        <p:attrNameLst>
                                          <p:attrName>ppt_x</p:attrName>
                                        </p:attrNameLst>
                                      </p:cBhvr>
                                      <p:tavLst>
                                        <p:tav tm="0">
                                          <p:val>
                                            <p:strVal val="#ppt_x"/>
                                          </p:val>
                                        </p:tav>
                                        <p:tav tm="100000">
                                          <p:val>
                                            <p:strVal val="#ppt_x"/>
                                          </p:val>
                                        </p:tav>
                                      </p:tavLst>
                                    </p:anim>
                                    <p:anim calcmode="lin" valueType="num">
                                      <p:cBhvr>
                                        <p:cTn id="1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yellow emoji with a santa hat&#10;&#10;Description automatically generated">
            <a:extLst>
              <a:ext uri="{FF2B5EF4-FFF2-40B4-BE49-F238E27FC236}">
                <a16:creationId xmlns:a16="http://schemas.microsoft.com/office/drawing/2014/main" id="{49DB3525-7ECB-D763-F5A9-1FF52B9CCF92}"/>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5547" b="5547"/>
          <a:stretch/>
        </p:blipFill>
        <p:spPr bwMode="auto">
          <a:xfrm>
            <a:off x="6096000" y="0"/>
            <a:ext cx="6096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 Placeholder 2">
            <a:extLst>
              <a:ext uri="{FF2B5EF4-FFF2-40B4-BE49-F238E27FC236}">
                <a16:creationId xmlns:a16="http://schemas.microsoft.com/office/drawing/2014/main" id="{E8CC992F-D51F-46DD-D2FC-020D44A667C8}"/>
              </a:ext>
            </a:extLst>
          </p:cNvPr>
          <p:cNvSpPr txBox="1">
            <a:spLocks/>
          </p:cNvSpPr>
          <p:nvPr/>
        </p:nvSpPr>
        <p:spPr>
          <a:xfrm>
            <a:off x="1434588" y="2319500"/>
            <a:ext cx="3673860" cy="2776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Sometimes you are just not feeling it…</a:t>
            </a:r>
          </a:p>
        </p:txBody>
      </p:sp>
    </p:spTree>
    <p:extLst>
      <p:ext uri="{BB962C8B-B14F-4D97-AF65-F5344CB8AC3E}">
        <p14:creationId xmlns:p14="http://schemas.microsoft.com/office/powerpoint/2010/main" val="216821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38CD63A1-340F-AF47-BC76-77C1B8EFAD07}"/>
              </a:ext>
            </a:extLst>
          </p:cNvPr>
          <p:cNvSpPr>
            <a:spLocks noGrp="1"/>
          </p:cNvSpPr>
          <p:nvPr>
            <p:ph type="title"/>
          </p:nvPr>
        </p:nvSpPr>
        <p:spPr>
          <a:xfrm>
            <a:off x="6528000" y="2407104"/>
            <a:ext cx="5508506" cy="865186"/>
          </a:xfrm>
        </p:spPr>
        <p:txBody>
          <a:bodyPr>
            <a:normAutofit fontScale="90000"/>
          </a:bodyPr>
          <a:lstStyle/>
          <a:p>
            <a:r>
              <a:rPr lang="en-GB" spc="-40" dirty="0"/>
              <a:t>Sometimes Christmas can trigger painful memories</a:t>
            </a:r>
          </a:p>
        </p:txBody>
      </p:sp>
      <p:sp>
        <p:nvSpPr>
          <p:cNvPr id="5" name="Content Placeholder 4">
            <a:extLst>
              <a:ext uri="{FF2B5EF4-FFF2-40B4-BE49-F238E27FC236}">
                <a16:creationId xmlns:a16="http://schemas.microsoft.com/office/drawing/2014/main" id="{C594638D-C17F-D749-9360-E2332845D248}"/>
              </a:ext>
            </a:extLst>
          </p:cNvPr>
          <p:cNvSpPr>
            <a:spLocks noGrp="1"/>
          </p:cNvSpPr>
          <p:nvPr>
            <p:ph idx="1"/>
          </p:nvPr>
        </p:nvSpPr>
        <p:spPr>
          <a:xfrm>
            <a:off x="432000" y="1488558"/>
            <a:ext cx="11088000" cy="4739441"/>
          </a:xfrm>
        </p:spPr>
        <p:txBody>
          <a:bodyPr>
            <a:normAutofit/>
          </a:bodyPr>
          <a:lstStyle/>
          <a:p>
            <a:pPr lvl="0" fontAlgn="base"/>
            <a:r>
              <a:rPr lang="en-GB" sz="1800" dirty="0">
                <a:latin typeface="Arial" panose="020B0604020202020204" pitchFamily="34" charset="0"/>
                <a:ea typeface="Times New Roman" panose="02020603050405020304" pitchFamily="18" charset="0"/>
              </a:rPr>
              <a:t>Text</a:t>
            </a:r>
            <a:endParaRPr lang="en-GB" sz="1800" dirty="0">
              <a:effectLst/>
              <a:latin typeface="Times New Roman" panose="02020603050405020304" pitchFamily="18" charset="0"/>
              <a:ea typeface="Times New Roman" panose="02020603050405020304" pitchFamily="18" charset="0"/>
            </a:endParaRPr>
          </a:p>
          <a:p>
            <a:pPr lvl="0" fontAlgn="base"/>
            <a:endParaRPr lang="en-GB" sz="1500" dirty="0">
              <a:latin typeface="Arial" panose="020B0604020202020204" pitchFamily="34" charset="0"/>
              <a:ea typeface="Times New Roman" panose="02020603050405020304" pitchFamily="18" charset="0"/>
            </a:endParaRPr>
          </a:p>
          <a:p>
            <a:pPr lvl="0" fontAlgn="base"/>
            <a:endParaRPr lang="en-GB" sz="1800" dirty="0">
              <a:effectLst/>
              <a:latin typeface="Times New Roman" panose="02020603050405020304" pitchFamily="18" charset="0"/>
              <a:ea typeface="Times New Roman" panose="02020603050405020304" pitchFamily="18" charset="0"/>
            </a:endParaRPr>
          </a:p>
          <a:p>
            <a:pPr marL="457200" fontAlgn="base"/>
            <a:endParaRPr lang="en-GB" sz="1800" dirty="0">
              <a:effectLst/>
              <a:latin typeface="Times New Roman" panose="02020603050405020304" pitchFamily="18" charset="0"/>
              <a:ea typeface="Times New Roman" panose="02020603050405020304" pitchFamily="18" charset="0"/>
            </a:endParaRPr>
          </a:p>
          <a:p>
            <a:pPr>
              <a:lnSpc>
                <a:spcPct val="100000"/>
              </a:lnSpc>
              <a:spcAft>
                <a:spcPts val="1200"/>
              </a:spcAft>
              <a:buClr>
                <a:schemeClr val="accent6"/>
              </a:buClr>
            </a:pPr>
            <a:endParaRPr lang="en-GB" sz="2400" dirty="0"/>
          </a:p>
        </p:txBody>
      </p:sp>
      <p:pic>
        <p:nvPicPr>
          <p:cNvPr id="2050" name="Picture 2">
            <a:extLst>
              <a:ext uri="{FF2B5EF4-FFF2-40B4-BE49-F238E27FC236}">
                <a16:creationId xmlns:a16="http://schemas.microsoft.com/office/drawing/2014/main" id="{D8381954-6546-F568-9305-57E616DCA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3" y="141524"/>
            <a:ext cx="6096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62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0AF346B-667A-9E8F-3C87-5EF3E43B0E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802" b="32066"/>
          <a:stretch/>
        </p:blipFill>
        <p:spPr bwMode="auto">
          <a:xfrm>
            <a:off x="2394395" y="146303"/>
            <a:ext cx="7578661" cy="6254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86D7CB1-AE75-AFB9-BFEC-FDF0DDACD2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88586" y="408622"/>
            <a:ext cx="904875" cy="676275"/>
          </a:xfrm>
          <a:prstGeom prst="rect">
            <a:avLst/>
          </a:prstGeom>
          <a:noFill/>
          <a:ln>
            <a:noFill/>
          </a:ln>
        </p:spPr>
      </p:pic>
    </p:spTree>
    <p:extLst>
      <p:ext uri="{BB962C8B-B14F-4D97-AF65-F5344CB8AC3E}">
        <p14:creationId xmlns:p14="http://schemas.microsoft.com/office/powerpoint/2010/main" val="110847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7367FF-0C6E-6EF7-37B4-380D8B2AC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000"/>
          <a:stretch>
            <a:fillRect/>
          </a:stretch>
        </p:blipFill>
        <p:spPr bwMode="auto">
          <a:xfrm>
            <a:off x="6096000" y="10"/>
            <a:ext cx="609600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11DEAD2-3EE8-FE1B-0EBD-462BA95FAC0B}"/>
              </a:ext>
            </a:extLst>
          </p:cNvPr>
          <p:cNvSpPr txBox="1"/>
          <p:nvPr/>
        </p:nvSpPr>
        <p:spPr>
          <a:xfrm>
            <a:off x="1234850" y="1791677"/>
            <a:ext cx="3565751" cy="3970318"/>
          </a:xfrm>
          <a:prstGeom prst="rect">
            <a:avLst/>
          </a:prstGeom>
          <a:noFill/>
        </p:spPr>
        <p:txBody>
          <a:bodyPr wrap="square">
            <a:spAutoFit/>
          </a:bodyPr>
          <a:lstStyle/>
          <a:p>
            <a:r>
              <a:rPr lang="en-GB" dirty="0"/>
              <a:t>The NHS offers guidance on coping with bereavement and grief</a:t>
            </a:r>
          </a:p>
          <a:p>
            <a:endParaRPr lang="en-GB" dirty="0">
              <a:hlinkClick r:id="rId4"/>
            </a:endParaRPr>
          </a:p>
          <a:p>
            <a:r>
              <a:rPr lang="en-GB" dirty="0">
                <a:hlinkClick r:id="rId4"/>
              </a:rPr>
              <a:t>https://www.nhs.uk/mental-health/feelings-symptoms-behaviours/feelings-and-symptoms/grief-bereavement-loss/</a:t>
            </a:r>
            <a:r>
              <a:rPr lang="en-GB" dirty="0"/>
              <a:t> </a:t>
            </a:r>
          </a:p>
          <a:p>
            <a:endParaRPr lang="en-GB" dirty="0"/>
          </a:p>
          <a:p>
            <a:r>
              <a:rPr lang="en-GB" dirty="0">
                <a:hlinkClick r:id="rId5"/>
              </a:rPr>
              <a:t>https://www.nhs.uk/mental-health/advice-for-life-situations-and-events/bereavement/</a:t>
            </a:r>
            <a:endParaRPr lang="en-GB" dirty="0"/>
          </a:p>
          <a:p>
            <a:endParaRPr lang="en-GB" dirty="0"/>
          </a:p>
        </p:txBody>
      </p:sp>
    </p:spTree>
    <p:extLst>
      <p:ext uri="{BB962C8B-B14F-4D97-AF65-F5344CB8AC3E}">
        <p14:creationId xmlns:p14="http://schemas.microsoft.com/office/powerpoint/2010/main" val="38795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Online meeting with solid fill">
            <a:extLst>
              <a:ext uri="{FF2B5EF4-FFF2-40B4-BE49-F238E27FC236}">
                <a16:creationId xmlns:a16="http://schemas.microsoft.com/office/drawing/2014/main" id="{E1738FA7-6D48-CDCD-4AAE-B8972EB14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1349" y="4621198"/>
            <a:ext cx="1304897" cy="1304897"/>
          </a:xfrm>
          <a:prstGeom prst="rect">
            <a:avLst/>
          </a:prstGeom>
        </p:spPr>
      </p:pic>
      <p:pic>
        <p:nvPicPr>
          <p:cNvPr id="5" name="Graphic 4" descr="Mute speaker with solid fill">
            <a:extLst>
              <a:ext uri="{FF2B5EF4-FFF2-40B4-BE49-F238E27FC236}">
                <a16:creationId xmlns:a16="http://schemas.microsoft.com/office/drawing/2014/main" id="{A4511009-B4F6-3A4E-0545-5D16B12A1F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8019" y="1371600"/>
            <a:ext cx="623994" cy="623994"/>
          </a:xfrm>
          <a:prstGeom prst="rect">
            <a:avLst/>
          </a:prstGeom>
        </p:spPr>
      </p:pic>
      <p:sp>
        <p:nvSpPr>
          <p:cNvPr id="6" name="TextBox 5">
            <a:extLst>
              <a:ext uri="{FF2B5EF4-FFF2-40B4-BE49-F238E27FC236}">
                <a16:creationId xmlns:a16="http://schemas.microsoft.com/office/drawing/2014/main" id="{03E277CA-339D-1DFD-F2A2-C33176F30422}"/>
              </a:ext>
            </a:extLst>
          </p:cNvPr>
          <p:cNvSpPr txBox="1"/>
          <p:nvPr/>
        </p:nvSpPr>
        <p:spPr>
          <a:xfrm>
            <a:off x="-137160" y="0"/>
            <a:ext cx="7040880" cy="6494085"/>
          </a:xfrm>
          <a:prstGeom prst="rect">
            <a:avLst/>
          </a:prstGeom>
          <a:noFill/>
        </p:spPr>
        <p:txBody>
          <a:bodyPr wrap="square" rtlCol="0">
            <a:spAutoFit/>
          </a:bodyPr>
          <a:lstStyle/>
          <a:p>
            <a:r>
              <a:rPr lang="en-GB" sz="4400" dirty="0">
                <a:effectLst>
                  <a:outerShdw blurRad="38100" dist="38100" dir="2700000" algn="tl">
                    <a:srgbClr val="000000">
                      <a:alpha val="43137"/>
                    </a:srgbClr>
                  </a:outerShdw>
                </a:effectLst>
              </a:rPr>
              <a:t>Training Thursday</a:t>
            </a:r>
            <a:br>
              <a:rPr lang="en-GB" dirty="0"/>
            </a:br>
            <a:br>
              <a:rPr lang="en-GB" dirty="0"/>
            </a:br>
            <a:r>
              <a:rPr lang="en-GB" sz="2400" u="sng" dirty="0"/>
              <a:t>Housekeeping</a:t>
            </a:r>
          </a:p>
          <a:p>
            <a:endParaRPr lang="en-GB" u="sng" dirty="0"/>
          </a:p>
          <a:p>
            <a:pPr marL="285750" indent="-285750">
              <a:buFont typeface="Arial" panose="020B0604020202020204" pitchFamily="34" charset="0"/>
              <a:buChar char="•"/>
            </a:pPr>
            <a:r>
              <a:rPr lang="en-GB" sz="2400" dirty="0"/>
              <a:t>Please do keep yourself on mute.</a:t>
            </a:r>
          </a:p>
          <a:p>
            <a:endParaRPr lang="en-GB" sz="2400" dirty="0"/>
          </a:p>
          <a:p>
            <a:pPr marL="285750" indent="-285750">
              <a:buFont typeface="Arial" panose="020B0604020202020204" pitchFamily="34" charset="0"/>
              <a:buChar char="•"/>
            </a:pPr>
            <a:r>
              <a:rPr lang="en-GB" sz="2400" dirty="0"/>
              <a:t>There will be an opportunity to ask questions at the end of the presentation.</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This session is being recorded.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 recording, together with the slides, will be freely available on the East Region Safeguarding Learning and Development Platform: </a:t>
            </a:r>
            <a:r>
              <a:rPr lang="en-GB" sz="2400" u="sng" dirty="0">
                <a:hlinkClick r:id="rId7"/>
              </a:rPr>
              <a:t>https://eastsafeguardinglearningplatform.co.uk/</a:t>
            </a:r>
            <a:br>
              <a:rPr lang="en-GB" sz="2400" dirty="0"/>
            </a:br>
            <a:endParaRPr lang="en-GB" sz="2400" dirty="0"/>
          </a:p>
        </p:txBody>
      </p:sp>
      <p:pic>
        <p:nvPicPr>
          <p:cNvPr id="11" name="Graphic 10" descr="Questions with solid fill">
            <a:extLst>
              <a:ext uri="{FF2B5EF4-FFF2-40B4-BE49-F238E27FC236}">
                <a16:creationId xmlns:a16="http://schemas.microsoft.com/office/drawing/2014/main" id="{0FDD9120-89C4-13F3-CA49-38FB2143F5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9201" y="2658224"/>
            <a:ext cx="588818" cy="588818"/>
          </a:xfrm>
          <a:prstGeom prst="rect">
            <a:avLst/>
          </a:prstGeom>
        </p:spPr>
      </p:pic>
    </p:spTree>
    <p:extLst>
      <p:ext uri="{BB962C8B-B14F-4D97-AF65-F5344CB8AC3E}">
        <p14:creationId xmlns:p14="http://schemas.microsoft.com/office/powerpoint/2010/main" val="214731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96D86DA-471C-6FA0-F331-7E5A2E7DB6A8}"/>
              </a:ext>
            </a:extLst>
          </p:cNvPr>
          <p:cNvPicPr>
            <a:picLocks noGrp="1" noChangeAspect="1"/>
          </p:cNvPicPr>
          <p:nvPr>
            <p:ph type="pic" sz="quarter" idx="10"/>
          </p:nvPr>
        </p:nvPicPr>
        <p:blipFill>
          <a:blip r:embed="rId2"/>
          <a:srcRect l="4460" r="4460"/>
          <a:stretch/>
        </p:blipFill>
        <p:spPr>
          <a:xfrm>
            <a:off x="6247511" y="85225"/>
            <a:ext cx="5944489" cy="6687550"/>
          </a:xfrm>
          <a:prstGeom prst="rect">
            <a:avLst/>
          </a:prstGeom>
          <a:solidFill>
            <a:srgbClr val="F4F6F8"/>
          </a:solidFill>
        </p:spPr>
      </p:pic>
      <p:sp>
        <p:nvSpPr>
          <p:cNvPr id="4" name="TextBox 3">
            <a:extLst>
              <a:ext uri="{FF2B5EF4-FFF2-40B4-BE49-F238E27FC236}">
                <a16:creationId xmlns:a16="http://schemas.microsoft.com/office/drawing/2014/main" id="{B6FC1C61-7AA1-AE1C-FC6F-580E3C6F6889}"/>
              </a:ext>
            </a:extLst>
          </p:cNvPr>
          <p:cNvSpPr txBox="1"/>
          <p:nvPr/>
        </p:nvSpPr>
        <p:spPr>
          <a:xfrm>
            <a:off x="446420" y="5954877"/>
            <a:ext cx="6106884" cy="369332"/>
          </a:xfrm>
          <a:prstGeom prst="rect">
            <a:avLst/>
          </a:prstGeom>
          <a:noFill/>
        </p:spPr>
        <p:txBody>
          <a:bodyPr wrap="square">
            <a:spAutoFit/>
          </a:bodyPr>
          <a:lstStyle/>
          <a:p>
            <a:r>
              <a:rPr lang="en-GB" dirty="0">
                <a:hlinkClick r:id="rId3"/>
              </a:rPr>
              <a:t>Supporting bereaved parents through Christmas</a:t>
            </a:r>
            <a:endParaRPr lang="en-GB" dirty="0"/>
          </a:p>
        </p:txBody>
      </p:sp>
      <p:sp>
        <p:nvSpPr>
          <p:cNvPr id="6" name="TextBox 5">
            <a:extLst>
              <a:ext uri="{FF2B5EF4-FFF2-40B4-BE49-F238E27FC236}">
                <a16:creationId xmlns:a16="http://schemas.microsoft.com/office/drawing/2014/main" id="{556B8025-FAE9-2BC3-FFCA-70EF01FC35ED}"/>
              </a:ext>
            </a:extLst>
          </p:cNvPr>
          <p:cNvSpPr txBox="1"/>
          <p:nvPr/>
        </p:nvSpPr>
        <p:spPr>
          <a:xfrm>
            <a:off x="0" y="170450"/>
            <a:ext cx="6106884" cy="400110"/>
          </a:xfrm>
          <a:prstGeom prst="rect">
            <a:avLst/>
          </a:prstGeom>
          <a:noFill/>
        </p:spPr>
        <p:txBody>
          <a:bodyPr wrap="square">
            <a:spAutoFit/>
          </a:bodyPr>
          <a:lstStyle/>
          <a:p>
            <a:pPr algn="l" fontAlgn="base">
              <a:buNone/>
            </a:pPr>
            <a:r>
              <a:rPr lang="en-GB" sz="2000" b="1" i="1" u="none" strike="noStrike" dirty="0">
                <a:solidFill>
                  <a:schemeClr val="accent1">
                    <a:lumMod val="60000"/>
                    <a:lumOff val="40000"/>
                  </a:schemeClr>
                </a:solidFill>
                <a:effectLst>
                  <a:outerShdw blurRad="38100" dist="38100" dir="2700000" algn="tl">
                    <a:srgbClr val="000000">
                      <a:alpha val="43137"/>
                    </a:srgbClr>
                  </a:outerShdw>
                </a:effectLst>
                <a:latin typeface="Abel" panose="02000506030000020004" pitchFamily="2" charset="0"/>
              </a:rPr>
              <a:t>Liam Walsh: Supporting Bereaved Parents Through Christmas</a:t>
            </a:r>
          </a:p>
        </p:txBody>
      </p:sp>
      <p:sp>
        <p:nvSpPr>
          <p:cNvPr id="10" name="TextBox 9">
            <a:extLst>
              <a:ext uri="{FF2B5EF4-FFF2-40B4-BE49-F238E27FC236}">
                <a16:creationId xmlns:a16="http://schemas.microsoft.com/office/drawing/2014/main" id="{C779C8C7-4424-C4A9-AFEA-F742B45F23D0}"/>
              </a:ext>
            </a:extLst>
          </p:cNvPr>
          <p:cNvSpPr txBox="1"/>
          <p:nvPr/>
        </p:nvSpPr>
        <p:spPr>
          <a:xfrm>
            <a:off x="1055234" y="1833380"/>
            <a:ext cx="4889256" cy="3970318"/>
          </a:xfrm>
          <a:prstGeom prst="rect">
            <a:avLst/>
          </a:prstGeom>
          <a:noFill/>
        </p:spPr>
        <p:txBody>
          <a:bodyPr wrap="square">
            <a:spAutoFit/>
          </a:bodyPr>
          <a:lstStyle/>
          <a:p>
            <a:r>
              <a:rPr lang="en-GB" sz="1800" dirty="0">
                <a:solidFill>
                  <a:srgbClr val="696969"/>
                </a:solidFill>
                <a:effectLst/>
                <a:latin typeface="Lucida Sans Unicode" panose="020B0602030504020204" pitchFamily="34" charset="0"/>
                <a:ea typeface="Aptos" panose="020B0004020202020204" pitchFamily="34" charset="0"/>
              </a:rPr>
              <a:t>Christmas, birthdays and other significant anniversaries can be an especially challenging time for bereaved families. </a:t>
            </a:r>
            <a:r>
              <a:rPr lang="en-GB" dirty="0">
                <a:solidFill>
                  <a:srgbClr val="696969"/>
                </a:solidFill>
                <a:latin typeface="Lucida Sans Unicode" panose="020B0602030504020204" pitchFamily="34" charset="0"/>
                <a:ea typeface="Aptos" panose="020B0004020202020204" pitchFamily="34" charset="0"/>
              </a:rPr>
              <a:t>The National Child Mortality Database </a:t>
            </a:r>
            <a:r>
              <a:rPr lang="en-GB" sz="1800" dirty="0">
                <a:solidFill>
                  <a:srgbClr val="696969"/>
                </a:solidFill>
                <a:effectLst/>
                <a:latin typeface="Lucida Sans Unicode" panose="020B0602030504020204" pitchFamily="34" charset="0"/>
                <a:ea typeface="Aptos" panose="020B0004020202020204" pitchFamily="34" charset="0"/>
              </a:rPr>
              <a:t> wanted to invite those affected by child death to share with </a:t>
            </a:r>
            <a:r>
              <a:rPr lang="en-GB" dirty="0">
                <a:solidFill>
                  <a:srgbClr val="696969"/>
                </a:solidFill>
                <a:latin typeface="Lucida Sans Unicode" panose="020B0602030504020204" pitchFamily="34" charset="0"/>
                <a:ea typeface="Aptos" panose="020B0004020202020204" pitchFamily="34" charset="0"/>
              </a:rPr>
              <a:t>them</a:t>
            </a:r>
            <a:r>
              <a:rPr lang="en-GB" sz="1800" dirty="0">
                <a:solidFill>
                  <a:srgbClr val="696969"/>
                </a:solidFill>
                <a:effectLst/>
                <a:latin typeface="Lucida Sans Unicode" panose="020B0602030504020204" pitchFamily="34" charset="0"/>
                <a:ea typeface="Aptos" panose="020B0004020202020204" pitchFamily="34" charset="0"/>
              </a:rPr>
              <a:t> how they can best support them during these difficult periods.</a:t>
            </a:r>
            <a:br>
              <a:rPr lang="en-GB" sz="1800" dirty="0">
                <a:solidFill>
                  <a:srgbClr val="696969"/>
                </a:solidFill>
                <a:effectLst/>
                <a:latin typeface="Lucida Sans Unicode" panose="020B0602030504020204" pitchFamily="34" charset="0"/>
                <a:ea typeface="Aptos" panose="020B0004020202020204" pitchFamily="34" charset="0"/>
              </a:rPr>
            </a:br>
            <a:endParaRPr lang="en-GB" sz="1800" dirty="0">
              <a:solidFill>
                <a:srgbClr val="696969"/>
              </a:solidFill>
              <a:effectLst/>
              <a:latin typeface="Lucida Sans Unicode" panose="020B0602030504020204" pitchFamily="34" charset="0"/>
              <a:ea typeface="Aptos" panose="020B0004020202020204" pitchFamily="34" charset="0"/>
            </a:endParaRPr>
          </a:p>
          <a:p>
            <a:r>
              <a:rPr lang="en-GB" dirty="0">
                <a:solidFill>
                  <a:srgbClr val="696969"/>
                </a:solidFill>
                <a:latin typeface="Lucida Sans Unicode" panose="020B0602030504020204" pitchFamily="34" charset="0"/>
              </a:rPr>
              <a:t>Liam Walsh has shared a blog, based on his own lived experience on how to do just that. </a:t>
            </a:r>
          </a:p>
          <a:p>
            <a:endParaRPr lang="en-GB" dirty="0">
              <a:solidFill>
                <a:srgbClr val="696969"/>
              </a:solidFill>
              <a:latin typeface="Lucida Sans Unicode" panose="020B0602030504020204" pitchFamily="34" charset="0"/>
            </a:endParaRPr>
          </a:p>
          <a:p>
            <a:r>
              <a:rPr lang="en-GB" dirty="0">
                <a:solidFill>
                  <a:srgbClr val="696969"/>
                </a:solidFill>
                <a:latin typeface="Lucida Sans Unicode" panose="020B0602030504020204" pitchFamily="34" charset="0"/>
              </a:rPr>
              <a:t>This can be access at the below link.</a:t>
            </a:r>
            <a:endParaRPr lang="en-GB" dirty="0"/>
          </a:p>
        </p:txBody>
      </p:sp>
    </p:spTree>
    <p:extLst>
      <p:ext uri="{BB962C8B-B14F-4D97-AF65-F5344CB8AC3E}">
        <p14:creationId xmlns:p14="http://schemas.microsoft.com/office/powerpoint/2010/main" val="360824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7+ Stunning Christmas Memes to Share Now!">
            <a:extLst>
              <a:ext uri="{FF2B5EF4-FFF2-40B4-BE49-F238E27FC236}">
                <a16:creationId xmlns:a16="http://schemas.microsoft.com/office/drawing/2014/main" id="{072F7B9B-3660-C56F-C266-3EE77142A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000"/>
          <a:stretch>
            <a:fill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56279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9ADD92-7F26-8754-1780-32AA82079CC4}"/>
              </a:ext>
            </a:extLst>
          </p:cNvPr>
          <p:cNvSpPr txBox="1"/>
          <p:nvPr/>
        </p:nvSpPr>
        <p:spPr>
          <a:xfrm>
            <a:off x="1119881" y="1853184"/>
            <a:ext cx="3866648" cy="3970318"/>
          </a:xfrm>
          <a:prstGeom prst="rect">
            <a:avLst/>
          </a:prstGeom>
          <a:noFill/>
        </p:spPr>
        <p:txBody>
          <a:bodyPr wrap="square" rtlCol="0">
            <a:spAutoFit/>
          </a:bodyPr>
          <a:lstStyle/>
          <a:p>
            <a:r>
              <a:rPr lang="en-GB" sz="3600" dirty="0">
                <a:effectLst>
                  <a:outerShdw blurRad="38100" dist="38100" dir="2700000" algn="tl">
                    <a:srgbClr val="000000">
                      <a:alpha val="43137"/>
                    </a:srgbClr>
                  </a:outerShdw>
                </a:effectLst>
              </a:rPr>
              <a:t>With the end of </a:t>
            </a:r>
          </a:p>
          <a:p>
            <a:r>
              <a:rPr lang="en-GB" sz="3600" dirty="0">
                <a:effectLst>
                  <a:outerShdw blurRad="38100" dist="38100" dir="2700000" algn="tl">
                    <a:srgbClr val="000000">
                      <a:alpha val="43137"/>
                    </a:srgbClr>
                  </a:outerShdw>
                </a:effectLst>
              </a:rPr>
              <a:t>another year </a:t>
            </a:r>
          </a:p>
          <a:p>
            <a:r>
              <a:rPr lang="en-GB" sz="3600" dirty="0">
                <a:effectLst>
                  <a:outerShdw blurRad="38100" dist="38100" dir="2700000" algn="tl">
                    <a:srgbClr val="000000">
                      <a:alpha val="43137"/>
                    </a:srgbClr>
                  </a:outerShdw>
                </a:effectLst>
              </a:rPr>
              <a:t>looming and so </a:t>
            </a:r>
          </a:p>
          <a:p>
            <a:r>
              <a:rPr lang="en-GB" sz="3600" dirty="0">
                <a:effectLst>
                  <a:outerShdw blurRad="38100" dist="38100" dir="2700000" algn="tl">
                    <a:srgbClr val="000000">
                      <a:alpha val="43137"/>
                    </a:srgbClr>
                  </a:outerShdw>
                </a:effectLst>
              </a:rPr>
              <a:t>a potential </a:t>
            </a:r>
          </a:p>
          <a:p>
            <a:r>
              <a:rPr lang="en-GB" sz="3600" dirty="0">
                <a:effectLst>
                  <a:outerShdw blurRad="38100" dist="38100" dir="2700000" algn="tl">
                    <a:srgbClr val="000000">
                      <a:alpha val="43137"/>
                    </a:srgbClr>
                  </a:outerShdw>
                </a:effectLst>
              </a:rPr>
              <a:t>sense of failure </a:t>
            </a:r>
          </a:p>
          <a:p>
            <a:r>
              <a:rPr lang="en-GB" sz="3600" dirty="0">
                <a:effectLst>
                  <a:outerShdw blurRad="38100" dist="38100" dir="2700000" algn="tl">
                    <a:srgbClr val="000000">
                      <a:alpha val="43137"/>
                    </a:srgbClr>
                  </a:outerShdw>
                </a:effectLst>
              </a:rPr>
              <a:t>for some folks – it  </a:t>
            </a:r>
          </a:p>
          <a:p>
            <a:r>
              <a:rPr lang="en-GB" sz="3600" dirty="0">
                <a:effectLst>
                  <a:outerShdw blurRad="38100" dist="38100" dir="2700000" algn="tl">
                    <a:srgbClr val="000000">
                      <a:alpha val="43137"/>
                    </a:srgbClr>
                  </a:outerShdw>
                </a:effectLst>
              </a:rPr>
              <a:t>can be profound. </a:t>
            </a:r>
          </a:p>
        </p:txBody>
      </p:sp>
      <p:sp>
        <p:nvSpPr>
          <p:cNvPr id="3" name="Rectangle 2">
            <a:extLst>
              <a:ext uri="{FF2B5EF4-FFF2-40B4-BE49-F238E27FC236}">
                <a16:creationId xmlns:a16="http://schemas.microsoft.com/office/drawing/2014/main" id="{79DE3E75-9754-94E8-0B47-FC07383C15F0}"/>
              </a:ext>
            </a:extLst>
          </p:cNvPr>
          <p:cNvSpPr/>
          <p:nvPr/>
        </p:nvSpPr>
        <p:spPr>
          <a:xfrm>
            <a:off x="158496" y="1022187"/>
            <a:ext cx="5535168" cy="830997"/>
          </a:xfrm>
          <a:prstGeom prst="rect">
            <a:avLst/>
          </a:prstGeom>
          <a:noFill/>
        </p:spPr>
        <p:txBody>
          <a:bodyPr wrap="square" lIns="91440" tIns="45720" rIns="91440" bIns="45720">
            <a:spAutoFit/>
          </a:bodyPr>
          <a:lstStyle/>
          <a:p>
            <a:pPr algn="ctr"/>
            <a:r>
              <a:rPr lang="en-GB"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December …</a:t>
            </a:r>
          </a:p>
        </p:txBody>
      </p:sp>
      <p:pic>
        <p:nvPicPr>
          <p:cNvPr id="8194" name="Picture 2" descr="2025 - Meme by Debno1 :) Memedroid">
            <a:extLst>
              <a:ext uri="{FF2B5EF4-FFF2-40B4-BE49-F238E27FC236}">
                <a16:creationId xmlns:a16="http://schemas.microsoft.com/office/drawing/2014/main" id="{6B70ABFA-9823-BDC0-4A7F-DCF213C3A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284" y="608787"/>
            <a:ext cx="5214716" cy="521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26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red and white text&#10;&#10;AI-generated content may be incorrect.">
            <a:extLst>
              <a:ext uri="{FF2B5EF4-FFF2-40B4-BE49-F238E27FC236}">
                <a16:creationId xmlns:a16="http://schemas.microsoft.com/office/drawing/2014/main" id="{1B4AB946-613A-1877-5C7C-5CA0B3430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916" b="10297"/>
          <a:stretch>
            <a:fillRect/>
          </a:stretch>
        </p:blipFill>
        <p:spPr bwMode="auto">
          <a:xfrm>
            <a:off x="20" y="10"/>
            <a:ext cx="12191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81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684405AA-4A80-EF87-93AE-400C8F23EF97}"/>
              </a:ext>
            </a:extLst>
          </p:cNvPr>
          <p:cNvSpPr>
            <a:spLocks noGrp="1"/>
          </p:cNvSpPr>
          <p:nvPr>
            <p:ph type="title"/>
          </p:nvPr>
        </p:nvSpPr>
        <p:spPr>
          <a:xfrm>
            <a:off x="451629" y="1013584"/>
            <a:ext cx="4909569" cy="4497200"/>
          </a:xfrm>
        </p:spPr>
        <p:txBody>
          <a:bodyPr>
            <a:normAutofit/>
          </a:bodyPr>
          <a:lstStyle/>
          <a:p>
            <a:r>
              <a:rPr lang="en-US" dirty="0"/>
              <a:t>The media just love to hype up how ‘awful’ Christmas time can be, and with smart phone’s there seems to be no escape from the toxic messaging</a:t>
            </a:r>
          </a:p>
        </p:txBody>
      </p:sp>
      <p:pic>
        <p:nvPicPr>
          <p:cNvPr id="2050" name="Picture 2" descr="A screenshot of a phone&#10;&#10;Description automatically generated">
            <a:extLst>
              <a:ext uri="{FF2B5EF4-FFF2-40B4-BE49-F238E27FC236}">
                <a16:creationId xmlns:a16="http://schemas.microsoft.com/office/drawing/2014/main" id="{F1D189BC-7345-F66C-69E7-24AD797853A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15188" y="0"/>
            <a:ext cx="3857624"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83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een background with white text&#10;&#10;Description automatically generated">
            <a:extLst>
              <a:ext uri="{FF2B5EF4-FFF2-40B4-BE49-F238E27FC236}">
                <a16:creationId xmlns:a16="http://schemas.microsoft.com/office/drawing/2014/main" id="{A2BD2C09-FA7C-D984-ED98-381679E6D3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99489" y="1015775"/>
            <a:ext cx="7393021" cy="4454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2C9F374-B504-FDE9-C39B-7D21A9420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221" y="1"/>
            <a:ext cx="53429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2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D38695-69A5-666C-6CDE-18CFEEE0A91D}"/>
              </a:ext>
            </a:extLst>
          </p:cNvPr>
          <p:cNvSpPr>
            <a:spLocks noGrp="1"/>
          </p:cNvSpPr>
          <p:nvPr>
            <p:ph type="body" sz="quarter" idx="13"/>
          </p:nvPr>
        </p:nvSpPr>
        <p:spPr/>
        <p:txBody>
          <a:bodyPr/>
          <a:lstStyle/>
          <a:p>
            <a:r>
              <a:rPr lang="en-GB" b="1" i="0" dirty="0">
                <a:solidFill>
                  <a:srgbClr val="000000"/>
                </a:solidFill>
                <a:effectLst/>
                <a:latin typeface="Roboto" panose="02000000000000000000" pitchFamily="2" charset="0"/>
              </a:rPr>
              <a:t>Domestic abuse</a:t>
            </a:r>
          </a:p>
          <a:p>
            <a:r>
              <a:rPr lang="en-GB" b="1" i="1" dirty="0">
                <a:solidFill>
                  <a:srgbClr val="000000"/>
                </a:solidFill>
                <a:effectLst/>
                <a:latin typeface="inherit"/>
              </a:rPr>
              <a:t>visit </a:t>
            </a:r>
            <a:r>
              <a:rPr lang="en-GB" b="1" i="1" u="none" strike="noStrike" dirty="0">
                <a:solidFill>
                  <a:srgbClr val="EA6400"/>
                </a:solidFill>
                <a:effectLst/>
                <a:latin typeface="inherit"/>
                <a:hlinkClick r:id="rId3"/>
              </a:rPr>
              <a:t>Refuge’s website</a:t>
            </a:r>
            <a:r>
              <a:rPr lang="en-GB" b="1" i="1" dirty="0">
                <a:solidFill>
                  <a:srgbClr val="000000"/>
                </a:solidFill>
                <a:effectLst/>
                <a:latin typeface="inherit"/>
              </a:rPr>
              <a:t> for support and information</a:t>
            </a:r>
            <a:endParaRPr lang="en-GB" b="1" i="0" dirty="0">
              <a:solidFill>
                <a:srgbClr val="000000"/>
              </a:solidFill>
              <a:effectLst/>
              <a:latin typeface="Roboto" panose="02000000000000000000" pitchFamily="2" charset="0"/>
            </a:endParaRPr>
          </a:p>
          <a:p>
            <a:endParaRPr lang="en-GB" dirty="0"/>
          </a:p>
        </p:txBody>
      </p:sp>
      <p:sp>
        <p:nvSpPr>
          <p:cNvPr id="3" name="Text Placeholder 2">
            <a:extLst>
              <a:ext uri="{FF2B5EF4-FFF2-40B4-BE49-F238E27FC236}">
                <a16:creationId xmlns:a16="http://schemas.microsoft.com/office/drawing/2014/main" id="{A3026093-9EE3-4CD9-4874-EF9B4800AC81}"/>
              </a:ext>
            </a:extLst>
          </p:cNvPr>
          <p:cNvSpPr>
            <a:spLocks noGrp="1"/>
          </p:cNvSpPr>
          <p:nvPr>
            <p:ph type="body" sz="quarter" idx="14"/>
          </p:nvPr>
        </p:nvSpPr>
        <p:spPr/>
        <p:txBody>
          <a:bodyPr/>
          <a:lstStyle/>
          <a:p>
            <a:r>
              <a:rPr lang="en-GB" b="1" i="0" dirty="0">
                <a:solidFill>
                  <a:srgbClr val="000000"/>
                </a:solidFill>
                <a:effectLst/>
                <a:latin typeface="Roboto" panose="02000000000000000000" pitchFamily="2" charset="0"/>
              </a:rPr>
              <a:t>Drink driving</a:t>
            </a:r>
          </a:p>
          <a:p>
            <a:r>
              <a:rPr lang="en-GB" b="0" i="0" dirty="0">
                <a:solidFill>
                  <a:srgbClr val="000000"/>
                </a:solidFill>
                <a:effectLst/>
                <a:latin typeface="-apple-system"/>
              </a:rPr>
              <a:t>There is </a:t>
            </a:r>
            <a:r>
              <a:rPr lang="en-GB" dirty="0">
                <a:solidFill>
                  <a:srgbClr val="000000"/>
                </a:solidFill>
                <a:latin typeface="-apple-system"/>
              </a:rPr>
              <a:t>a</a:t>
            </a:r>
            <a:r>
              <a:rPr lang="en-GB" b="0" i="0" dirty="0">
                <a:solidFill>
                  <a:srgbClr val="000000"/>
                </a:solidFill>
                <a:effectLst/>
                <a:latin typeface="-apple-system"/>
              </a:rPr>
              <a:t> link between Christmas celebrations and a big increase in drink driving.</a:t>
            </a:r>
            <a:endParaRPr lang="en-GB" dirty="0"/>
          </a:p>
        </p:txBody>
      </p:sp>
      <p:sp>
        <p:nvSpPr>
          <p:cNvPr id="4" name="Text Placeholder 3">
            <a:extLst>
              <a:ext uri="{FF2B5EF4-FFF2-40B4-BE49-F238E27FC236}">
                <a16:creationId xmlns:a16="http://schemas.microsoft.com/office/drawing/2014/main" id="{4E771FC0-4194-4023-1967-D7B356110560}"/>
              </a:ext>
            </a:extLst>
          </p:cNvPr>
          <p:cNvSpPr>
            <a:spLocks noGrp="1"/>
          </p:cNvSpPr>
          <p:nvPr>
            <p:ph type="body" sz="quarter" idx="16"/>
          </p:nvPr>
        </p:nvSpPr>
        <p:spPr/>
        <p:txBody>
          <a:bodyPr/>
          <a:lstStyle/>
          <a:p>
            <a:r>
              <a:rPr lang="en-GB" b="1" i="0" dirty="0">
                <a:solidFill>
                  <a:srgbClr val="000000"/>
                </a:solidFill>
                <a:effectLst/>
                <a:latin typeface="Roboto" panose="02000000000000000000" pitchFamily="2" charset="0"/>
              </a:rPr>
              <a:t>Rape/sexual assault</a:t>
            </a:r>
          </a:p>
          <a:p>
            <a:r>
              <a:rPr lang="en-GB" b="0" i="0" dirty="0">
                <a:solidFill>
                  <a:srgbClr val="000000"/>
                </a:solidFill>
                <a:effectLst/>
                <a:latin typeface="-apple-system"/>
              </a:rPr>
              <a:t>People tend to let their </a:t>
            </a:r>
            <a:r>
              <a:rPr lang="en-GB" dirty="0">
                <a:solidFill>
                  <a:srgbClr val="000000"/>
                </a:solidFill>
                <a:latin typeface="-apple-system"/>
              </a:rPr>
              <a:t>hair down at </a:t>
            </a:r>
            <a:r>
              <a:rPr lang="en-GB" b="0" i="0" dirty="0">
                <a:solidFill>
                  <a:srgbClr val="000000"/>
                </a:solidFill>
                <a:effectLst/>
                <a:latin typeface="-apple-system"/>
              </a:rPr>
              <a:t>festive parties – </a:t>
            </a:r>
            <a:r>
              <a:rPr lang="en-GB" dirty="0">
                <a:solidFill>
                  <a:srgbClr val="000000"/>
                </a:solidFill>
                <a:latin typeface="-apple-system"/>
                <a:sym typeface="Wingdings" panose="05000000000000000000" pitchFamily="2" charset="2"/>
              </a:rPr>
              <a:t> </a:t>
            </a:r>
            <a:r>
              <a:rPr lang="en-GB" b="0" i="0" dirty="0">
                <a:solidFill>
                  <a:srgbClr val="000000"/>
                </a:solidFill>
                <a:effectLst/>
                <a:latin typeface="-apple-system"/>
              </a:rPr>
              <a:t>perfect time for </a:t>
            </a:r>
            <a:r>
              <a:rPr lang="en-GB" dirty="0" err="1">
                <a:solidFill>
                  <a:srgbClr val="000000"/>
                </a:solidFill>
                <a:latin typeface="-apple-system"/>
              </a:rPr>
              <a:t>preditors</a:t>
            </a:r>
            <a:r>
              <a:rPr lang="en-GB" b="0" i="0" dirty="0">
                <a:solidFill>
                  <a:srgbClr val="000000"/>
                </a:solidFill>
                <a:effectLst/>
                <a:latin typeface="-apple-system"/>
              </a:rPr>
              <a:t> to strike.</a:t>
            </a:r>
            <a:endParaRPr lang="en-GB" dirty="0"/>
          </a:p>
        </p:txBody>
      </p:sp>
      <p:sp>
        <p:nvSpPr>
          <p:cNvPr id="5" name="Text Placeholder 4">
            <a:extLst>
              <a:ext uri="{FF2B5EF4-FFF2-40B4-BE49-F238E27FC236}">
                <a16:creationId xmlns:a16="http://schemas.microsoft.com/office/drawing/2014/main" id="{578CF4E4-1905-E848-4928-74AA3F5EB1D7}"/>
              </a:ext>
            </a:extLst>
          </p:cNvPr>
          <p:cNvSpPr>
            <a:spLocks noGrp="1"/>
          </p:cNvSpPr>
          <p:nvPr>
            <p:ph type="body" sz="quarter" idx="17"/>
          </p:nvPr>
        </p:nvSpPr>
        <p:spPr/>
        <p:txBody>
          <a:bodyPr/>
          <a:lstStyle/>
          <a:p>
            <a:r>
              <a:rPr lang="en-GB" b="1" i="0" dirty="0">
                <a:solidFill>
                  <a:srgbClr val="000000"/>
                </a:solidFill>
                <a:effectLst/>
                <a:latin typeface="Roboto" panose="02000000000000000000" pitchFamily="2" charset="0"/>
              </a:rPr>
              <a:t>Burglary</a:t>
            </a:r>
          </a:p>
          <a:p>
            <a:r>
              <a:rPr lang="en-GB" b="0" i="0" dirty="0">
                <a:solidFill>
                  <a:srgbClr val="000000"/>
                </a:solidFill>
                <a:effectLst/>
                <a:latin typeface="-apple-system"/>
              </a:rPr>
              <a:t>Christmas tree lights illuminate the gifts underneath, making them enticing to a burglar.</a:t>
            </a:r>
            <a:endParaRPr lang="en-GB" dirty="0"/>
          </a:p>
        </p:txBody>
      </p:sp>
      <p:sp>
        <p:nvSpPr>
          <p:cNvPr id="6" name="Title 5">
            <a:extLst>
              <a:ext uri="{FF2B5EF4-FFF2-40B4-BE49-F238E27FC236}">
                <a16:creationId xmlns:a16="http://schemas.microsoft.com/office/drawing/2014/main" id="{0C8D1F61-21EB-8D39-2C18-4398D1A160B0}"/>
              </a:ext>
            </a:extLst>
          </p:cNvPr>
          <p:cNvSpPr>
            <a:spLocks noGrp="1"/>
          </p:cNvSpPr>
          <p:nvPr>
            <p:ph type="title"/>
          </p:nvPr>
        </p:nvSpPr>
        <p:spPr>
          <a:xfrm>
            <a:off x="195072" y="432000"/>
            <a:ext cx="11996928" cy="695727"/>
          </a:xfrm>
        </p:spPr>
        <p:txBody>
          <a:bodyPr>
            <a:normAutofit fontScale="90000"/>
          </a:bodyPr>
          <a:lstStyle/>
          <a:p>
            <a:r>
              <a:rPr lang="en-GB" dirty="0">
                <a:hlinkClick r:id="rId4"/>
              </a:rPr>
              <a:t>Which crimes spike over Christmas and why? | Metro News</a:t>
            </a:r>
            <a:endParaRPr lang="en-GB" dirty="0"/>
          </a:p>
        </p:txBody>
      </p:sp>
    </p:spTree>
    <p:extLst>
      <p:ext uri="{BB962C8B-B14F-4D97-AF65-F5344CB8AC3E}">
        <p14:creationId xmlns:p14="http://schemas.microsoft.com/office/powerpoint/2010/main" val="60579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anim calcmode="lin" valueType="num">
                                      <p:cBhvr>
                                        <p:cTn id="8" dur="1000" fill="hold"/>
                                        <p:tgtEl>
                                          <p:spTgt spid="2">
                                            <p:bg/>
                                          </p:spTgt>
                                        </p:tgtEl>
                                        <p:attrNameLst>
                                          <p:attrName>ppt_x</p:attrName>
                                        </p:attrNameLst>
                                      </p:cBhvr>
                                      <p:tavLst>
                                        <p:tav tm="0">
                                          <p:val>
                                            <p:strVal val="#ppt_x"/>
                                          </p:val>
                                        </p:tav>
                                        <p:tav tm="100000">
                                          <p:val>
                                            <p:strVal val="#ppt_x"/>
                                          </p:val>
                                        </p:tav>
                                      </p:tavLst>
                                    </p:anim>
                                    <p:anim calcmode="lin" valueType="num">
                                      <p:cBhvr>
                                        <p:cTn id="9" dur="1000" fill="hold"/>
                                        <p:tgtEl>
                                          <p:spTgt spid="2">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bg/>
                                          </p:spTgt>
                                        </p:tgtEl>
                                        <p:attrNameLst>
                                          <p:attrName>style.visibility</p:attrName>
                                        </p:attrNameLst>
                                      </p:cBhvr>
                                      <p:to>
                                        <p:strVal val="visible"/>
                                      </p:to>
                                    </p:set>
                                    <p:animEffect transition="in" filter="fade">
                                      <p:cBhvr>
                                        <p:cTn id="28" dur="1000"/>
                                        <p:tgtEl>
                                          <p:spTgt spid="3">
                                            <p:bg/>
                                          </p:spTgt>
                                        </p:tgtEl>
                                      </p:cBhvr>
                                    </p:animEffect>
                                    <p:anim calcmode="lin" valueType="num">
                                      <p:cBhvr>
                                        <p:cTn id="29" dur="1000" fill="hold"/>
                                        <p:tgtEl>
                                          <p:spTgt spid="3">
                                            <p:bg/>
                                          </p:spTgt>
                                        </p:tgtEl>
                                        <p:attrNameLst>
                                          <p:attrName>ppt_x</p:attrName>
                                        </p:attrNameLst>
                                      </p:cBhvr>
                                      <p:tavLst>
                                        <p:tav tm="0">
                                          <p:val>
                                            <p:strVal val="#ppt_x"/>
                                          </p:val>
                                        </p:tav>
                                        <p:tav tm="100000">
                                          <p:val>
                                            <p:strVal val="#ppt_x"/>
                                          </p:val>
                                        </p:tav>
                                      </p:tavLst>
                                    </p:anim>
                                    <p:anim calcmode="lin" valueType="num">
                                      <p:cBhvr>
                                        <p:cTn id="30"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1000"/>
                                        <p:tgtEl>
                                          <p:spTgt spid="3">
                                            <p:txEl>
                                              <p:pRg st="1" end="1"/>
                                            </p:txEl>
                                          </p:spTgt>
                                        </p:tgtEl>
                                      </p:cBhvr>
                                    </p:animEffect>
                                    <p:anim calcmode="lin" valueType="num">
                                      <p:cBhvr>
                                        <p:cTn id="4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bg/>
                                          </p:spTgt>
                                        </p:tgtEl>
                                        <p:attrNameLst>
                                          <p:attrName>style.visibility</p:attrName>
                                        </p:attrNameLst>
                                      </p:cBhvr>
                                      <p:to>
                                        <p:strVal val="visible"/>
                                      </p:to>
                                    </p:set>
                                    <p:animEffect transition="in" filter="fade">
                                      <p:cBhvr>
                                        <p:cTn id="49" dur="1000"/>
                                        <p:tgtEl>
                                          <p:spTgt spid="4">
                                            <p:bg/>
                                          </p:spTgt>
                                        </p:tgtEl>
                                      </p:cBhvr>
                                    </p:animEffect>
                                    <p:anim calcmode="lin" valueType="num">
                                      <p:cBhvr>
                                        <p:cTn id="50" dur="1000" fill="hold"/>
                                        <p:tgtEl>
                                          <p:spTgt spid="4">
                                            <p:bg/>
                                          </p:spTgt>
                                        </p:tgtEl>
                                        <p:attrNameLst>
                                          <p:attrName>ppt_x</p:attrName>
                                        </p:attrNameLst>
                                      </p:cBhvr>
                                      <p:tavLst>
                                        <p:tav tm="0">
                                          <p:val>
                                            <p:strVal val="#ppt_x"/>
                                          </p:val>
                                        </p:tav>
                                        <p:tav tm="100000">
                                          <p:val>
                                            <p:strVal val="#ppt_x"/>
                                          </p:val>
                                        </p:tav>
                                      </p:tavLst>
                                    </p:anim>
                                    <p:anim calcmode="lin" valueType="num">
                                      <p:cBhvr>
                                        <p:cTn id="51"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0" end="0"/>
                                            </p:txEl>
                                          </p:spTgt>
                                        </p:tgtEl>
                                        <p:attrNameLst>
                                          <p:attrName>style.visibility</p:attrName>
                                        </p:attrNameLst>
                                      </p:cBhvr>
                                      <p:to>
                                        <p:strVal val="visible"/>
                                      </p:to>
                                    </p:set>
                                    <p:animEffect transition="in" filter="fade">
                                      <p:cBhvr>
                                        <p:cTn id="56" dur="1000"/>
                                        <p:tgtEl>
                                          <p:spTgt spid="4">
                                            <p:txEl>
                                              <p:pRg st="0" end="0"/>
                                            </p:txEl>
                                          </p:spTgt>
                                        </p:tgtEl>
                                      </p:cBhvr>
                                    </p:animEffect>
                                    <p:anim calcmode="lin" valueType="num">
                                      <p:cBhvr>
                                        <p:cTn id="5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animEffect transition="in" filter="fade">
                                      <p:cBhvr>
                                        <p:cTn id="63" dur="1000"/>
                                        <p:tgtEl>
                                          <p:spTgt spid="4">
                                            <p:txEl>
                                              <p:pRg st="1" end="1"/>
                                            </p:txEl>
                                          </p:spTgt>
                                        </p:tgtEl>
                                      </p:cBhvr>
                                    </p:animEffect>
                                    <p:anim calcmode="lin" valueType="num">
                                      <p:cBhvr>
                                        <p:cTn id="6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bg/>
                                          </p:spTgt>
                                        </p:tgtEl>
                                        <p:attrNameLst>
                                          <p:attrName>style.visibility</p:attrName>
                                        </p:attrNameLst>
                                      </p:cBhvr>
                                      <p:to>
                                        <p:strVal val="visible"/>
                                      </p:to>
                                    </p:set>
                                    <p:animEffect transition="in" filter="fade">
                                      <p:cBhvr>
                                        <p:cTn id="70" dur="1000"/>
                                        <p:tgtEl>
                                          <p:spTgt spid="5">
                                            <p:bg/>
                                          </p:spTgt>
                                        </p:tgtEl>
                                      </p:cBhvr>
                                    </p:animEffect>
                                    <p:anim calcmode="lin" valueType="num">
                                      <p:cBhvr>
                                        <p:cTn id="71" dur="1000" fill="hold"/>
                                        <p:tgtEl>
                                          <p:spTgt spid="5">
                                            <p:bg/>
                                          </p:spTgt>
                                        </p:tgtEl>
                                        <p:attrNameLst>
                                          <p:attrName>ppt_x</p:attrName>
                                        </p:attrNameLst>
                                      </p:cBhvr>
                                      <p:tavLst>
                                        <p:tav tm="0">
                                          <p:val>
                                            <p:strVal val="#ppt_x"/>
                                          </p:val>
                                        </p:tav>
                                        <p:tav tm="100000">
                                          <p:val>
                                            <p:strVal val="#ppt_x"/>
                                          </p:val>
                                        </p:tav>
                                      </p:tavLst>
                                    </p:anim>
                                    <p:anim calcmode="lin" valueType="num">
                                      <p:cBhvr>
                                        <p:cTn id="72"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
                                            <p:txEl>
                                              <p:pRg st="0" end="0"/>
                                            </p:txEl>
                                          </p:spTgt>
                                        </p:tgtEl>
                                        <p:attrNameLst>
                                          <p:attrName>style.visibility</p:attrName>
                                        </p:attrNameLst>
                                      </p:cBhvr>
                                      <p:to>
                                        <p:strVal val="visible"/>
                                      </p:to>
                                    </p:set>
                                    <p:animEffect transition="in" filter="fade">
                                      <p:cBhvr>
                                        <p:cTn id="77" dur="1000"/>
                                        <p:tgtEl>
                                          <p:spTgt spid="5">
                                            <p:txEl>
                                              <p:pRg st="0" end="0"/>
                                            </p:txEl>
                                          </p:spTgt>
                                        </p:tgtEl>
                                      </p:cBhvr>
                                    </p:animEffect>
                                    <p:anim calcmode="lin" valueType="num">
                                      <p:cBhvr>
                                        <p:cTn id="7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
                                            <p:txEl>
                                              <p:pRg st="1" end="1"/>
                                            </p:txEl>
                                          </p:spTgt>
                                        </p:tgtEl>
                                        <p:attrNameLst>
                                          <p:attrName>style.visibility</p:attrName>
                                        </p:attrNameLst>
                                      </p:cBhvr>
                                      <p:to>
                                        <p:strVal val="visible"/>
                                      </p:to>
                                    </p:set>
                                    <p:animEffect transition="in" filter="fade">
                                      <p:cBhvr>
                                        <p:cTn id="84" dur="1000"/>
                                        <p:tgtEl>
                                          <p:spTgt spid="5">
                                            <p:txEl>
                                              <p:pRg st="1" end="1"/>
                                            </p:txEl>
                                          </p:spTgt>
                                        </p:tgtEl>
                                      </p:cBhvr>
                                    </p:animEffect>
                                    <p:anim calcmode="lin" valueType="num">
                                      <p:cBhvr>
                                        <p:cTn id="8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build="p" animBg="1"/>
      <p:bldP spid="4" grpId="0" build="p" animBg="1"/>
      <p:bldP spid="5"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is There an Increase in Domestic Violence During the Christmas Season?">
            <a:extLst>
              <a:ext uri="{FF2B5EF4-FFF2-40B4-BE49-F238E27FC236}">
                <a16:creationId xmlns:a16="http://schemas.microsoft.com/office/drawing/2014/main" id="{E8035D17-3CF2-B93B-EF0D-F59055E8A254}"/>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25957" r="14709" b="-1"/>
          <a:stretch/>
        </p:blipFill>
        <p:spPr bwMode="auto">
          <a:xfrm>
            <a:off x="6096000" y="10"/>
            <a:ext cx="6096000" cy="6857990"/>
          </a:xfrm>
          <a:prstGeom prst="rect">
            <a:avLst/>
          </a:prstGeom>
          <a:solidFill>
            <a:srgbClr val="FFFFFF"/>
          </a:solidFill>
        </p:spPr>
      </p:pic>
      <p:sp>
        <p:nvSpPr>
          <p:cNvPr id="3" name="Text Placeholder 2">
            <a:extLst>
              <a:ext uri="{FF2B5EF4-FFF2-40B4-BE49-F238E27FC236}">
                <a16:creationId xmlns:a16="http://schemas.microsoft.com/office/drawing/2014/main" id="{BCECC604-ACEC-7B01-1192-FA236C10C9B8}"/>
              </a:ext>
            </a:extLst>
          </p:cNvPr>
          <p:cNvSpPr>
            <a:spLocks noGrp="1"/>
          </p:cNvSpPr>
          <p:nvPr>
            <p:ph type="body" sz="quarter" idx="15"/>
          </p:nvPr>
        </p:nvSpPr>
        <p:spPr>
          <a:xfrm>
            <a:off x="1072896" y="1435608"/>
            <a:ext cx="3950208" cy="4379976"/>
          </a:xfrm>
        </p:spPr>
        <p:txBody>
          <a:bodyPr>
            <a:normAutofit lnSpcReduction="10000"/>
          </a:bodyPr>
          <a:lstStyle/>
          <a:p>
            <a:pPr algn="l"/>
            <a:r>
              <a:rPr lang="en-GB" sz="1900" b="0" i="0" dirty="0">
                <a:solidFill>
                  <a:srgbClr val="212529"/>
                </a:solidFill>
                <a:effectLst/>
                <a:latin typeface="Poppins" panose="00000500000000000000" pitchFamily="2" charset="0"/>
              </a:rPr>
              <a:t>The Christmas period typically sees a rise in police responses to domestic abuse incidents.</a:t>
            </a:r>
          </a:p>
          <a:p>
            <a:pPr algn="l"/>
            <a:r>
              <a:rPr lang="en-GB" sz="1900" b="0" i="0" dirty="0">
                <a:solidFill>
                  <a:srgbClr val="212529"/>
                </a:solidFill>
                <a:effectLst/>
                <a:latin typeface="Poppins" panose="00000500000000000000" pitchFamily="2" charset="0"/>
              </a:rPr>
              <a:t>Research has indicated an estimated 15,000 children will be exposed to domestic abuse during the two-week festive period in 2025/26.</a:t>
            </a:r>
            <a:endParaRPr lang="en-GB" sz="1900" dirty="0">
              <a:hlinkClick r:id="rId3"/>
            </a:endParaRPr>
          </a:p>
          <a:p>
            <a:pPr algn="l"/>
            <a:r>
              <a:rPr lang="en-GB" sz="1900" b="0" i="0" dirty="0">
                <a:solidFill>
                  <a:srgbClr val="212529"/>
                </a:solidFill>
                <a:effectLst/>
                <a:latin typeface="Poppins" panose="00000500000000000000" pitchFamily="2" charset="0"/>
              </a:rPr>
              <a:t>Factors which can contribute to domestic violence include:</a:t>
            </a:r>
          </a:p>
          <a:p>
            <a:pPr marL="342900" indent="-342900" algn="l">
              <a:buFont typeface="Wingdings" panose="05000000000000000000" pitchFamily="2" charset="2"/>
              <a:buChar char="q"/>
            </a:pPr>
            <a:r>
              <a:rPr lang="en-GB" sz="1900" b="0" i="0" dirty="0">
                <a:solidFill>
                  <a:srgbClr val="212529"/>
                </a:solidFill>
                <a:effectLst/>
                <a:latin typeface="Poppins" panose="00000500000000000000" pitchFamily="2" charset="0"/>
              </a:rPr>
              <a:t>Financial stress</a:t>
            </a:r>
          </a:p>
          <a:p>
            <a:pPr marL="342900" indent="-342900" algn="l">
              <a:buFont typeface="Wingdings" panose="05000000000000000000" pitchFamily="2" charset="2"/>
              <a:buChar char="q"/>
            </a:pPr>
            <a:r>
              <a:rPr lang="en-GB" sz="1900" b="0" i="0" dirty="0">
                <a:solidFill>
                  <a:srgbClr val="212529"/>
                </a:solidFill>
                <a:effectLst/>
                <a:latin typeface="Poppins" panose="00000500000000000000" pitchFamily="2" charset="0"/>
              </a:rPr>
              <a:t>Alcohol consumption</a:t>
            </a:r>
          </a:p>
          <a:p>
            <a:pPr marL="342900" indent="-342900" algn="l">
              <a:buFont typeface="Wingdings" panose="05000000000000000000" pitchFamily="2" charset="2"/>
              <a:buChar char="q"/>
            </a:pPr>
            <a:r>
              <a:rPr lang="en-GB" sz="1900" b="0" i="0" dirty="0">
                <a:solidFill>
                  <a:srgbClr val="212529"/>
                </a:solidFill>
                <a:effectLst/>
                <a:latin typeface="Poppins" panose="00000500000000000000" pitchFamily="2" charset="0"/>
              </a:rPr>
              <a:t>The pursuit of a 'perfect' Christmas, and </a:t>
            </a:r>
          </a:p>
          <a:p>
            <a:pPr marL="342900" indent="-342900" algn="l">
              <a:buFont typeface="Wingdings" panose="05000000000000000000" pitchFamily="2" charset="2"/>
              <a:buChar char="q"/>
            </a:pPr>
            <a:r>
              <a:rPr lang="en-GB" sz="1900" b="0" i="0" dirty="0">
                <a:solidFill>
                  <a:srgbClr val="212529"/>
                </a:solidFill>
                <a:effectLst/>
                <a:latin typeface="Poppins" panose="00000500000000000000" pitchFamily="2" charset="0"/>
              </a:rPr>
              <a:t>Prolonged close quarters</a:t>
            </a:r>
            <a:endParaRPr lang="en-GB" sz="1900" dirty="0">
              <a:hlinkClick r:id="rId3"/>
            </a:endParaRPr>
          </a:p>
        </p:txBody>
      </p:sp>
      <p:sp>
        <p:nvSpPr>
          <p:cNvPr id="5" name="TextBox 4">
            <a:extLst>
              <a:ext uri="{FF2B5EF4-FFF2-40B4-BE49-F238E27FC236}">
                <a16:creationId xmlns:a16="http://schemas.microsoft.com/office/drawing/2014/main" id="{4532D6A4-F0FF-7570-93B1-D00F54E1A60C}"/>
              </a:ext>
            </a:extLst>
          </p:cNvPr>
          <p:cNvSpPr txBox="1"/>
          <p:nvPr/>
        </p:nvSpPr>
        <p:spPr>
          <a:xfrm>
            <a:off x="308828" y="64443"/>
            <a:ext cx="3194304" cy="1015663"/>
          </a:xfrm>
          <a:prstGeom prst="rect">
            <a:avLst/>
          </a:prstGeom>
          <a:noFill/>
        </p:spPr>
        <p:txBody>
          <a:bodyPr wrap="square" rtlCol="0">
            <a:spAutoFit/>
          </a:bodyPr>
          <a:lstStyle/>
          <a:p>
            <a:pPr algn="ctr"/>
            <a:r>
              <a:rPr lang="en-GB" sz="2000" b="1" dirty="0">
                <a:solidFill>
                  <a:schemeClr val="bg1"/>
                </a:solidFill>
              </a:rPr>
              <a:t>Domestic Violence during the festive season</a:t>
            </a:r>
          </a:p>
        </p:txBody>
      </p:sp>
    </p:spTree>
    <p:extLst>
      <p:ext uri="{BB962C8B-B14F-4D97-AF65-F5344CB8AC3E}">
        <p14:creationId xmlns:p14="http://schemas.microsoft.com/office/powerpoint/2010/main" val="78034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C86CA28-DFEA-AE9D-7C09-EF8FA38E0756}"/>
              </a:ext>
            </a:extLst>
          </p:cNvPr>
          <p:cNvSpPr>
            <a:spLocks noGrp="1"/>
          </p:cNvSpPr>
          <p:nvPr>
            <p:ph type="pic" sz="quarter" idx="10"/>
          </p:nvPr>
        </p:nvSpPr>
        <p:spPr/>
        <p:txBody>
          <a:bodyPr/>
          <a:lstStyle/>
          <a:p>
            <a:endParaRPr lang="en-GB"/>
          </a:p>
        </p:txBody>
      </p:sp>
      <p:pic>
        <p:nvPicPr>
          <p:cNvPr id="5122" name="Picture 2">
            <a:extLst>
              <a:ext uri="{FF2B5EF4-FFF2-40B4-BE49-F238E27FC236}">
                <a16:creationId xmlns:a16="http://schemas.microsoft.com/office/drawing/2014/main" id="{4681B5A1-DD85-5DC1-24C7-4738AADC79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361" b="9090"/>
          <a:stretch>
            <a:fillRect/>
          </a:stretch>
        </p:blipFill>
        <p:spPr bwMode="auto">
          <a:xfrm>
            <a:off x="6254911" y="630936"/>
            <a:ext cx="5778177" cy="572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2E658EA-5F7D-C8E1-8EDD-2E522AB6B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46" b="61518"/>
          <a:stretch>
            <a:fillRect/>
          </a:stretch>
        </p:blipFill>
        <p:spPr bwMode="auto">
          <a:xfrm>
            <a:off x="0" y="1170432"/>
            <a:ext cx="5842185" cy="471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E252C95-2715-A7CA-366C-A505CD5E6198}"/>
              </a:ext>
            </a:extLst>
          </p:cNvPr>
          <p:cNvSpPr txBox="1"/>
          <p:nvPr/>
        </p:nvSpPr>
        <p:spPr>
          <a:xfrm>
            <a:off x="169857" y="215437"/>
            <a:ext cx="5672328" cy="830997"/>
          </a:xfrm>
          <a:prstGeom prst="rect">
            <a:avLst/>
          </a:prstGeom>
          <a:noFill/>
        </p:spPr>
        <p:txBody>
          <a:bodyPr wrap="square" rtlCol="0">
            <a:spAutoFit/>
          </a:bodyPr>
          <a:lstStyle/>
          <a:p>
            <a:pPr algn="ctr"/>
            <a:r>
              <a:rPr lang="en-GB" sz="2400" b="1" dirty="0"/>
              <a:t>The avenues for support or to report are reduced</a:t>
            </a:r>
            <a:r>
              <a:rPr lang="en-GB" sz="2400" dirty="0"/>
              <a:t>.</a:t>
            </a:r>
          </a:p>
        </p:txBody>
      </p:sp>
      <p:sp>
        <p:nvSpPr>
          <p:cNvPr id="7" name="TextBox 6">
            <a:extLst>
              <a:ext uri="{FF2B5EF4-FFF2-40B4-BE49-F238E27FC236}">
                <a16:creationId xmlns:a16="http://schemas.microsoft.com/office/drawing/2014/main" id="{278A6315-37D7-7F5D-10AE-4620802B3C36}"/>
              </a:ext>
            </a:extLst>
          </p:cNvPr>
          <p:cNvSpPr txBox="1"/>
          <p:nvPr/>
        </p:nvSpPr>
        <p:spPr>
          <a:xfrm>
            <a:off x="169857" y="6227064"/>
            <a:ext cx="6258375" cy="400110"/>
          </a:xfrm>
          <a:prstGeom prst="rect">
            <a:avLst/>
          </a:prstGeom>
          <a:noFill/>
        </p:spPr>
        <p:txBody>
          <a:bodyPr wrap="square">
            <a:spAutoFit/>
          </a:bodyPr>
          <a:lstStyle/>
          <a:p>
            <a:r>
              <a:rPr lang="en-GB" sz="2000" dirty="0">
                <a:hlinkClick r:id="rId4"/>
              </a:rPr>
              <a:t>https://www.youtube.com/watch?v=ePFKarsV1oQ</a:t>
            </a:r>
            <a:r>
              <a:rPr lang="en-GB" sz="2000" dirty="0"/>
              <a:t> </a:t>
            </a:r>
          </a:p>
        </p:txBody>
      </p:sp>
    </p:spTree>
    <p:extLst>
      <p:ext uri="{BB962C8B-B14F-4D97-AF65-F5344CB8AC3E}">
        <p14:creationId xmlns:p14="http://schemas.microsoft.com/office/powerpoint/2010/main" val="407450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5F8CD-A6FF-0129-2B9B-2555F13E33B8}"/>
              </a:ext>
            </a:extLst>
          </p:cNvPr>
          <p:cNvSpPr>
            <a:spLocks noGrp="1"/>
          </p:cNvSpPr>
          <p:nvPr>
            <p:ph idx="1"/>
          </p:nvPr>
        </p:nvSpPr>
        <p:spPr>
          <a:xfrm>
            <a:off x="552000" y="1158240"/>
            <a:ext cx="11088000" cy="5181600"/>
          </a:xfrm>
        </p:spPr>
        <p:txBody>
          <a:bodyPr/>
          <a:lstStyle/>
          <a:p>
            <a:pPr algn="l"/>
            <a:r>
              <a:rPr lang="en-GB" b="0" i="0" dirty="0">
                <a:solidFill>
                  <a:srgbClr val="212529"/>
                </a:solidFill>
                <a:effectLst/>
                <a:latin typeface="Poppins" panose="00000500000000000000" pitchFamily="2" charset="0"/>
              </a:rPr>
              <a:t>It is crucial to acknowledge that incidents tend to rise during Christmas, &amp; after events such as sporting football games /tournaments.</a:t>
            </a:r>
          </a:p>
          <a:p>
            <a:pPr algn="l"/>
            <a:r>
              <a:rPr lang="en-GB" b="0" i="0" dirty="0">
                <a:solidFill>
                  <a:srgbClr val="212529"/>
                </a:solidFill>
                <a:effectLst/>
                <a:latin typeface="Poppins" panose="00000500000000000000" pitchFamily="2" charset="0"/>
              </a:rPr>
              <a:t>These occurrences do not cause abuse but provide perpetrators with excuses to exert more power and control over their intimate partners.</a:t>
            </a:r>
          </a:p>
          <a:p>
            <a:pPr algn="l"/>
            <a:r>
              <a:rPr lang="en-GB" b="0" i="0" dirty="0">
                <a:solidFill>
                  <a:srgbClr val="212529"/>
                </a:solidFill>
                <a:effectLst/>
                <a:latin typeface="Poppins" panose="00000500000000000000" pitchFamily="2" charset="0"/>
              </a:rPr>
              <a:t>Perpetrators of abuse make a deliberate choice to act abusively and should always be held accountable for their actions.</a:t>
            </a:r>
          </a:p>
          <a:p>
            <a:pPr algn="l"/>
            <a:r>
              <a:rPr lang="en-GB" b="0" i="0" dirty="0">
                <a:solidFill>
                  <a:srgbClr val="212529"/>
                </a:solidFill>
                <a:effectLst/>
                <a:latin typeface="Poppins" panose="00000500000000000000" pitchFamily="2" charset="0"/>
              </a:rPr>
              <a:t>Many abusers exploit the Christmas period and other factors such as alcohol, financial stress, or mental health issues to justify their abusive behaviour or, </a:t>
            </a:r>
            <a:r>
              <a:rPr lang="en-GB" b="0" i="0" u="sng" dirty="0">
                <a:solidFill>
                  <a:srgbClr val="212529"/>
                </a:solidFill>
                <a:effectLst/>
                <a:latin typeface="Poppins" panose="00000500000000000000" pitchFamily="2" charset="0"/>
              </a:rPr>
              <a:t>more commonly</a:t>
            </a:r>
            <a:r>
              <a:rPr lang="en-GB" b="0" i="0" dirty="0">
                <a:solidFill>
                  <a:srgbClr val="212529"/>
                </a:solidFill>
                <a:effectLst/>
                <a:latin typeface="Poppins" panose="00000500000000000000" pitchFamily="2" charset="0"/>
              </a:rPr>
              <a:t>, to blame their victims for the abuse.</a:t>
            </a:r>
          </a:p>
          <a:p>
            <a:pPr algn="l"/>
            <a:r>
              <a:rPr lang="en-GB" b="0" i="0" dirty="0">
                <a:solidFill>
                  <a:srgbClr val="212529"/>
                </a:solidFill>
                <a:effectLst/>
                <a:latin typeface="Poppins" panose="00000500000000000000" pitchFamily="2" charset="0"/>
              </a:rPr>
              <a:t>The festive period compounds difficulties for victims, with fewer opportunities to report abuse and limited avenues for seeking safety. </a:t>
            </a:r>
          </a:p>
          <a:p>
            <a:pPr algn="l"/>
            <a:r>
              <a:rPr lang="en-GB" b="0" i="0" dirty="0">
                <a:solidFill>
                  <a:srgbClr val="212529"/>
                </a:solidFill>
                <a:effectLst/>
                <a:latin typeface="Poppins" panose="00000500000000000000" pitchFamily="2" charset="0"/>
              </a:rPr>
              <a:t>Additionally, school closures during the holidays restrict children's opportunities to report abuse and access support.</a:t>
            </a:r>
          </a:p>
          <a:p>
            <a:endParaRPr lang="en-GB" dirty="0"/>
          </a:p>
        </p:txBody>
      </p:sp>
      <p:sp>
        <p:nvSpPr>
          <p:cNvPr id="4" name="Title 3">
            <a:extLst>
              <a:ext uri="{FF2B5EF4-FFF2-40B4-BE49-F238E27FC236}">
                <a16:creationId xmlns:a16="http://schemas.microsoft.com/office/drawing/2014/main" id="{C3688727-5B9E-34EF-C7BB-5460E64131AD}"/>
              </a:ext>
            </a:extLst>
          </p:cNvPr>
          <p:cNvSpPr>
            <a:spLocks noGrp="1"/>
          </p:cNvSpPr>
          <p:nvPr>
            <p:ph type="title"/>
          </p:nvPr>
        </p:nvSpPr>
        <p:spPr>
          <a:xfrm>
            <a:off x="393923" y="293054"/>
            <a:ext cx="11404154" cy="865186"/>
          </a:xfrm>
        </p:spPr>
        <p:txBody>
          <a:bodyPr/>
          <a:lstStyle/>
          <a:p>
            <a:r>
              <a:rPr lang="en-GB" dirty="0">
                <a:solidFill>
                  <a:srgbClr val="2C3A91"/>
                </a:solidFill>
                <a:latin typeface="Poppins" panose="00000500000000000000" pitchFamily="2" charset="0"/>
              </a:rPr>
              <a:t>What Drives the Increase in Incidents?</a:t>
            </a:r>
            <a:endParaRPr lang="en-GB" dirty="0"/>
          </a:p>
        </p:txBody>
      </p:sp>
      <p:sp>
        <p:nvSpPr>
          <p:cNvPr id="5" name="TextBox 4">
            <a:extLst>
              <a:ext uri="{FF2B5EF4-FFF2-40B4-BE49-F238E27FC236}">
                <a16:creationId xmlns:a16="http://schemas.microsoft.com/office/drawing/2014/main" id="{C2AD9E09-F588-4652-5DBF-15893A01698A}"/>
              </a:ext>
            </a:extLst>
          </p:cNvPr>
          <p:cNvSpPr txBox="1"/>
          <p:nvPr/>
        </p:nvSpPr>
        <p:spPr>
          <a:xfrm>
            <a:off x="5870448" y="5699761"/>
            <a:ext cx="6114288" cy="800219"/>
          </a:xfrm>
          <a:prstGeom prst="rect">
            <a:avLst/>
          </a:prstGeom>
          <a:noFill/>
        </p:spPr>
        <p:txBody>
          <a:bodyPr wrap="square" rtlCol="0">
            <a:spAutoFit/>
          </a:bodyPr>
          <a:lstStyle/>
          <a:p>
            <a:r>
              <a:rPr lang="en-GB" sz="1400" dirty="0">
                <a:hlinkClick r:id="rId2"/>
              </a:rPr>
              <a:t>Why is There an Increase in Domestic Violence During the Christmas Season? | Derwent Rural Counselling Service (drcs.org.uk)</a:t>
            </a:r>
            <a:endParaRPr lang="en-GB" sz="1400" dirty="0"/>
          </a:p>
          <a:p>
            <a:endParaRPr lang="en-GB" dirty="0"/>
          </a:p>
        </p:txBody>
      </p:sp>
    </p:spTree>
    <p:extLst>
      <p:ext uri="{BB962C8B-B14F-4D97-AF65-F5344CB8AC3E}">
        <p14:creationId xmlns:p14="http://schemas.microsoft.com/office/powerpoint/2010/main" val="70615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1000"/>
                                        <p:tgtEl>
                                          <p:spTgt spid="2">
                                            <p:txEl>
                                              <p:pRg st="4" end="4"/>
                                            </p:txEl>
                                          </p:spTgt>
                                        </p:tgtEl>
                                      </p:cBhvr>
                                    </p:animEffect>
                                    <p:anim calcmode="lin" valueType="num">
                                      <p:cBhvr>
                                        <p:cTn id="3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anim calcmode="lin" valueType="num">
                                      <p:cBhvr>
                                        <p:cTn id="4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5115360" cy="2507695"/>
          </a:xfrm>
        </p:spPr>
        <p:txBody>
          <a:bodyPr/>
          <a:lstStyle/>
          <a:p>
            <a:r>
              <a:rPr lang="en-GB" sz="6000" dirty="0"/>
              <a:t>Safeguarding at Christmas</a:t>
            </a: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187780" y="4234358"/>
            <a:ext cx="6503734" cy="1345006"/>
          </a:xfrm>
        </p:spPr>
        <p:txBody>
          <a:bodyPr>
            <a:normAutofit/>
          </a:bodyPr>
          <a:lstStyle/>
          <a:p>
            <a:pPr>
              <a:lnSpc>
                <a:spcPct val="120000"/>
              </a:lnSpc>
            </a:pPr>
            <a:r>
              <a:rPr lang="en-GB" dirty="0"/>
              <a:t>Presented by:</a:t>
            </a:r>
            <a:br>
              <a:rPr lang="en-GB" dirty="0"/>
            </a:br>
            <a:r>
              <a:rPr lang="en-GB" b="1" dirty="0"/>
              <a:t>Chelle Farnan – Safeguarding Clinical Lead NHS England – East Region</a:t>
            </a:r>
          </a:p>
          <a:p>
            <a:pPr>
              <a:lnSpc>
                <a:spcPct val="120000"/>
              </a:lnSpc>
            </a:pPr>
            <a:endParaRPr lang="en-GB" b="1" dirty="0"/>
          </a:p>
          <a:p>
            <a:pPr>
              <a:lnSpc>
                <a:spcPct val="120000"/>
              </a:lnSpc>
            </a:pPr>
            <a:endParaRPr lang="en-GB" b="1" dirty="0"/>
          </a:p>
        </p:txBody>
      </p:sp>
      <p:pic>
        <p:nvPicPr>
          <p:cNvPr id="3" name="Picture 2">
            <a:extLst>
              <a:ext uri="{FF2B5EF4-FFF2-40B4-BE49-F238E27FC236}">
                <a16:creationId xmlns:a16="http://schemas.microsoft.com/office/drawing/2014/main" id="{FDF9F41F-96C3-0DCC-99A8-1341C8CA41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778" y="5879598"/>
            <a:ext cx="1422400" cy="946150"/>
          </a:xfrm>
          <a:prstGeom prst="rect">
            <a:avLst/>
          </a:prstGeom>
          <a:noFill/>
          <a:ln>
            <a:noFill/>
          </a:ln>
        </p:spPr>
      </p:pic>
      <p:pic>
        <p:nvPicPr>
          <p:cNvPr id="4" name="Picture 3">
            <a:extLst>
              <a:ext uri="{FF2B5EF4-FFF2-40B4-BE49-F238E27FC236}">
                <a16:creationId xmlns:a16="http://schemas.microsoft.com/office/drawing/2014/main" id="{74E4BA1C-AABF-F231-B69A-F1D106191F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9817" y="6184398"/>
            <a:ext cx="2108200" cy="641350"/>
          </a:xfrm>
          <a:prstGeom prst="rect">
            <a:avLst/>
          </a:prstGeom>
          <a:noFill/>
          <a:ln>
            <a:noFill/>
          </a:ln>
        </p:spPr>
      </p:pic>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2438ED-39D0-280D-1923-8E6FFA319868}"/>
              </a:ext>
            </a:extLst>
          </p:cNvPr>
          <p:cNvSpPr>
            <a:spLocks noGrp="1"/>
          </p:cNvSpPr>
          <p:nvPr>
            <p:ph idx="1"/>
          </p:nvPr>
        </p:nvSpPr>
        <p:spPr>
          <a:xfrm>
            <a:off x="187779" y="1297184"/>
            <a:ext cx="11911691" cy="5454679"/>
          </a:xfrm>
          <a:ln>
            <a:solidFill>
              <a:schemeClr val="bg2"/>
            </a:solidFill>
          </a:ln>
        </p:spPr>
        <p:txBody>
          <a:bodyPr/>
          <a:lstStyle/>
          <a:p>
            <a:pPr fontAlgn="base"/>
            <a:r>
              <a:rPr lang="en-GB" dirty="0"/>
              <a:t>Christmas is often described as a joyful time, full of family, celebration and light. But for parent's children and babies living with domestic abuse, this season can feel very different.</a:t>
            </a:r>
          </a:p>
          <a:p>
            <a:pPr fontAlgn="base"/>
            <a:r>
              <a:rPr lang="en-GB" dirty="0"/>
              <a:t>Instead of warmth and connection, there may be anxiety, uncertainty or fear. </a:t>
            </a:r>
            <a:r>
              <a:rPr lang="en-GB" dirty="0">
                <a:hlinkClick r:id="rId3"/>
              </a:rPr>
              <a:t>The Guardian</a:t>
            </a:r>
            <a:r>
              <a:rPr lang="en-GB" dirty="0"/>
              <a:t> reported that during Christmas, some charities have noted a 15% increase in domestic abuse-related calls to their helplines.</a:t>
            </a:r>
          </a:p>
          <a:p>
            <a:r>
              <a:rPr lang="en-GB" dirty="0">
                <a:hlinkClick r:id="rId4"/>
              </a:rPr>
              <a:t>https://forbabyssake.org.uk/news/2025/11/21/domestic-abuse-at-christmas/</a:t>
            </a:r>
            <a:endParaRPr lang="en-GB" dirty="0"/>
          </a:p>
          <a:p>
            <a:r>
              <a:rPr lang="en-GB" dirty="0"/>
              <a:t>According to the </a:t>
            </a:r>
            <a:r>
              <a:rPr lang="en-GB" dirty="0">
                <a:hlinkClick r:id="rId5"/>
              </a:rPr>
              <a:t>Femicide Census</a:t>
            </a:r>
            <a:r>
              <a:rPr lang="en-GB" dirty="0"/>
              <a:t>, there has been no tangible decline in femicide since it first started recording data in 2009: a woman has been killed by a man, on average, once every three days over a 10-year period. Another three women are said to </a:t>
            </a:r>
            <a:r>
              <a:rPr lang="en-GB" dirty="0">
                <a:hlinkClick r:id="rId3"/>
              </a:rPr>
              <a:t>die by suicide</a:t>
            </a:r>
            <a:r>
              <a:rPr lang="en-GB" dirty="0"/>
              <a:t> every week after enduring abuse. </a:t>
            </a:r>
          </a:p>
          <a:p>
            <a:r>
              <a:rPr lang="en-GB" dirty="0"/>
              <a:t>Changing this will be – in the words of the safeguarding minister, Jess Phillips – a </a:t>
            </a:r>
            <a:r>
              <a:rPr lang="en-GB" dirty="0">
                <a:hlinkClick r:id="rId6"/>
              </a:rPr>
              <a:t>“herculean” task</a:t>
            </a:r>
            <a:r>
              <a:rPr lang="en-GB" dirty="0"/>
              <a:t>, but it’s one that is at least being attempted. In the coming weeks, the government will release more details of its strategy to </a:t>
            </a:r>
            <a:r>
              <a:rPr lang="en-GB" dirty="0">
                <a:hlinkClick r:id="rId7"/>
              </a:rPr>
              <a:t>halve violence against women and girls</a:t>
            </a:r>
            <a:r>
              <a:rPr lang="en-GB" dirty="0"/>
              <a:t> (VAWG) in a decade. </a:t>
            </a:r>
            <a:r>
              <a:rPr lang="en-GB" b="1" dirty="0"/>
              <a:t>Watch this space.</a:t>
            </a:r>
          </a:p>
          <a:p>
            <a:r>
              <a:rPr lang="en-GB" dirty="0">
                <a:hlinkClick r:id="rId8"/>
              </a:rPr>
              <a:t>https://www.theguardian.com/commentisfree/2025/jan/02/domestic-abuse-violence-against-women-and-girls-labour</a:t>
            </a:r>
            <a:r>
              <a:rPr lang="en-GB" dirty="0"/>
              <a:t> </a:t>
            </a:r>
          </a:p>
          <a:p>
            <a:endParaRPr lang="en-GB" dirty="0"/>
          </a:p>
        </p:txBody>
      </p:sp>
      <p:sp>
        <p:nvSpPr>
          <p:cNvPr id="4" name="Title 3">
            <a:extLst>
              <a:ext uri="{FF2B5EF4-FFF2-40B4-BE49-F238E27FC236}">
                <a16:creationId xmlns:a16="http://schemas.microsoft.com/office/drawing/2014/main" id="{714EC778-4841-6191-77A4-EBB852789BD3}"/>
              </a:ext>
            </a:extLst>
          </p:cNvPr>
          <p:cNvSpPr>
            <a:spLocks noGrp="1"/>
          </p:cNvSpPr>
          <p:nvPr>
            <p:ph type="title"/>
          </p:nvPr>
        </p:nvSpPr>
        <p:spPr>
          <a:xfrm>
            <a:off x="432000" y="677636"/>
            <a:ext cx="11404154" cy="619550"/>
          </a:xfrm>
        </p:spPr>
        <p:txBody>
          <a:bodyPr>
            <a:normAutofit fontScale="90000"/>
          </a:bodyPr>
          <a:lstStyle/>
          <a:p>
            <a:r>
              <a:rPr lang="en-GB" dirty="0"/>
              <a:t>When Christmas Doesn’t Feel Merry: Understanding Domestic Abuse During the Festive Season</a:t>
            </a:r>
            <a:br>
              <a:rPr lang="en-GB" dirty="0"/>
            </a:br>
            <a:r>
              <a:rPr lang="en-GB" b="0" i="0" dirty="0">
                <a:solidFill>
                  <a:srgbClr val="000000"/>
                </a:solidFill>
                <a:effectLst/>
                <a:latin typeface="Serifa Medium"/>
              </a:rPr>
              <a:t>  </a:t>
            </a:r>
            <a:endParaRPr lang="en-GB" dirty="0"/>
          </a:p>
        </p:txBody>
      </p:sp>
    </p:spTree>
    <p:extLst>
      <p:ext uri="{BB962C8B-B14F-4D97-AF65-F5344CB8AC3E}">
        <p14:creationId xmlns:p14="http://schemas.microsoft.com/office/powerpoint/2010/main" val="262809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xism">
            <a:extLst>
              <a:ext uri="{FF2B5EF4-FFF2-40B4-BE49-F238E27FC236}">
                <a16:creationId xmlns:a16="http://schemas.microsoft.com/office/drawing/2014/main" id="{722C2CBA-996F-6095-7B5D-9A2A61AD1B80}"/>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b="6250"/>
          <a:stretch/>
        </p:blipFill>
        <p:spPr bwMode="auto">
          <a:xfrm>
            <a:off x="0" y="0"/>
            <a:ext cx="12277344" cy="6857990"/>
          </a:xfrm>
          <a:prstGeom prst="rect">
            <a:avLst/>
          </a:prstGeom>
          <a:solidFill>
            <a:srgbClr val="FFFFFF"/>
          </a:solidFill>
        </p:spPr>
      </p:pic>
      <p:sp>
        <p:nvSpPr>
          <p:cNvPr id="7" name="TextBox 6">
            <a:extLst>
              <a:ext uri="{FF2B5EF4-FFF2-40B4-BE49-F238E27FC236}">
                <a16:creationId xmlns:a16="http://schemas.microsoft.com/office/drawing/2014/main" id="{792CF6EF-E3AB-AE79-85FB-7F3517C8BB50}"/>
              </a:ext>
            </a:extLst>
          </p:cNvPr>
          <p:cNvSpPr txBox="1"/>
          <p:nvPr/>
        </p:nvSpPr>
        <p:spPr>
          <a:xfrm>
            <a:off x="323088" y="1042339"/>
            <a:ext cx="7833360" cy="1446550"/>
          </a:xfrm>
          <a:prstGeom prst="rect">
            <a:avLst/>
          </a:prstGeom>
          <a:noFill/>
        </p:spPr>
        <p:txBody>
          <a:bodyPr wrap="square">
            <a:spAutoFit/>
          </a:bodyPr>
          <a:lstStyle/>
          <a:p>
            <a:r>
              <a:rPr lang="en-GB" sz="4400" dirty="0">
                <a:solidFill>
                  <a:schemeClr val="bg1"/>
                </a:solidFill>
                <a:latin typeface="GH Guardian Headline"/>
              </a:rPr>
              <a:t>Christmas: the season for bells, baubles and …</a:t>
            </a:r>
            <a:endParaRPr lang="en-GB" sz="4400" dirty="0">
              <a:solidFill>
                <a:schemeClr val="bg1"/>
              </a:solidFill>
            </a:endParaRPr>
          </a:p>
        </p:txBody>
      </p:sp>
      <p:sp>
        <p:nvSpPr>
          <p:cNvPr id="3" name="TextBox 2">
            <a:extLst>
              <a:ext uri="{FF2B5EF4-FFF2-40B4-BE49-F238E27FC236}">
                <a16:creationId xmlns:a16="http://schemas.microsoft.com/office/drawing/2014/main" id="{88E40039-FDC7-7191-FE69-590A418406FC}"/>
              </a:ext>
            </a:extLst>
          </p:cNvPr>
          <p:cNvSpPr txBox="1"/>
          <p:nvPr/>
        </p:nvSpPr>
        <p:spPr>
          <a:xfrm>
            <a:off x="2267712" y="5815661"/>
            <a:ext cx="9643872" cy="830997"/>
          </a:xfrm>
          <a:prstGeom prst="rect">
            <a:avLst/>
          </a:prstGeom>
          <a:noFill/>
        </p:spPr>
        <p:txBody>
          <a:bodyPr wrap="square">
            <a:spAutoFit/>
          </a:bodyPr>
          <a:lstStyle/>
          <a:p>
            <a:pPr algn="r"/>
            <a:r>
              <a:rPr lang="en-GB" sz="4800" dirty="0">
                <a:solidFill>
                  <a:schemeClr val="bg1"/>
                </a:solidFill>
                <a:latin typeface="GH Guardian Headline"/>
              </a:rPr>
              <a:t>… blaming victims of sexual assault </a:t>
            </a:r>
            <a:endParaRPr lang="en-GB" sz="4800" dirty="0"/>
          </a:p>
        </p:txBody>
      </p:sp>
    </p:spTree>
    <p:extLst>
      <p:ext uri="{BB962C8B-B14F-4D97-AF65-F5344CB8AC3E}">
        <p14:creationId xmlns:p14="http://schemas.microsoft.com/office/powerpoint/2010/main" val="302372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xism">
            <a:extLst>
              <a:ext uri="{FF2B5EF4-FFF2-40B4-BE49-F238E27FC236}">
                <a16:creationId xmlns:a16="http://schemas.microsoft.com/office/drawing/2014/main" id="{722C2CBA-996F-6095-7B5D-9A2A61AD1B80}"/>
              </a:ext>
            </a:extLst>
          </p:cNvPr>
          <p:cNvPicPr>
            <a:picLocks noGrp="1" noChangeAspect="1" noChangeArrowheads="1"/>
          </p:cNvPicPr>
          <p:nvPr>
            <p:ph type="pic" sz="quarter" idx="10"/>
          </p:nvPr>
        </p:nvPicPr>
        <p:blipFill rotWithShape="1">
          <a:blip r:embed="rId2">
            <a:alphaModFix amt="20000"/>
            <a:extLst>
              <a:ext uri="{28A0092B-C50C-407E-A947-70E740481C1C}">
                <a14:useLocalDpi xmlns:a14="http://schemas.microsoft.com/office/drawing/2010/main" val="0"/>
              </a:ext>
            </a:extLst>
          </a:blip>
          <a:srcRect b="6250"/>
          <a:stretch/>
        </p:blipFill>
        <p:spPr bwMode="auto">
          <a:xfrm>
            <a:off x="0" y="0"/>
            <a:ext cx="12277344" cy="6858000"/>
          </a:xfrm>
          <a:prstGeom prst="rect">
            <a:avLst/>
          </a:prstGeom>
          <a:solidFill>
            <a:srgbClr val="FFFFFF"/>
          </a:solidFill>
        </p:spPr>
      </p:pic>
      <p:sp>
        <p:nvSpPr>
          <p:cNvPr id="4" name="TextBox 3">
            <a:extLst>
              <a:ext uri="{FF2B5EF4-FFF2-40B4-BE49-F238E27FC236}">
                <a16:creationId xmlns:a16="http://schemas.microsoft.com/office/drawing/2014/main" id="{235210BD-52F0-98A2-839B-A48249C508F6}"/>
              </a:ext>
            </a:extLst>
          </p:cNvPr>
          <p:cNvSpPr txBox="1"/>
          <p:nvPr/>
        </p:nvSpPr>
        <p:spPr>
          <a:xfrm>
            <a:off x="20" y="151179"/>
            <a:ext cx="12191980" cy="6555641"/>
          </a:xfrm>
          <a:prstGeom prst="rect">
            <a:avLst/>
          </a:prstGeom>
          <a:noFill/>
        </p:spPr>
        <p:txBody>
          <a:bodyPr wrap="square">
            <a:spAutoFit/>
          </a:bodyPr>
          <a:lstStyle/>
          <a:p>
            <a:r>
              <a:rPr lang="en-GB" sz="2000" b="0" i="0" dirty="0">
                <a:solidFill>
                  <a:srgbClr val="000000"/>
                </a:solidFill>
                <a:effectLst>
                  <a:outerShdw blurRad="38100" dist="38100" dir="2700000" algn="tl">
                    <a:srgbClr val="000000">
                      <a:alpha val="43137"/>
                    </a:srgbClr>
                  </a:outerShdw>
                </a:effectLst>
                <a:latin typeface="GH Guardian Headline"/>
              </a:rPr>
              <a:t>Campaigns that make it the responsibility of women to avoid sexual assault at parties only entrench damaging stereotypes. </a:t>
            </a:r>
            <a:r>
              <a:rPr lang="en-GB" sz="2000" b="0" i="0" dirty="0">
                <a:solidFill>
                  <a:srgbClr val="003087"/>
                </a:solidFill>
                <a:effectLst>
                  <a:outerShdw blurRad="38100" dist="38100" dir="2700000" algn="tl">
                    <a:srgbClr val="000000">
                      <a:alpha val="43137"/>
                    </a:srgbClr>
                  </a:outerShdw>
                </a:effectLst>
                <a:latin typeface="GuardianTextSans"/>
              </a:rPr>
              <a:t>The idea that a rapist is almost always a stranger in a dark alleyway is erroneous.</a:t>
            </a:r>
            <a:r>
              <a:rPr lang="en-GB" sz="2000" b="0" i="0" dirty="0">
                <a:solidFill>
                  <a:srgbClr val="707070"/>
                </a:solidFill>
                <a:effectLst/>
                <a:latin typeface="GuardianTextSans"/>
              </a:rPr>
              <a:t> </a:t>
            </a:r>
          </a:p>
          <a:p>
            <a:endParaRPr lang="en-GB" sz="2000" dirty="0">
              <a:solidFill>
                <a:srgbClr val="707070"/>
              </a:solidFill>
              <a:latin typeface="GuardianTextSans"/>
            </a:endParaRPr>
          </a:p>
          <a:p>
            <a:r>
              <a:rPr lang="en-GB" sz="2000" b="0" i="0" dirty="0">
                <a:solidFill>
                  <a:srgbClr val="121212"/>
                </a:solidFill>
                <a:effectLst/>
                <a:latin typeface="GuardianTextEgyptian"/>
              </a:rPr>
              <a:t>According to Rape Crisis, around </a:t>
            </a:r>
            <a:r>
              <a:rPr lang="en-GB" sz="2000" b="0" i="0" u="none" strike="noStrike" dirty="0">
                <a:effectLst/>
                <a:latin typeface="GuardianTextEgyptian"/>
                <a:hlinkClick r:id="rId3"/>
              </a:rPr>
              <a:t>90% of rapes are committed by perpetrators known to the victim</a:t>
            </a:r>
            <a:r>
              <a:rPr lang="en-GB" sz="2000" b="0" i="0" dirty="0">
                <a:solidFill>
                  <a:srgbClr val="121212"/>
                </a:solidFill>
                <a:effectLst/>
                <a:latin typeface="GuardianTextEgyptian"/>
              </a:rPr>
              <a:t> – such as a colleague, a friend or a partner – meaning that it simply isn’t true that women are safer at home or at work than in public spaces. Advice to women to moderate their lives to avoid rape fails to consider the wider picture and reinforces unhelpful stereotypes.</a:t>
            </a:r>
          </a:p>
          <a:p>
            <a:endParaRPr lang="en-GB" sz="2000" b="0" i="0" dirty="0">
              <a:solidFill>
                <a:srgbClr val="121212"/>
              </a:solidFill>
              <a:effectLst/>
              <a:latin typeface="GuardianTextEgyptian"/>
            </a:endParaRPr>
          </a:p>
          <a:p>
            <a:r>
              <a:rPr lang="en-GB" sz="2000" b="0" i="0" dirty="0">
                <a:solidFill>
                  <a:srgbClr val="121212"/>
                </a:solidFill>
                <a:effectLst/>
                <a:latin typeface="GuardianTextEgyptian"/>
              </a:rPr>
              <a:t>If we advocate restricting women’s movement in response to stranger assaults in public spaces, should we also address the vastly more common problem of rape within relationships and advise women to take “precautions” by avoiding their own homes? Should women avoid going to work because of the risk of being assaulted by a male colleague? Clearly not. </a:t>
            </a:r>
          </a:p>
          <a:p>
            <a:endParaRPr lang="en-GB" sz="2000" b="0" i="0" dirty="0">
              <a:solidFill>
                <a:srgbClr val="121212"/>
              </a:solidFill>
              <a:effectLst/>
              <a:latin typeface="GuardianTextEgyptian"/>
            </a:endParaRPr>
          </a:p>
          <a:p>
            <a:r>
              <a:rPr lang="en-GB" sz="2000" b="0" i="0" dirty="0">
                <a:solidFill>
                  <a:srgbClr val="121212"/>
                </a:solidFill>
                <a:effectLst/>
                <a:latin typeface="GuardianTextEgyptian"/>
              </a:rPr>
              <a:t>It’s impossible to tell women how to “avoid” sexual violence, because it’s so widespread that it happens in all places, regardless of women’s dress, age, behaviour or any other factors they could control. </a:t>
            </a:r>
          </a:p>
          <a:p>
            <a:endParaRPr lang="en-GB" sz="2000" b="0" i="0" dirty="0">
              <a:solidFill>
                <a:srgbClr val="121212"/>
              </a:solidFill>
              <a:effectLst/>
              <a:latin typeface="GuardianTextEgyptian"/>
            </a:endParaRPr>
          </a:p>
          <a:p>
            <a:r>
              <a:rPr lang="en-GB" sz="2000" b="0" i="0" dirty="0">
                <a:solidFill>
                  <a:srgbClr val="121212"/>
                </a:solidFill>
                <a:effectLst/>
                <a:latin typeface="GuardianTextEgyptian"/>
              </a:rPr>
              <a:t>There is, however, one common factor that unites all these cases: </a:t>
            </a:r>
            <a:r>
              <a:rPr lang="en-GB" sz="2000" b="0" i="0" dirty="0">
                <a:solidFill>
                  <a:srgbClr val="121212"/>
                </a:solidFill>
                <a:effectLst>
                  <a:outerShdw blurRad="38100" dist="38100" dir="2700000" algn="tl">
                    <a:srgbClr val="000000">
                      <a:alpha val="43137"/>
                    </a:srgbClr>
                  </a:outerShdw>
                </a:effectLst>
                <a:latin typeface="GuardianTextEgyptian"/>
              </a:rPr>
              <a:t>the rapist</a:t>
            </a:r>
            <a:r>
              <a:rPr lang="en-GB" sz="2000" b="0" i="0" dirty="0">
                <a:solidFill>
                  <a:srgbClr val="121212"/>
                </a:solidFill>
                <a:effectLst/>
                <a:latin typeface="GuardianTextEgyptian"/>
              </a:rPr>
              <a:t>. Logically, that’s where the focus of our attention should lie.</a:t>
            </a:r>
            <a:r>
              <a:rPr lang="en-GB" sz="2000" b="0" i="0" dirty="0">
                <a:solidFill>
                  <a:srgbClr val="707070"/>
                </a:solidFill>
                <a:effectLst/>
                <a:latin typeface="GuardianTextSans"/>
              </a:rPr>
              <a:t> </a:t>
            </a:r>
          </a:p>
          <a:p>
            <a:endParaRPr lang="en-GB" sz="2000" b="0" i="0" dirty="0">
              <a:solidFill>
                <a:srgbClr val="707070"/>
              </a:solidFill>
              <a:effectLst/>
              <a:latin typeface="GuardianTextSans"/>
            </a:endParaRPr>
          </a:p>
          <a:p>
            <a:r>
              <a:rPr lang="en-GB" sz="2000" dirty="0">
                <a:hlinkClick r:id="rId4"/>
              </a:rPr>
              <a:t>Christmas: the season for bells, baubles and blaming victims of sexual assault | Women | The Guardian</a:t>
            </a:r>
            <a:endParaRPr lang="en-GB" sz="2000" dirty="0"/>
          </a:p>
          <a:p>
            <a:r>
              <a:rPr lang="en-GB" sz="2000" dirty="0">
                <a:hlinkClick r:id="rId5"/>
              </a:rPr>
              <a:t>7 steps to staying safe when out this Christmas | Crimestoppers (crimestoppers-uk.org)</a:t>
            </a:r>
            <a:endParaRPr lang="en-GB" sz="2000" dirty="0"/>
          </a:p>
        </p:txBody>
      </p:sp>
    </p:spTree>
    <p:extLst>
      <p:ext uri="{BB962C8B-B14F-4D97-AF65-F5344CB8AC3E}">
        <p14:creationId xmlns:p14="http://schemas.microsoft.com/office/powerpoint/2010/main" val="5522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1000"/>
                                        <p:tgtEl>
                                          <p:spTgt spid="4">
                                            <p:txEl>
                                              <p:pRg st="8" end="8"/>
                                            </p:txEl>
                                          </p:spTgt>
                                        </p:tgtEl>
                                      </p:cBhvr>
                                    </p:animEffect>
                                    <p:anim calcmode="lin" valueType="num">
                                      <p:cBhvr>
                                        <p:cTn id="29"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DEEEAB-9828-6EDF-BADB-8EDA6A87F55C}"/>
              </a:ext>
            </a:extLst>
          </p:cNvPr>
          <p:cNvSpPr txBox="1"/>
          <p:nvPr/>
        </p:nvSpPr>
        <p:spPr>
          <a:xfrm>
            <a:off x="0" y="6488668"/>
            <a:ext cx="8375904" cy="369332"/>
          </a:xfrm>
          <a:prstGeom prst="rect">
            <a:avLst/>
          </a:prstGeom>
          <a:noFill/>
        </p:spPr>
        <p:txBody>
          <a:bodyPr wrap="square">
            <a:spAutoFit/>
          </a:bodyPr>
          <a:lstStyle/>
          <a:p>
            <a:r>
              <a:rPr lang="en-GB" dirty="0">
                <a:hlinkClick r:id="rId3"/>
              </a:rPr>
              <a:t>Fire Kills Let's Prevent It: Fire Safety at Christmas (publishing.service.gov.uk)</a:t>
            </a:r>
            <a:endParaRPr lang="en-GB" dirty="0"/>
          </a:p>
        </p:txBody>
      </p:sp>
      <p:pic>
        <p:nvPicPr>
          <p:cNvPr id="5" name="Picture 4">
            <a:extLst>
              <a:ext uri="{FF2B5EF4-FFF2-40B4-BE49-F238E27FC236}">
                <a16:creationId xmlns:a16="http://schemas.microsoft.com/office/drawing/2014/main" id="{21001E0B-905A-1E42-223E-06B7076707DA}"/>
              </a:ext>
            </a:extLst>
          </p:cNvPr>
          <p:cNvPicPr>
            <a:picLocks noChangeAspect="1"/>
          </p:cNvPicPr>
          <p:nvPr/>
        </p:nvPicPr>
        <p:blipFill>
          <a:blip r:embed="rId4"/>
          <a:stretch>
            <a:fillRect/>
          </a:stretch>
        </p:blipFill>
        <p:spPr>
          <a:xfrm>
            <a:off x="106222" y="158496"/>
            <a:ext cx="1666342" cy="2346960"/>
          </a:xfrm>
          <a:prstGeom prst="rect">
            <a:avLst/>
          </a:prstGeom>
        </p:spPr>
      </p:pic>
      <p:pic>
        <p:nvPicPr>
          <p:cNvPr id="7" name="Picture 6">
            <a:extLst>
              <a:ext uri="{FF2B5EF4-FFF2-40B4-BE49-F238E27FC236}">
                <a16:creationId xmlns:a16="http://schemas.microsoft.com/office/drawing/2014/main" id="{A5047367-2E2F-8E9D-986D-B1CF39509D53}"/>
              </a:ext>
            </a:extLst>
          </p:cNvPr>
          <p:cNvPicPr>
            <a:picLocks noChangeAspect="1"/>
          </p:cNvPicPr>
          <p:nvPr/>
        </p:nvPicPr>
        <p:blipFill rotWithShape="1">
          <a:blip r:embed="rId5"/>
          <a:srcRect l="13941" t="11906" r="2026" b="5704"/>
          <a:stretch/>
        </p:blipFill>
        <p:spPr>
          <a:xfrm>
            <a:off x="1879714" y="568643"/>
            <a:ext cx="3950208" cy="5489044"/>
          </a:xfrm>
          <a:prstGeom prst="rect">
            <a:avLst/>
          </a:prstGeom>
        </p:spPr>
      </p:pic>
      <p:pic>
        <p:nvPicPr>
          <p:cNvPr id="9" name="Picture 8">
            <a:extLst>
              <a:ext uri="{FF2B5EF4-FFF2-40B4-BE49-F238E27FC236}">
                <a16:creationId xmlns:a16="http://schemas.microsoft.com/office/drawing/2014/main" id="{8360A034-6A95-3ADE-A7AC-DA87A7882533}"/>
              </a:ext>
            </a:extLst>
          </p:cNvPr>
          <p:cNvPicPr>
            <a:picLocks noChangeAspect="1"/>
          </p:cNvPicPr>
          <p:nvPr/>
        </p:nvPicPr>
        <p:blipFill rotWithShape="1">
          <a:blip r:embed="rId6"/>
          <a:srcRect r="2491"/>
          <a:stretch/>
        </p:blipFill>
        <p:spPr>
          <a:xfrm>
            <a:off x="5722738" y="568643"/>
            <a:ext cx="3950208" cy="5439831"/>
          </a:xfrm>
          <a:prstGeom prst="rect">
            <a:avLst/>
          </a:prstGeom>
        </p:spPr>
      </p:pic>
      <p:pic>
        <p:nvPicPr>
          <p:cNvPr id="11" name="Picture 10">
            <a:extLst>
              <a:ext uri="{FF2B5EF4-FFF2-40B4-BE49-F238E27FC236}">
                <a16:creationId xmlns:a16="http://schemas.microsoft.com/office/drawing/2014/main" id="{24EA7D6D-67BC-E3CB-4F96-4A0C432ACDBA}"/>
              </a:ext>
            </a:extLst>
          </p:cNvPr>
          <p:cNvPicPr>
            <a:picLocks noChangeAspect="1"/>
          </p:cNvPicPr>
          <p:nvPr/>
        </p:nvPicPr>
        <p:blipFill>
          <a:blip r:embed="rId7"/>
          <a:stretch>
            <a:fillRect/>
          </a:stretch>
        </p:blipFill>
        <p:spPr>
          <a:xfrm>
            <a:off x="9672946" y="4364736"/>
            <a:ext cx="1773492" cy="2493264"/>
          </a:xfrm>
          <a:prstGeom prst="rect">
            <a:avLst/>
          </a:prstGeom>
        </p:spPr>
      </p:pic>
      <p:sp>
        <p:nvSpPr>
          <p:cNvPr id="12" name="TextBox 11">
            <a:extLst>
              <a:ext uri="{FF2B5EF4-FFF2-40B4-BE49-F238E27FC236}">
                <a16:creationId xmlns:a16="http://schemas.microsoft.com/office/drawing/2014/main" id="{96D876F8-76BF-BAF9-6FFC-1BF11DA909EA}"/>
              </a:ext>
            </a:extLst>
          </p:cNvPr>
          <p:cNvSpPr txBox="1"/>
          <p:nvPr/>
        </p:nvSpPr>
        <p:spPr>
          <a:xfrm>
            <a:off x="1780175" y="158496"/>
            <a:ext cx="10411825" cy="492443"/>
          </a:xfrm>
          <a:prstGeom prst="rect">
            <a:avLst/>
          </a:prstGeom>
          <a:noFill/>
        </p:spPr>
        <p:txBody>
          <a:bodyPr wrap="none" rtlCol="0">
            <a:spAutoFit/>
          </a:bodyPr>
          <a:lstStyle/>
          <a:p>
            <a:r>
              <a:rPr lang="en-GB" sz="2600" dirty="0">
                <a:effectLst>
                  <a:outerShdw blurRad="38100" dist="38100" dir="2700000" algn="tl">
                    <a:srgbClr val="000000">
                      <a:alpha val="43137"/>
                    </a:srgbClr>
                  </a:outerShdw>
                </a:effectLst>
              </a:rPr>
              <a:t>Some harms and risks are unique to how the Holidays are celebrated </a:t>
            </a:r>
          </a:p>
        </p:txBody>
      </p:sp>
    </p:spTree>
    <p:extLst>
      <p:ext uri="{BB962C8B-B14F-4D97-AF65-F5344CB8AC3E}">
        <p14:creationId xmlns:p14="http://schemas.microsoft.com/office/powerpoint/2010/main" val="3909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9A8F46-384A-34AF-2D39-32B192210D3E}"/>
              </a:ext>
            </a:extLst>
          </p:cNvPr>
          <p:cNvSpPr>
            <a:spLocks noGrp="1"/>
          </p:cNvSpPr>
          <p:nvPr>
            <p:ph idx="1"/>
          </p:nvPr>
        </p:nvSpPr>
        <p:spPr>
          <a:xfrm>
            <a:off x="432000" y="996043"/>
            <a:ext cx="11625888" cy="5319413"/>
          </a:xfrm>
        </p:spPr>
        <p:txBody>
          <a:bodyPr/>
          <a:lstStyle/>
          <a:p>
            <a:pPr fontAlgn="base"/>
            <a:r>
              <a:rPr lang="en-GB" sz="1800" dirty="0">
                <a:solidFill>
                  <a:srgbClr val="141414"/>
                </a:solidFill>
                <a:effectLst/>
                <a:latin typeface="Helvetica" panose="020B0604020202020204" pitchFamily="34" charset="0"/>
                <a:ea typeface="Calibri" panose="020F0502020204030204" pitchFamily="34" charset="0"/>
              </a:rPr>
              <a:t> </a:t>
            </a:r>
            <a:r>
              <a:rPr lang="en-GB" sz="1800" dirty="0"/>
              <a:t>The UK is experiencing a </a:t>
            </a:r>
            <a:r>
              <a:rPr lang="en-GB" b="1" dirty="0"/>
              <a:t>significant winter staffing crisis for 2025/26</a:t>
            </a:r>
            <a:r>
              <a:rPr lang="en-GB" dirty="0"/>
              <a:t>, particularly in the NHS and social care sectors, driven by long-term staff shortages, high demand, financial constraints, and industrial action. This situation is exacerbated by a deepening economic downturn and ongoing challenges from seasonal illnesses, with staff ‘flu vaccine uptake at a record low. </a:t>
            </a:r>
          </a:p>
          <a:p>
            <a:r>
              <a:rPr lang="en-GB" b="1" dirty="0"/>
              <a:t>All indicators point toward a difficult winter ahead.</a:t>
            </a:r>
          </a:p>
          <a:p>
            <a:r>
              <a:rPr lang="en-GB" dirty="0"/>
              <a:t>Demand is rising across A&amp;E and GP services.</a:t>
            </a:r>
          </a:p>
          <a:p>
            <a:r>
              <a:rPr lang="en-GB" dirty="0"/>
              <a:t>Costs are increasing, squeezing NHS, care providers and councils alike.</a:t>
            </a:r>
          </a:p>
          <a:p>
            <a:r>
              <a:rPr lang="en-GB" dirty="0"/>
              <a:t>Workforce shortages continue to strain both the NHS and the social care sector.</a:t>
            </a:r>
          </a:p>
          <a:p>
            <a:pPr fontAlgn="base"/>
            <a:r>
              <a:rPr lang="en-GB" dirty="0"/>
              <a:t>If emergency funding or structural support does not arrive in time, communities could see a tangible reduction in available care — especially for the elderly, disabled, and those living in poverty.</a:t>
            </a:r>
          </a:p>
          <a:p>
            <a:pPr fontAlgn="base"/>
            <a:r>
              <a:rPr lang="en-GB" sz="1800" dirty="0"/>
              <a:t>Ref: </a:t>
            </a:r>
            <a:r>
              <a:rPr lang="en-GB" sz="1800" dirty="0">
                <a:hlinkClick r:id="rId3"/>
              </a:rPr>
              <a:t>https://www.bct-group.co.uk/bee-informed-articles-blogs-and-resources/winter-2025-pressures-on-the-care-sector/#:~:text=All%20indicators%20point%20toward%20a,and%20those%20living%20in%20poverty</a:t>
            </a:r>
            <a:r>
              <a:rPr lang="en-GB" sz="1800" dirty="0"/>
              <a:t>. </a:t>
            </a:r>
          </a:p>
          <a:p>
            <a:pPr fontAlgn="base"/>
            <a:r>
              <a:rPr lang="en-GB" sz="1800" dirty="0">
                <a:latin typeface="Calibri" panose="020F0502020204030204" pitchFamily="34" charset="0"/>
                <a:ea typeface="Calibri" panose="020F0502020204030204" pitchFamily="34" charset="0"/>
                <a:hlinkClick r:id="rId4"/>
              </a:rPr>
              <a:t>https://www.england.nhs.uk/long-read/urgent-and-emergency-care-plan-2025-26/</a:t>
            </a:r>
            <a:r>
              <a:rPr lang="en-GB" sz="1800" dirty="0">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Title 3">
            <a:extLst>
              <a:ext uri="{FF2B5EF4-FFF2-40B4-BE49-F238E27FC236}">
                <a16:creationId xmlns:a16="http://schemas.microsoft.com/office/drawing/2014/main" id="{A56B8ED1-6480-1A6E-13CF-81AAF7DAF7E9}"/>
              </a:ext>
            </a:extLst>
          </p:cNvPr>
          <p:cNvSpPr>
            <a:spLocks noGrp="1"/>
          </p:cNvSpPr>
          <p:nvPr>
            <p:ph type="title"/>
          </p:nvPr>
        </p:nvSpPr>
        <p:spPr>
          <a:xfrm>
            <a:off x="355846" y="198250"/>
            <a:ext cx="11404154" cy="865186"/>
          </a:xfrm>
        </p:spPr>
        <p:txBody>
          <a:bodyPr/>
          <a:lstStyle/>
          <a:p>
            <a:r>
              <a:rPr lang="en-GB" dirty="0"/>
              <a:t>This winter’s staffing crisis in health &amp; social care </a:t>
            </a:r>
          </a:p>
        </p:txBody>
      </p:sp>
    </p:spTree>
    <p:extLst>
      <p:ext uri="{BB962C8B-B14F-4D97-AF65-F5344CB8AC3E}">
        <p14:creationId xmlns:p14="http://schemas.microsoft.com/office/powerpoint/2010/main" val="61105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9EF2D27-1185-269B-EFCE-BAB5BBEDC2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9498" y="396240"/>
            <a:ext cx="6077805" cy="60655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407C8806-82CB-9D95-F99A-A8F4B41BE772}"/>
              </a:ext>
            </a:extLst>
          </p:cNvPr>
          <p:cNvSpPr>
            <a:spLocks noGrp="1"/>
          </p:cNvSpPr>
          <p:nvPr>
            <p:ph type="body" sz="quarter" idx="13"/>
          </p:nvPr>
        </p:nvSpPr>
        <p:spPr>
          <a:xfrm>
            <a:off x="6926956" y="396240"/>
            <a:ext cx="4594484" cy="6065519"/>
          </a:xfrm>
        </p:spPr>
        <p:txBody>
          <a:bodyPr>
            <a:normAutofit fontScale="92500" lnSpcReduction="20000"/>
          </a:bodyPr>
          <a:lstStyle/>
          <a:p>
            <a:r>
              <a:rPr kumimoji="0" lang="en-GB" sz="5400" b="1" i="0" u="none" strike="noStrike" kern="1200" cap="none" spc="0" normalizeH="0" baseline="0" noProof="0" dirty="0">
                <a:ln>
                  <a:noFill/>
                </a:ln>
                <a:effectLst/>
                <a:uLnTx/>
                <a:uFillTx/>
              </a:rPr>
              <a:t>Being in Safeguarding does not mean we are immune; </a:t>
            </a:r>
          </a:p>
          <a:p>
            <a:r>
              <a:rPr kumimoji="0" lang="en-GB" sz="5400" b="1" i="0" u="none" strike="noStrike" kern="1200" cap="none" spc="0" normalizeH="0" baseline="0" noProof="0" dirty="0">
                <a:ln>
                  <a:noFill/>
                </a:ln>
                <a:effectLst/>
                <a:uLnTx/>
                <a:uFillTx/>
              </a:rPr>
              <a:t>it can be a lonely role and we know incidences can increase over the Holidays</a:t>
            </a:r>
          </a:p>
          <a:p>
            <a:endParaRPr lang="en-GB" dirty="0"/>
          </a:p>
        </p:txBody>
      </p:sp>
    </p:spTree>
    <p:extLst>
      <p:ext uri="{BB962C8B-B14F-4D97-AF65-F5344CB8AC3E}">
        <p14:creationId xmlns:p14="http://schemas.microsoft.com/office/powerpoint/2010/main" val="100713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Elephant in the room A figure of speech. The elephant in the room or obvious truth that is being ignored or goes unaddressed. elephant in the room stock illustrations">
            <a:extLst>
              <a:ext uri="{FF2B5EF4-FFF2-40B4-BE49-F238E27FC236}">
                <a16:creationId xmlns:a16="http://schemas.microsoft.com/office/drawing/2014/main" id="{7B3AC48F-45D9-5711-546D-7A452CA60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728663"/>
            <a:ext cx="5829300" cy="540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48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8BE7BE-898A-362E-3266-CCAA21789CEB}"/>
              </a:ext>
            </a:extLst>
          </p:cNvPr>
          <p:cNvSpPr>
            <a:spLocks noGrp="1"/>
          </p:cNvSpPr>
          <p:nvPr>
            <p:ph idx="1"/>
          </p:nvPr>
        </p:nvSpPr>
        <p:spPr>
          <a:xfrm>
            <a:off x="432000" y="1649185"/>
            <a:ext cx="11088000" cy="4718957"/>
          </a:xfrm>
        </p:spPr>
        <p:txBody>
          <a:bodyPr/>
          <a:lstStyle/>
          <a:p>
            <a:r>
              <a:rPr lang="en-GB" dirty="0"/>
              <a:t>The 2025/26/27 transformation for NHS England and Integrated Care Boards (ICBs) are years of significant change focused on financial reset, efficiency, and a shift towards strategic commissioning. </a:t>
            </a:r>
          </a:p>
          <a:p>
            <a:r>
              <a:rPr lang="en-GB" dirty="0"/>
              <a:t>Key aspects include major cost reductions, a new oversight framework, a move to "neighbourhood health services", and initial ICB mergers. </a:t>
            </a:r>
          </a:p>
          <a:p>
            <a:r>
              <a:rPr lang="en-GB" dirty="0"/>
              <a:t>With the opening of the voluntary redundancy scheme earlier this month, the future continues to look uncertain for both NHSE and ICB professionals. </a:t>
            </a:r>
          </a:p>
          <a:p>
            <a:r>
              <a:rPr lang="en-GB" b="1" dirty="0"/>
              <a:t>The challenges moving into 2026 can only be met by pulling together and keeping the lines of communication open across our regional safeguarding family.</a:t>
            </a:r>
          </a:p>
          <a:p>
            <a:pPr marL="342900" indent="-342900">
              <a:buFont typeface="Arial" panose="020B0604020202020204" pitchFamily="34" charset="0"/>
              <a:buChar char="•"/>
            </a:pPr>
            <a:r>
              <a:rPr lang="en-GB" dirty="0">
                <a:hlinkClick r:id="rId2"/>
              </a:rPr>
              <a:t>https://www.kingsfund.org.uk/insight-and-analysis/blogs/icb-cuts-what-does-it-mean</a:t>
            </a:r>
            <a:endParaRPr lang="en-GB" dirty="0"/>
          </a:p>
          <a:p>
            <a:pPr marL="342900" indent="-342900">
              <a:buFont typeface="Arial" panose="020B0604020202020204" pitchFamily="34" charset="0"/>
              <a:buChar char="•"/>
            </a:pPr>
            <a:r>
              <a:rPr lang="en-GB" dirty="0">
                <a:hlinkClick r:id="rId3"/>
              </a:rPr>
              <a:t>https://www.england.nhs.uk/long-read/working-together-in-2025-26-to-lay-the-foundations-for-reform/</a:t>
            </a:r>
            <a:endParaRPr lang="en-GB" dirty="0"/>
          </a:p>
          <a:p>
            <a:endParaRPr lang="en-GB" dirty="0"/>
          </a:p>
          <a:p>
            <a:endParaRPr lang="en-GB" dirty="0"/>
          </a:p>
        </p:txBody>
      </p:sp>
      <p:sp>
        <p:nvSpPr>
          <p:cNvPr id="4" name="Title 3">
            <a:extLst>
              <a:ext uri="{FF2B5EF4-FFF2-40B4-BE49-F238E27FC236}">
                <a16:creationId xmlns:a16="http://schemas.microsoft.com/office/drawing/2014/main" id="{7AD85C7D-5B71-234C-0964-D3EB3F7B980A}"/>
              </a:ext>
            </a:extLst>
          </p:cNvPr>
          <p:cNvSpPr>
            <a:spLocks noGrp="1"/>
          </p:cNvSpPr>
          <p:nvPr>
            <p:ph type="title"/>
          </p:nvPr>
        </p:nvSpPr>
        <p:spPr/>
        <p:txBody>
          <a:bodyPr/>
          <a:lstStyle/>
          <a:p>
            <a:r>
              <a:rPr lang="en-GB" dirty="0"/>
              <a:t>The elephant in the room</a:t>
            </a:r>
          </a:p>
        </p:txBody>
      </p:sp>
    </p:spTree>
    <p:extLst>
      <p:ext uri="{BB962C8B-B14F-4D97-AF65-F5344CB8AC3E}">
        <p14:creationId xmlns:p14="http://schemas.microsoft.com/office/powerpoint/2010/main" val="29793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 up of a bunch of asparagus&#10;&#10;Description automatically generated">
            <a:extLst>
              <a:ext uri="{FF2B5EF4-FFF2-40B4-BE49-F238E27FC236}">
                <a16:creationId xmlns:a16="http://schemas.microsoft.com/office/drawing/2014/main" id="{A47D51BE-84D4-719A-E0EC-2EC9CC459B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0800" y="0"/>
            <a:ext cx="5486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C594638D-C17F-D749-9360-E2332845D248}"/>
              </a:ext>
            </a:extLst>
          </p:cNvPr>
          <p:cNvSpPr>
            <a:spLocks noGrp="1"/>
          </p:cNvSpPr>
          <p:nvPr>
            <p:ph type="body" sz="quarter" idx="13"/>
          </p:nvPr>
        </p:nvSpPr>
        <p:spPr>
          <a:xfrm>
            <a:off x="891916" y="3903218"/>
            <a:ext cx="4253108" cy="1790446"/>
          </a:xfrm>
        </p:spPr>
        <p:txBody>
          <a:bodyPr>
            <a:normAutofit/>
          </a:bodyPr>
          <a:lstStyle/>
          <a:p>
            <a:pPr lvl="0" algn="ctr" fontAlgn="base"/>
            <a:r>
              <a:rPr lang="en-GB" sz="3200" dirty="0">
                <a:solidFill>
                  <a:srgbClr val="003087"/>
                </a:solidFill>
                <a:effectLst>
                  <a:outerShdw blurRad="38100" dist="38100" dir="2700000" algn="tl">
                    <a:srgbClr val="000000">
                      <a:alpha val="43137"/>
                    </a:srgbClr>
                  </a:outerShdw>
                </a:effectLst>
              </a:rPr>
              <a:t>Social Media is awash with helpful … and sometimes maybe not so helpful advice</a:t>
            </a:r>
          </a:p>
          <a:p>
            <a:pPr lvl="0" algn="ctr" fontAlgn="base"/>
            <a:endParaRPr lang="en-GB" dirty="0"/>
          </a:p>
          <a:p>
            <a:pPr lvl="0" algn="ctr" fontAlgn="base"/>
            <a:endParaRPr lang="en-GB" dirty="0">
              <a:effectLst/>
            </a:endParaRPr>
          </a:p>
          <a:p>
            <a:pPr marL="457200" algn="ctr" fontAlgn="base"/>
            <a:endParaRPr lang="en-GB" dirty="0">
              <a:effectLst/>
            </a:endParaRPr>
          </a:p>
          <a:p>
            <a:pPr algn="ctr">
              <a:spcAft>
                <a:spcPts val="1200"/>
              </a:spcAft>
              <a:buClr>
                <a:schemeClr val="accent6"/>
              </a:buClr>
            </a:pPr>
            <a:endParaRPr lang="en-GB" dirty="0"/>
          </a:p>
        </p:txBody>
      </p:sp>
      <p:sp>
        <p:nvSpPr>
          <p:cNvPr id="17" name="Title 4">
            <a:extLst>
              <a:ext uri="{FF2B5EF4-FFF2-40B4-BE49-F238E27FC236}">
                <a16:creationId xmlns:a16="http://schemas.microsoft.com/office/drawing/2014/main" id="{38CD63A1-340F-AF47-BC76-77C1B8EFAD07}"/>
              </a:ext>
            </a:extLst>
          </p:cNvPr>
          <p:cNvSpPr>
            <a:spLocks noGrp="1"/>
          </p:cNvSpPr>
          <p:nvPr>
            <p:ph type="body" sz="quarter" idx="14"/>
          </p:nvPr>
        </p:nvSpPr>
        <p:spPr>
          <a:xfrm>
            <a:off x="609601" y="1917290"/>
            <a:ext cx="5486400" cy="1566322"/>
          </a:xfrm>
        </p:spPr>
        <p:txBody>
          <a:bodyPr>
            <a:normAutofit lnSpcReduction="10000"/>
          </a:bodyPr>
          <a:lstStyle/>
          <a:p>
            <a:r>
              <a:rPr lang="en-GB" spc="-40" dirty="0"/>
              <a:t>It’s not all bad though!</a:t>
            </a:r>
          </a:p>
        </p:txBody>
      </p:sp>
    </p:spTree>
    <p:extLst>
      <p:ext uri="{BB962C8B-B14F-4D97-AF65-F5344CB8AC3E}">
        <p14:creationId xmlns:p14="http://schemas.microsoft.com/office/powerpoint/2010/main" val="343719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5E30E262-44A4-CEE3-3161-C3485B56719F}"/>
              </a:ext>
            </a:extLst>
          </p:cNvPr>
          <p:cNvSpPr>
            <a:spLocks noGrp="1"/>
          </p:cNvSpPr>
          <p:nvPr>
            <p:ph type="title"/>
          </p:nvPr>
        </p:nvSpPr>
        <p:spPr>
          <a:xfrm>
            <a:off x="354093" y="1647568"/>
            <a:ext cx="4909569" cy="3130069"/>
          </a:xfrm>
        </p:spPr>
        <p:txBody>
          <a:bodyPr/>
          <a:lstStyle/>
          <a:p>
            <a:r>
              <a:rPr lang="en-US" dirty="0"/>
              <a:t>Such these useful helplines</a:t>
            </a:r>
          </a:p>
        </p:txBody>
      </p:sp>
      <p:pic>
        <p:nvPicPr>
          <p:cNvPr id="2" name="Picture 1" descr="Image">
            <a:extLst>
              <a:ext uri="{FF2B5EF4-FFF2-40B4-BE49-F238E27FC236}">
                <a16:creationId xmlns:a16="http://schemas.microsoft.com/office/drawing/2014/main" id="{04F76F4F-D6E7-BF47-5086-DD4ABC0AC8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9857" y="190500"/>
            <a:ext cx="4962525" cy="6477000"/>
          </a:xfrm>
          <a:prstGeom prst="rect">
            <a:avLst/>
          </a:prstGeom>
          <a:noFill/>
          <a:ln>
            <a:noFill/>
          </a:ln>
        </p:spPr>
      </p:pic>
    </p:spTree>
    <p:extLst>
      <p:ext uri="{BB962C8B-B14F-4D97-AF65-F5344CB8AC3E}">
        <p14:creationId xmlns:p14="http://schemas.microsoft.com/office/powerpoint/2010/main" val="200033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1971-4AE9-9A40-A290-869B03D436CD}"/>
              </a:ext>
            </a:extLst>
          </p:cNvPr>
          <p:cNvSpPr>
            <a:spLocks noGrp="1"/>
          </p:cNvSpPr>
          <p:nvPr>
            <p:ph type="title"/>
          </p:nvPr>
        </p:nvSpPr>
        <p:spPr/>
        <p:txBody>
          <a:bodyPr>
            <a:normAutofit fontScale="90000"/>
          </a:bodyPr>
          <a:lstStyle/>
          <a:p>
            <a:r>
              <a:rPr lang="en-GB" dirty="0"/>
              <a:t>December can be a particularly challenging time of year for lots of people for a whole range of reasons …</a:t>
            </a:r>
          </a:p>
        </p:txBody>
      </p:sp>
      <p:pic>
        <p:nvPicPr>
          <p:cNvPr id="5" name="Picture Placeholder 4" descr="A wreath with lights on it&#10;&#10;Description automatically generated">
            <a:extLst>
              <a:ext uri="{FF2B5EF4-FFF2-40B4-BE49-F238E27FC236}">
                <a16:creationId xmlns:a16="http://schemas.microsoft.com/office/drawing/2014/main" id="{6B13CFD6-ED14-540A-D170-AEDDA1CDDCB4}"/>
              </a:ext>
            </a:extLst>
          </p:cNvPr>
          <p:cNvPicPr>
            <a:picLocks noGrp="1" noChangeAspect="1"/>
          </p:cNvPicPr>
          <p:nvPr>
            <p:ph type="pic" sz="quarter" idx="10"/>
          </p:nvPr>
        </p:nvPicPr>
        <p:blipFill>
          <a:blip r:embed="rId3"/>
          <a:srcRect l="7813" r="7813"/>
          <a:stretch>
            <a:fillRect/>
          </a:stretch>
        </p:blipFill>
        <p:spPr>
          <a:xfrm rot="5400000">
            <a:off x="5715000" y="381000"/>
            <a:ext cx="6858000" cy="6096000"/>
          </a:xfrm>
        </p:spPr>
      </p:pic>
    </p:spTree>
    <p:extLst>
      <p:ext uri="{BB962C8B-B14F-4D97-AF65-F5344CB8AC3E}">
        <p14:creationId xmlns:p14="http://schemas.microsoft.com/office/powerpoint/2010/main" val="57503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E3DDE1-2DAB-ACB8-BA4A-CD2F1CD0FE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97033" y="0"/>
            <a:ext cx="6218717"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1089CEFF-EF86-ED3C-351A-7E68D04B48F7}"/>
              </a:ext>
            </a:extLst>
          </p:cNvPr>
          <p:cNvSpPr>
            <a:spLocks noGrp="1" noChangeArrowheads="1"/>
          </p:cNvSpPr>
          <p:nvPr>
            <p:ph type="body" sz="quarter" idx="15"/>
          </p:nvPr>
        </p:nvSpPr>
        <p:spPr bwMode="auto">
          <a:xfrm>
            <a:off x="138222" y="287253"/>
            <a:ext cx="5291027" cy="66248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A0A0A"/>
                </a:solidFill>
                <a:effectLst/>
                <a:latin typeface="Google Sans"/>
              </a:rPr>
              <a:t>Bereavement Support organizations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0A0A0A"/>
                </a:solidFill>
                <a:effectLst/>
                <a:latin typeface="Google Sans"/>
                <a:hlinkClick r:id="rId4"/>
              </a:rPr>
              <a:t>Cruse Bereavement Care</a:t>
            </a:r>
            <a:r>
              <a:rPr kumimoji="0" lang="en-US" altLang="en-US" sz="2000" b="1" i="0" u="none" strike="noStrike" cap="none" normalizeH="0" baseline="0" dirty="0">
                <a:ln>
                  <a:noFill/>
                </a:ln>
                <a:solidFill>
                  <a:srgbClr val="0A0A0A"/>
                </a:solidFill>
                <a:effectLst/>
                <a:latin typeface="Google Sans"/>
              </a:rPr>
              <a:t>:</a:t>
            </a:r>
            <a:r>
              <a:rPr kumimoji="0" lang="en-US" altLang="en-US" sz="2000" b="0" i="0" u="none" strike="noStrike" cap="none" normalizeH="0" baseline="0" dirty="0">
                <a:ln>
                  <a:noFill/>
                </a:ln>
                <a:solidFill>
                  <a:srgbClr val="0A0A0A"/>
                </a:solidFill>
                <a:effectLst/>
                <a:latin typeface="Google Sans"/>
              </a:rPr>
              <a:t> Offers free, confidential support via telephone, email, or face-to-face. Call </a:t>
            </a:r>
            <a:r>
              <a:rPr kumimoji="0" lang="en-US" altLang="en-US" sz="2000" b="1" i="0" u="none" strike="noStrike" cap="none" normalizeH="0" baseline="0" dirty="0">
                <a:ln>
                  <a:noFill/>
                </a:ln>
                <a:solidFill>
                  <a:srgbClr val="0A0A0A"/>
                </a:solidFill>
                <a:effectLst/>
                <a:latin typeface="Google Sans"/>
              </a:rPr>
              <a:t>0808 808 1677</a:t>
            </a:r>
            <a:r>
              <a:rPr kumimoji="0" lang="en-US" altLang="en-US" sz="2000" b="0" i="0" u="none" strike="noStrike" cap="none" normalizeH="0" baseline="0" dirty="0">
                <a:ln>
                  <a:noFill/>
                </a:ln>
                <a:solidFill>
                  <a:srgbClr val="0A0A0A"/>
                </a:solidFill>
                <a:effectLst/>
                <a:latin typeface="Google San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0A0A0A"/>
                </a:solidFill>
                <a:effectLst/>
                <a:latin typeface="Google Sans"/>
                <a:hlinkClick r:id="rId5"/>
              </a:rPr>
              <a:t>Sands</a:t>
            </a:r>
            <a:r>
              <a:rPr kumimoji="0" lang="en-US" altLang="en-US" sz="2000" b="1" i="0" u="none" strike="noStrike" cap="none" normalizeH="0" baseline="0" dirty="0">
                <a:ln>
                  <a:noFill/>
                </a:ln>
                <a:solidFill>
                  <a:srgbClr val="0A0A0A"/>
                </a:solidFill>
                <a:effectLst/>
                <a:latin typeface="Google Sans"/>
              </a:rPr>
              <a:t>:</a:t>
            </a:r>
            <a:r>
              <a:rPr kumimoji="0" lang="en-US" altLang="en-US" sz="2000" b="0" i="0" u="none" strike="noStrike" cap="none" normalizeH="0" baseline="0" dirty="0">
                <a:ln>
                  <a:noFill/>
                </a:ln>
                <a:solidFill>
                  <a:srgbClr val="0A0A0A"/>
                </a:solidFill>
                <a:effectLst/>
                <a:latin typeface="Google Sans"/>
              </a:rPr>
              <a:t> Supports those affected by the death of a baby. Call </a:t>
            </a:r>
            <a:r>
              <a:rPr kumimoji="0" lang="en-US" altLang="en-US" sz="2000" b="1" i="0" u="none" strike="noStrike" cap="none" normalizeH="0" baseline="0" dirty="0">
                <a:ln>
                  <a:noFill/>
                </a:ln>
                <a:solidFill>
                  <a:srgbClr val="0A0A0A"/>
                </a:solidFill>
                <a:effectLst/>
                <a:latin typeface="Google Sans"/>
              </a:rPr>
              <a:t>0808 164 3332</a:t>
            </a:r>
            <a:r>
              <a:rPr kumimoji="0" lang="en-US" altLang="en-US" sz="2000" b="0" i="0" u="none" strike="noStrike" cap="none" normalizeH="0" baseline="0" dirty="0">
                <a:ln>
                  <a:noFill/>
                </a:ln>
                <a:solidFill>
                  <a:srgbClr val="0A0A0A"/>
                </a:solidFill>
                <a:effectLst/>
                <a:latin typeface="Google Sans"/>
              </a:rPr>
              <a:t> or visit sands.org.uk.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0A0A0A"/>
                </a:solidFill>
                <a:effectLst/>
                <a:latin typeface="Google Sans"/>
                <a:hlinkClick r:id="rId6"/>
              </a:rPr>
              <a:t>Child Bereavement UK</a:t>
            </a:r>
            <a:r>
              <a:rPr kumimoji="0" lang="en-US" altLang="en-US" sz="2000" b="1" i="0" u="none" strike="noStrike" cap="none" normalizeH="0" baseline="0" dirty="0">
                <a:ln>
                  <a:noFill/>
                </a:ln>
                <a:solidFill>
                  <a:srgbClr val="0A0A0A"/>
                </a:solidFill>
                <a:effectLst/>
                <a:latin typeface="Google Sans"/>
              </a:rPr>
              <a:t>:</a:t>
            </a:r>
            <a:r>
              <a:rPr kumimoji="0" lang="en-US" altLang="en-US" sz="2000" b="0" i="0" u="none" strike="noStrike" cap="none" normalizeH="0" baseline="0" dirty="0">
                <a:ln>
                  <a:noFill/>
                </a:ln>
                <a:solidFill>
                  <a:srgbClr val="0A0A0A"/>
                </a:solidFill>
                <a:effectLst/>
                <a:latin typeface="Google Sans"/>
              </a:rPr>
              <a:t> Offers support for families and professionals when a child dies or when a child is grieving. Call </a:t>
            </a:r>
            <a:r>
              <a:rPr kumimoji="0" lang="en-US" altLang="en-US" sz="2000" b="1" i="0" u="none" strike="noStrike" cap="none" normalizeH="0" baseline="0" dirty="0">
                <a:ln>
                  <a:noFill/>
                </a:ln>
                <a:solidFill>
                  <a:srgbClr val="0A0A0A"/>
                </a:solidFill>
                <a:effectLst/>
                <a:latin typeface="Google Sans"/>
              </a:rPr>
              <a:t>0800 02 888 40</a:t>
            </a:r>
            <a:r>
              <a:rPr kumimoji="0" lang="en-US" altLang="en-US" sz="2000" b="0" i="0" u="none" strike="noStrike" cap="none" normalizeH="0" baseline="0" dirty="0">
                <a:ln>
                  <a:noFill/>
                </a:ln>
                <a:solidFill>
                  <a:srgbClr val="0A0A0A"/>
                </a:solidFill>
                <a:effectLst/>
                <a:latin typeface="Google San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0A0A0A"/>
                </a:solidFill>
                <a:effectLst/>
                <a:latin typeface="Google Sans"/>
                <a:hlinkClick r:id="rId7"/>
              </a:rPr>
              <a:t>Bereavement Advice Centre</a:t>
            </a:r>
            <a:r>
              <a:rPr kumimoji="0" lang="en-US" altLang="en-US" sz="2000" b="1" i="0" u="none" strike="noStrike" cap="none" normalizeH="0" baseline="0" dirty="0">
                <a:ln>
                  <a:noFill/>
                </a:ln>
                <a:solidFill>
                  <a:srgbClr val="0A0A0A"/>
                </a:solidFill>
                <a:effectLst/>
                <a:latin typeface="Google Sans"/>
              </a:rPr>
              <a:t>:</a:t>
            </a:r>
            <a:r>
              <a:rPr kumimoji="0" lang="en-US" altLang="en-US" sz="2000" b="0" i="0" u="none" strike="noStrike" cap="none" normalizeH="0" baseline="0" dirty="0">
                <a:ln>
                  <a:noFill/>
                </a:ln>
                <a:solidFill>
                  <a:srgbClr val="0A0A0A"/>
                </a:solidFill>
                <a:effectLst/>
                <a:latin typeface="Google Sans"/>
              </a:rPr>
              <a:t> Provides advice on all aspects of bereavement. Call </a:t>
            </a:r>
            <a:r>
              <a:rPr kumimoji="0" lang="en-US" altLang="en-US" sz="2000" b="1" i="0" u="none" strike="noStrike" cap="none" normalizeH="0" baseline="0" dirty="0">
                <a:ln>
                  <a:noFill/>
                </a:ln>
                <a:solidFill>
                  <a:srgbClr val="0A0A0A"/>
                </a:solidFill>
                <a:effectLst/>
                <a:latin typeface="Google Sans"/>
              </a:rPr>
              <a:t>0800 634 9494</a:t>
            </a:r>
            <a:r>
              <a:rPr kumimoji="0" lang="en-US" altLang="en-US" sz="2000" b="0" i="0" u="none" strike="noStrike" cap="none" normalizeH="0" baseline="0" dirty="0">
                <a:ln>
                  <a:noFill/>
                </a:ln>
                <a:solidFill>
                  <a:srgbClr val="0A0A0A"/>
                </a:solidFill>
                <a:effectLst/>
                <a:latin typeface="Google San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0A0A0A"/>
                </a:solidFill>
                <a:effectLst/>
                <a:latin typeface="Google Sans"/>
                <a:hlinkClick r:id="rId8"/>
              </a:rPr>
              <a:t>The Miscarriage Association</a:t>
            </a:r>
            <a:r>
              <a:rPr kumimoji="0" lang="en-US" altLang="en-US" sz="2000" b="1" i="0" u="none" strike="noStrike" cap="none" normalizeH="0" baseline="0" dirty="0">
                <a:ln>
                  <a:noFill/>
                </a:ln>
                <a:solidFill>
                  <a:srgbClr val="0A0A0A"/>
                </a:solidFill>
                <a:effectLst/>
                <a:latin typeface="Google Sans"/>
              </a:rPr>
              <a:t>:</a:t>
            </a:r>
            <a:r>
              <a:rPr kumimoji="0" lang="en-US" altLang="en-US" sz="2000" b="0" i="0" u="none" strike="noStrike" cap="none" normalizeH="0" baseline="0" dirty="0">
                <a:ln>
                  <a:noFill/>
                </a:ln>
                <a:solidFill>
                  <a:srgbClr val="0A0A0A"/>
                </a:solidFill>
                <a:effectLst/>
                <a:latin typeface="Google Sans"/>
              </a:rPr>
              <a:t> Offers support and information for those affected by pregnancy loss. Call </a:t>
            </a:r>
            <a:r>
              <a:rPr kumimoji="0" lang="en-US" altLang="en-US" sz="2000" b="1" i="0" u="none" strike="noStrike" cap="none" normalizeH="0" baseline="0" dirty="0">
                <a:ln>
                  <a:noFill/>
                </a:ln>
                <a:solidFill>
                  <a:srgbClr val="0A0A0A"/>
                </a:solidFill>
                <a:effectLst/>
                <a:latin typeface="Google Sans"/>
              </a:rPr>
              <a:t>01924 200 799</a:t>
            </a:r>
            <a:r>
              <a:rPr kumimoji="0" lang="en-US" altLang="en-US" sz="2000" b="0" i="0" u="none" strike="noStrike" cap="none" normalizeH="0" baseline="0" dirty="0">
                <a:ln>
                  <a:noFill/>
                </a:ln>
                <a:solidFill>
                  <a:srgbClr val="0A0A0A"/>
                </a:solidFill>
                <a:effectLst/>
                <a:latin typeface="Google Sans"/>
              </a:rPr>
              <a:t> Monday to Friday, 9am to 4pm.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0A0A0A"/>
                </a:solidFill>
                <a:effectLst/>
                <a:latin typeface="Google Sans"/>
                <a:hlinkClick r:id="rId9"/>
              </a:rPr>
              <a:t>The National Bereavement Service</a:t>
            </a:r>
            <a:r>
              <a:rPr kumimoji="0" lang="en-US" altLang="en-US" sz="2000" b="1" i="0" u="none" strike="noStrike" cap="none" normalizeH="0" baseline="0" dirty="0">
                <a:ln>
                  <a:noFill/>
                </a:ln>
                <a:solidFill>
                  <a:srgbClr val="0A0A0A"/>
                </a:solidFill>
                <a:effectLst/>
                <a:latin typeface="Google Sans"/>
              </a:rPr>
              <a:t>:</a:t>
            </a:r>
            <a:r>
              <a:rPr kumimoji="0" lang="en-US" altLang="en-US" sz="2000" b="0" i="0" u="none" strike="noStrike" cap="none" normalizeH="0" baseline="0" dirty="0">
                <a:ln>
                  <a:noFill/>
                </a:ln>
                <a:solidFill>
                  <a:srgbClr val="0A0A0A"/>
                </a:solidFill>
                <a:effectLst/>
                <a:latin typeface="Google Sans"/>
              </a:rPr>
              <a:t> Provides guidance on practical and legal aspects of bereavement via a helpline, email, or webchat.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6212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895392-46A7-8B0F-C24D-76C65CB97037}"/>
              </a:ext>
            </a:extLst>
          </p:cNvPr>
          <p:cNvGraphicFramePr>
            <a:graphicFrameLocks noGrp="1"/>
          </p:cNvGraphicFramePr>
          <p:nvPr/>
        </p:nvGraphicFramePr>
        <p:xfrm>
          <a:off x="838200" y="3822859"/>
          <a:ext cx="10515600" cy="356870"/>
        </p:xfrm>
        <a:graphic>
          <a:graphicData uri="http://schemas.openxmlformats.org/drawingml/2006/table">
            <a:tbl>
              <a:tblPr/>
              <a:tblGrid>
                <a:gridCol w="10515600">
                  <a:extLst>
                    <a:ext uri="{9D8B030D-6E8A-4147-A177-3AD203B41FA5}">
                      <a16:colId xmlns:a16="http://schemas.microsoft.com/office/drawing/2014/main" val="3066122337"/>
                    </a:ext>
                  </a:extLst>
                </a:gridCol>
              </a:tblGrid>
              <a:tr h="0">
                <a:tc>
                  <a:txBody>
                    <a:bodyPr/>
                    <a:lstStyle/>
                    <a:p>
                      <a:pPr algn="l">
                        <a:lnSpc>
                          <a:spcPts val="1200"/>
                        </a:lnSpc>
                        <a:buNone/>
                      </a:pPr>
                      <a:r>
                        <a:rPr lang="en-GB" b="1" u="none" strike="noStrike">
                          <a:solidFill>
                            <a:srgbClr val="FFFFFF"/>
                          </a:solidFill>
                          <a:effectLst/>
                          <a:latin typeface="Arial" panose="020B0604020202020204" pitchFamily="34" charset="0"/>
                        </a:rPr>
                        <a:t>Our Helpline hours over Christmas and New Year</a:t>
                      </a:r>
                    </a:p>
                  </a:txBody>
                  <a:tcPr marL="95250" marR="95250" marT="95250" marB="95250">
                    <a:lnL>
                      <a:noFill/>
                    </a:lnL>
                    <a:lnR>
                      <a:noFill/>
                    </a:lnR>
                    <a:lnT>
                      <a:noFill/>
                    </a:lnT>
                    <a:lnB>
                      <a:noFill/>
                    </a:lnB>
                    <a:solidFill>
                      <a:srgbClr val="3E3E3E"/>
                    </a:solidFill>
                  </a:tcPr>
                </a:tc>
                <a:extLst>
                  <a:ext uri="{0D108BD9-81ED-4DB2-BD59-A6C34878D82A}">
                    <a16:rowId xmlns:a16="http://schemas.microsoft.com/office/drawing/2014/main" val="1339610335"/>
                  </a:ext>
                </a:extLst>
              </a:tr>
            </a:tbl>
          </a:graphicData>
        </a:graphic>
      </p:graphicFrame>
      <p:graphicFrame>
        <p:nvGraphicFramePr>
          <p:cNvPr id="3" name="Table 2">
            <a:extLst>
              <a:ext uri="{FF2B5EF4-FFF2-40B4-BE49-F238E27FC236}">
                <a16:creationId xmlns:a16="http://schemas.microsoft.com/office/drawing/2014/main" id="{364D273B-A593-2134-A5F4-1C080020A3D3}"/>
              </a:ext>
            </a:extLst>
          </p:cNvPr>
          <p:cNvGraphicFramePr>
            <a:graphicFrameLocks noGrp="1"/>
          </p:cNvGraphicFramePr>
          <p:nvPr/>
        </p:nvGraphicFramePr>
        <p:xfrm>
          <a:off x="838200" y="3970496"/>
          <a:ext cx="10515600" cy="61595"/>
        </p:xfrm>
        <a:graphic>
          <a:graphicData uri="http://schemas.openxmlformats.org/drawingml/2006/table">
            <a:tbl>
              <a:tblPr/>
              <a:tblGrid>
                <a:gridCol w="10515600">
                  <a:extLst>
                    <a:ext uri="{9D8B030D-6E8A-4147-A177-3AD203B41FA5}">
                      <a16:colId xmlns:a16="http://schemas.microsoft.com/office/drawing/2014/main" val="608748365"/>
                    </a:ext>
                  </a:extLst>
                </a:gridCol>
              </a:tblGrid>
              <a:tr h="0">
                <a:tc>
                  <a:txBody>
                    <a:bodyPr/>
                    <a:lstStyle/>
                    <a:p>
                      <a:pPr>
                        <a:lnSpc>
                          <a:spcPts val="75"/>
                        </a:lnSpc>
                        <a:buNone/>
                      </a:pPr>
                      <a:endParaRPr lang="en-GB">
                        <a:effectLst/>
                        <a:latin typeface="Arial" panose="020B060402020202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179587356"/>
                  </a:ext>
                </a:extLst>
              </a:tr>
            </a:tbl>
          </a:graphicData>
        </a:graphic>
      </p:graphicFrame>
      <p:graphicFrame>
        <p:nvGraphicFramePr>
          <p:cNvPr id="4" name="Table 3">
            <a:extLst>
              <a:ext uri="{FF2B5EF4-FFF2-40B4-BE49-F238E27FC236}">
                <a16:creationId xmlns:a16="http://schemas.microsoft.com/office/drawing/2014/main" id="{99030B6F-C5BA-9DE3-DC99-4F40D302D6BC}"/>
              </a:ext>
            </a:extLst>
          </p:cNvPr>
          <p:cNvGraphicFramePr>
            <a:graphicFrameLocks noGrp="1"/>
          </p:cNvGraphicFramePr>
          <p:nvPr>
            <p:extLst>
              <p:ext uri="{D42A27DB-BD31-4B8C-83A1-F6EECF244321}">
                <p14:modId xmlns:p14="http://schemas.microsoft.com/office/powerpoint/2010/main" val="3409242410"/>
              </p:ext>
            </p:extLst>
          </p:nvPr>
        </p:nvGraphicFramePr>
        <p:xfrm>
          <a:off x="838200" y="1801368"/>
          <a:ext cx="10515600" cy="3698526"/>
        </p:xfrm>
        <a:graphic>
          <a:graphicData uri="http://schemas.openxmlformats.org/drawingml/2006/table">
            <a:tbl>
              <a:tblPr/>
              <a:tblGrid>
                <a:gridCol w="10515600">
                  <a:extLst>
                    <a:ext uri="{9D8B030D-6E8A-4147-A177-3AD203B41FA5}">
                      <a16:colId xmlns:a16="http://schemas.microsoft.com/office/drawing/2014/main" val="2253205849"/>
                    </a:ext>
                  </a:extLst>
                </a:gridCol>
              </a:tblGrid>
              <a:tr h="3698526">
                <a:tc>
                  <a:txBody>
                    <a:bodyPr/>
                    <a:lstStyle/>
                    <a:p>
                      <a:pPr algn="l">
                        <a:lnSpc>
                          <a:spcPts val="1650"/>
                        </a:lnSpc>
                        <a:buNone/>
                      </a:pPr>
                      <a:r>
                        <a:rPr lang="en-GB" dirty="0">
                          <a:solidFill>
                            <a:srgbClr val="333333"/>
                          </a:solidFill>
                          <a:effectLst/>
                          <a:latin typeface="Arial" panose="020B0604020202020204" pitchFamily="34" charset="0"/>
                        </a:rPr>
                        <a:t>Our </a:t>
                      </a:r>
                      <a:r>
                        <a:rPr lang="en-GB" b="1" dirty="0">
                          <a:solidFill>
                            <a:srgbClr val="333333"/>
                          </a:solidFill>
                          <a:effectLst/>
                          <a:latin typeface="Arial" panose="020B0604020202020204" pitchFamily="34" charset="0"/>
                        </a:rPr>
                        <a:t>telephone helpline will continue to operate over the festive period</a:t>
                      </a:r>
                      <a:r>
                        <a:rPr lang="en-GB" dirty="0">
                          <a:solidFill>
                            <a:srgbClr val="333333"/>
                          </a:solidFill>
                          <a:effectLst/>
                          <a:latin typeface="Arial" panose="020B0604020202020204" pitchFamily="34" charset="0"/>
                        </a:rPr>
                        <a:t>, and is open </a:t>
                      </a:r>
                      <a:r>
                        <a:rPr lang="en-GB" b="1" dirty="0">
                          <a:solidFill>
                            <a:srgbClr val="333333"/>
                          </a:solidFill>
                          <a:effectLst/>
                          <a:latin typeface="Arial" panose="020B0604020202020204" pitchFamily="34" charset="0"/>
                        </a:rPr>
                        <a:t>Monday to Friday, from 9am – 6pm</a:t>
                      </a:r>
                      <a:r>
                        <a:rPr lang="en-GB" dirty="0">
                          <a:solidFill>
                            <a:srgbClr val="333333"/>
                          </a:solidFill>
                          <a:effectLst/>
                          <a:latin typeface="Arial" panose="020B0604020202020204" pitchFamily="34" charset="0"/>
                        </a:rPr>
                        <a:t> on </a:t>
                      </a:r>
                      <a:r>
                        <a:rPr lang="en-GB" b="1" dirty="0">
                          <a:solidFill>
                            <a:srgbClr val="333333"/>
                          </a:solidFill>
                          <a:effectLst/>
                          <a:latin typeface="Arial" panose="020B0604020202020204" pitchFamily="34" charset="0"/>
                        </a:rPr>
                        <a:t>0808 808 7777</a:t>
                      </a:r>
                      <a:r>
                        <a:rPr lang="en-GB" dirty="0">
                          <a:solidFill>
                            <a:srgbClr val="333333"/>
                          </a:solidFill>
                          <a:effectLst/>
                          <a:latin typeface="Arial" panose="020B0604020202020204" pitchFamily="34" charset="0"/>
                        </a:rPr>
                        <a:t> including Christmas Day, Boxing Day, and New Year’s Day.</a:t>
                      </a:r>
                    </a:p>
                    <a:p>
                      <a:pPr algn="l">
                        <a:lnSpc>
                          <a:spcPts val="1650"/>
                        </a:lnSpc>
                        <a:buNone/>
                      </a:pPr>
                      <a:br>
                        <a:rPr lang="en-GB" dirty="0">
                          <a:solidFill>
                            <a:srgbClr val="333333"/>
                          </a:solidFill>
                          <a:effectLst/>
                          <a:latin typeface="Arial" panose="020B0604020202020204" pitchFamily="34" charset="0"/>
                        </a:rPr>
                      </a:br>
                      <a:endParaRPr lang="en-GB" dirty="0">
                        <a:solidFill>
                          <a:srgbClr val="333333"/>
                        </a:solidFill>
                        <a:effectLst/>
                        <a:latin typeface="Arial" panose="020B0604020202020204" pitchFamily="34" charset="0"/>
                      </a:endParaRPr>
                    </a:p>
                    <a:p>
                      <a:pPr algn="l">
                        <a:lnSpc>
                          <a:spcPts val="1650"/>
                        </a:lnSpc>
                        <a:buNone/>
                      </a:pPr>
                      <a:r>
                        <a:rPr lang="en-GB" dirty="0">
                          <a:solidFill>
                            <a:srgbClr val="333333"/>
                          </a:solidFill>
                          <a:effectLst/>
                          <a:latin typeface="Arial" panose="020B0604020202020204" pitchFamily="34" charset="0"/>
                        </a:rPr>
                        <a:t>Our email helpline service will be offering a reduced service from Wednesday 17 to Friday 19 December.</a:t>
                      </a:r>
                      <a:r>
                        <a:rPr lang="en-GB" b="1" dirty="0">
                          <a:solidFill>
                            <a:srgbClr val="333333"/>
                          </a:solidFill>
                          <a:effectLst/>
                          <a:latin typeface="Arial" panose="020B0604020202020204" pitchFamily="34" charset="0"/>
                        </a:rPr>
                        <a:t> The email service will be closed for the Christmas and New Year period and will reopen on Monday 5 January 2026.</a:t>
                      </a:r>
                      <a:r>
                        <a:rPr lang="en-GB" dirty="0">
                          <a:solidFill>
                            <a:srgbClr val="333333"/>
                          </a:solidFill>
                          <a:effectLst/>
                          <a:latin typeface="Arial" panose="020B0604020202020204" pitchFamily="34" charset="0"/>
                        </a:rPr>
                        <a:t> Please note that responses may take longer than usual during this period.</a:t>
                      </a:r>
                      <a:br>
                        <a:rPr lang="en-GB" dirty="0">
                          <a:solidFill>
                            <a:srgbClr val="333333"/>
                          </a:solidFill>
                          <a:effectLst/>
                          <a:latin typeface="Arial" panose="020B0604020202020204" pitchFamily="34" charset="0"/>
                        </a:rPr>
                      </a:br>
                      <a:br>
                        <a:rPr lang="en-GB" dirty="0">
                          <a:solidFill>
                            <a:srgbClr val="333333"/>
                          </a:solidFill>
                          <a:effectLst/>
                          <a:latin typeface="Arial" panose="020B0604020202020204" pitchFamily="34" charset="0"/>
                        </a:rPr>
                      </a:br>
                      <a:endParaRPr lang="en-GB" dirty="0">
                        <a:solidFill>
                          <a:srgbClr val="333333"/>
                        </a:solidFill>
                        <a:effectLst/>
                        <a:latin typeface="Arial" panose="020B0604020202020204" pitchFamily="34" charset="0"/>
                      </a:endParaRPr>
                    </a:p>
                    <a:p>
                      <a:pPr algn="l">
                        <a:lnSpc>
                          <a:spcPts val="1650"/>
                        </a:lnSpc>
                        <a:buNone/>
                      </a:pPr>
                      <a:r>
                        <a:rPr lang="en-GB" dirty="0">
                          <a:solidFill>
                            <a:srgbClr val="333333"/>
                          </a:solidFill>
                          <a:effectLst/>
                          <a:latin typeface="Arial" panose="020B0604020202020204" pitchFamily="34" charset="0"/>
                        </a:rPr>
                        <a:t>If you need somebody to talk to or a listening ear, the Samaritans are available 24/7 and can be reached by telephone on 116 123 or by email at </a:t>
                      </a:r>
                      <a:r>
                        <a:rPr lang="en-GB" u="none" strike="noStrike" dirty="0">
                          <a:solidFill>
                            <a:srgbClr val="E7131A"/>
                          </a:solidFill>
                          <a:effectLst/>
                          <a:latin typeface="Arial" panose="020B0604020202020204" pitchFamily="34" charset="0"/>
                          <a:hlinkClick r:id="rId2"/>
                        </a:rPr>
                        <a:t>jo@samaritans.org</a:t>
                      </a:r>
                      <a:endParaRPr lang="en-GB" dirty="0">
                        <a:solidFill>
                          <a:srgbClr val="333333"/>
                        </a:solidFill>
                        <a:effectLst/>
                        <a:latin typeface="Arial" panose="020B0604020202020204" pitchFamily="34" charset="0"/>
                      </a:endParaRPr>
                    </a:p>
                  </a:txBody>
                  <a:tcPr marL="95250" marR="95250" marT="95250" marB="95250">
                    <a:lnL>
                      <a:noFill/>
                    </a:lnL>
                    <a:lnR>
                      <a:noFill/>
                    </a:lnR>
                    <a:lnT>
                      <a:noFill/>
                    </a:lnT>
                    <a:lnB>
                      <a:noFill/>
                    </a:lnB>
                    <a:solidFill>
                      <a:srgbClr val="FFFFFF"/>
                    </a:solidFill>
                  </a:tcPr>
                </a:tc>
                <a:extLst>
                  <a:ext uri="{0D108BD9-81ED-4DB2-BD59-A6C34878D82A}">
                    <a16:rowId xmlns:a16="http://schemas.microsoft.com/office/drawing/2014/main" val="2094968287"/>
                  </a:ext>
                </a:extLst>
              </a:tr>
            </a:tbl>
          </a:graphicData>
        </a:graphic>
      </p:graphicFrame>
      <p:pic>
        <p:nvPicPr>
          <p:cNvPr id="1025" name="Picture 1">
            <a:extLst>
              <a:ext uri="{FF2B5EF4-FFF2-40B4-BE49-F238E27FC236}">
                <a16:creationId xmlns:a16="http://schemas.microsoft.com/office/drawing/2014/main" id="{D64D6C21-C7D7-317C-9B04-973EB5852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03488"/>
            <a:ext cx="9525" cy="95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arers UK logo">
            <a:extLst>
              <a:ext uri="{FF2B5EF4-FFF2-40B4-BE49-F238E27FC236}">
                <a16:creationId xmlns:a16="http://schemas.microsoft.com/office/drawing/2014/main" id="{813DCEE4-EEE5-B810-6EDB-996EDC11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 y="630873"/>
            <a:ext cx="25241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0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gold ornaments&#10;&#10;AI-generated content may be incorrect.">
            <a:extLst>
              <a:ext uri="{FF2B5EF4-FFF2-40B4-BE49-F238E27FC236}">
                <a16:creationId xmlns:a16="http://schemas.microsoft.com/office/drawing/2014/main" id="{6ED157E9-4B17-6BEB-0AB0-4747F8058927}"/>
              </a:ext>
            </a:extLst>
          </p:cNvPr>
          <p:cNvPicPr>
            <a:picLocks noChangeAspect="1"/>
          </p:cNvPicPr>
          <p:nvPr/>
        </p:nvPicPr>
        <p:blipFill>
          <a:blip r:embed="rId2"/>
          <a:stretch>
            <a:fillRect/>
          </a:stretch>
        </p:blipFill>
        <p:spPr>
          <a:xfrm>
            <a:off x="5777593" y="317863"/>
            <a:ext cx="6096000" cy="3413760"/>
          </a:xfrm>
          <a:prstGeom prst="rect">
            <a:avLst/>
          </a:prstGeom>
          <a:noFill/>
        </p:spPr>
      </p:pic>
      <p:sp>
        <p:nvSpPr>
          <p:cNvPr id="5" name="TextBox 4">
            <a:extLst>
              <a:ext uri="{FF2B5EF4-FFF2-40B4-BE49-F238E27FC236}">
                <a16:creationId xmlns:a16="http://schemas.microsoft.com/office/drawing/2014/main" id="{6870AB85-86A0-585D-F530-F2B4BF666147}"/>
              </a:ext>
            </a:extLst>
          </p:cNvPr>
          <p:cNvSpPr txBox="1"/>
          <p:nvPr/>
        </p:nvSpPr>
        <p:spPr>
          <a:xfrm>
            <a:off x="1187428" y="2657409"/>
            <a:ext cx="3686650" cy="2841804"/>
          </a:xfrm>
          <a:prstGeom prst="rect">
            <a:avLst/>
          </a:prstGeom>
          <a:noFill/>
        </p:spPr>
        <p:txBody>
          <a:bodyPr wrap="square">
            <a:spAutoFit/>
          </a:bodyPr>
          <a:lstStyle/>
          <a:p>
            <a:pPr>
              <a:lnSpc>
                <a:spcPts val="1575"/>
              </a:lnSpc>
              <a:buNone/>
            </a:pPr>
            <a:r>
              <a:rPr lang="en-GB" sz="1800" b="1" dirty="0">
                <a:solidFill>
                  <a:srgbClr val="202124"/>
                </a:solidFill>
                <a:effectLst/>
                <a:latin typeface="Arial" panose="020B0604020202020204" pitchFamily="34" charset="0"/>
                <a:ea typeface="Aptos" panose="020B0004020202020204" pitchFamily="34" charset="0"/>
                <a:cs typeface="Aptos" panose="020B0004020202020204" pitchFamily="34" charset="0"/>
              </a:rPr>
              <a:t>Stop It Now services over the holiday period:</a:t>
            </a:r>
            <a:endParaRPr lang="en-GB" sz="2400" dirty="0">
              <a:effectLst/>
              <a:latin typeface="Aptos" panose="020B0004020202020204" pitchFamily="34" charset="0"/>
              <a:ea typeface="Aptos" panose="020B0004020202020204" pitchFamily="34" charset="0"/>
              <a:cs typeface="Aptos" panose="020B0004020202020204" pitchFamily="34" charset="0"/>
            </a:endParaRPr>
          </a:p>
          <a:p>
            <a:pPr>
              <a:lnSpc>
                <a:spcPts val="1575"/>
              </a:lnSpc>
              <a:buNone/>
            </a:pPr>
            <a:r>
              <a:rPr lang="en-GB" sz="1800" dirty="0">
                <a:solidFill>
                  <a:srgbClr val="202124"/>
                </a:solidFill>
                <a:effectLst/>
                <a:latin typeface="Arial" panose="020B0604020202020204" pitchFamily="34" charset="0"/>
                <a:ea typeface="Aptos" panose="020B0004020202020204" pitchFamily="34" charset="0"/>
                <a:cs typeface="Aptos" panose="020B0004020202020204" pitchFamily="34" charset="0"/>
              </a:rPr>
              <a:t> </a:t>
            </a:r>
            <a:endParaRPr lang="en-GB" sz="2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lnSpc>
                <a:spcPts val="1575"/>
              </a:lnSpc>
              <a:buSzPts val="1000"/>
              <a:buFont typeface="Symbol" panose="05050102010706020507" pitchFamily="18" charset="2"/>
              <a:buChar char=""/>
              <a:tabLst>
                <a:tab pos="457200" algn="l"/>
              </a:tabLst>
            </a:pPr>
            <a:r>
              <a:rPr lang="en-GB" sz="1800" b="1" dirty="0">
                <a:solidFill>
                  <a:srgbClr val="202124"/>
                </a:solidFill>
                <a:effectLst/>
                <a:latin typeface="Arial" panose="020B0604020202020204" pitchFamily="34" charset="0"/>
              </a:rPr>
              <a:t>Christmas:</a:t>
            </a:r>
            <a:r>
              <a:rPr lang="en-GB" sz="1800" dirty="0">
                <a:solidFill>
                  <a:srgbClr val="202124"/>
                </a:solidFill>
                <a:effectLst/>
                <a:latin typeface="Arial" panose="020B0604020202020204" pitchFamily="34" charset="0"/>
              </a:rPr>
              <a:t> our helpline will close at 4pm on 24 December and reopen at 9am on 29 December 2025.</a:t>
            </a:r>
            <a:endParaRPr lang="en-GB" dirty="0">
              <a:solidFill>
                <a:srgbClr val="202124"/>
              </a:solidFill>
              <a:effectLst/>
            </a:endParaRPr>
          </a:p>
          <a:p>
            <a:pPr>
              <a:lnSpc>
                <a:spcPts val="1575"/>
              </a:lnSpc>
              <a:buNone/>
            </a:pPr>
            <a:r>
              <a:rPr lang="en-GB" sz="1800" dirty="0">
                <a:solidFill>
                  <a:srgbClr val="202124"/>
                </a:solidFill>
                <a:effectLst/>
                <a:latin typeface="Arial" panose="020B0604020202020204" pitchFamily="34" charset="0"/>
                <a:ea typeface="Aptos" panose="020B0004020202020204" pitchFamily="34" charset="0"/>
                <a:cs typeface="Aptos" panose="020B0004020202020204" pitchFamily="34" charset="0"/>
              </a:rPr>
              <a:t> </a:t>
            </a:r>
            <a:endParaRPr lang="en-GB" sz="2400" dirty="0">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GB" sz="1800" b="1" dirty="0">
                <a:solidFill>
                  <a:srgbClr val="202124"/>
                </a:solidFill>
                <a:effectLst/>
                <a:latin typeface="Arial" panose="020B0604020202020204" pitchFamily="34" charset="0"/>
                <a:ea typeface="Aptos" panose="020B0004020202020204" pitchFamily="34" charset="0"/>
              </a:rPr>
              <a:t>New Year:</a:t>
            </a:r>
            <a:r>
              <a:rPr lang="en-GB" sz="1800" dirty="0">
                <a:solidFill>
                  <a:srgbClr val="202124"/>
                </a:solidFill>
                <a:effectLst/>
                <a:latin typeface="Arial" panose="020B0604020202020204" pitchFamily="34" charset="0"/>
                <a:ea typeface="Aptos" panose="020B0004020202020204" pitchFamily="34" charset="0"/>
              </a:rPr>
              <a:t> our helpline will close at 4pm on 31 December and reopen at 9am on 2 January 2026.</a:t>
            </a:r>
            <a:endParaRPr lang="en-GB" dirty="0"/>
          </a:p>
        </p:txBody>
      </p:sp>
      <p:pic>
        <p:nvPicPr>
          <p:cNvPr id="1026" name="Picture 2" descr="Shore from LFF">
            <a:extLst>
              <a:ext uri="{FF2B5EF4-FFF2-40B4-BE49-F238E27FC236}">
                <a16:creationId xmlns:a16="http://schemas.microsoft.com/office/drawing/2014/main" id="{791F213F-FFA6-F96E-D64E-A9A640EBF424}"/>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5777593" y="3901637"/>
            <a:ext cx="17240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23E985E-EAA5-59D2-180F-F951655A0A73}"/>
              </a:ext>
            </a:extLst>
          </p:cNvPr>
          <p:cNvSpPr txBox="1"/>
          <p:nvPr/>
        </p:nvSpPr>
        <p:spPr>
          <a:xfrm>
            <a:off x="5778955" y="4633626"/>
            <a:ext cx="6094638" cy="2069797"/>
          </a:xfrm>
          <a:prstGeom prst="rect">
            <a:avLst/>
          </a:prstGeom>
          <a:noFill/>
        </p:spPr>
        <p:txBody>
          <a:bodyPr wrap="square">
            <a:spAutoFit/>
          </a:bodyPr>
          <a:lstStyle/>
          <a:p>
            <a:pPr>
              <a:lnSpc>
                <a:spcPts val="1575"/>
              </a:lnSpc>
              <a:buNone/>
            </a:pPr>
            <a:r>
              <a:rPr lang="en-GB" sz="1800" dirty="0">
                <a:solidFill>
                  <a:srgbClr val="202124"/>
                </a:solidFill>
                <a:effectLst/>
                <a:latin typeface="Arial" panose="020B0604020202020204" pitchFamily="34" charset="0"/>
                <a:ea typeface="Aptos" panose="020B0004020202020204" pitchFamily="34" charset="0"/>
                <a:cs typeface="Aptos" panose="020B0004020202020204" pitchFamily="34" charset="0"/>
              </a:rPr>
              <a:t>Watch and share these resources to empower young people to seek support and make safer choices.</a:t>
            </a:r>
            <a:endParaRPr lang="en-GB" sz="2400" dirty="0">
              <a:effectLst/>
              <a:latin typeface="Aptos" panose="020B0004020202020204" pitchFamily="34" charset="0"/>
              <a:ea typeface="Aptos" panose="020B0004020202020204" pitchFamily="34" charset="0"/>
              <a:cs typeface="Aptos" panose="020B0004020202020204" pitchFamily="34" charset="0"/>
            </a:endParaRPr>
          </a:p>
          <a:p>
            <a:pPr>
              <a:lnSpc>
                <a:spcPts val="1575"/>
              </a:lnSpc>
              <a:buNone/>
            </a:pPr>
            <a:r>
              <a:rPr lang="en-GB" sz="1800" dirty="0">
                <a:solidFill>
                  <a:srgbClr val="202124"/>
                </a:solidFill>
                <a:effectLst/>
                <a:latin typeface="Arial" panose="020B0604020202020204" pitchFamily="34" charset="0"/>
                <a:ea typeface="Aptos" panose="020B0004020202020204" pitchFamily="34" charset="0"/>
                <a:cs typeface="Aptos" panose="020B0004020202020204" pitchFamily="34" charset="0"/>
              </a:rPr>
              <a:t> </a:t>
            </a:r>
            <a:endParaRPr lang="en-GB" sz="2400" dirty="0">
              <a:effectLst/>
              <a:latin typeface="Aptos" panose="020B0004020202020204" pitchFamily="34" charset="0"/>
              <a:ea typeface="Aptos" panose="020B0004020202020204" pitchFamily="34" charset="0"/>
              <a:cs typeface="Aptos" panose="020B0004020202020204" pitchFamily="34" charset="0"/>
            </a:endParaRPr>
          </a:p>
          <a:p>
            <a:pPr>
              <a:lnSpc>
                <a:spcPts val="2100"/>
              </a:lnSpc>
              <a:buNone/>
            </a:pPr>
            <a:r>
              <a:rPr lang="en-GB" sz="1800" b="1" u="sng" dirty="0">
                <a:solidFill>
                  <a:srgbClr val="F23C64"/>
                </a:solidFill>
                <a:effectLst/>
                <a:latin typeface="Arial" panose="020B0604020202020204" pitchFamily="34" charset="0"/>
                <a:ea typeface="Aptos" panose="020B0004020202020204" pitchFamily="34" charset="0"/>
                <a:cs typeface="Aptos" panose="020B0004020202020204" pitchFamily="34" charset="0"/>
                <a:hlinkClick r:id="rId4"/>
              </a:rPr>
              <a:t>What to do if you’ve shared a nude</a:t>
            </a:r>
            <a:endParaRPr lang="en-GB" sz="2400" dirty="0">
              <a:effectLst/>
              <a:latin typeface="Aptos" panose="020B0004020202020204" pitchFamily="34" charset="0"/>
              <a:ea typeface="Aptos" panose="020B0004020202020204" pitchFamily="34" charset="0"/>
              <a:cs typeface="Aptos" panose="020B0004020202020204" pitchFamily="34" charset="0"/>
            </a:endParaRPr>
          </a:p>
          <a:p>
            <a:pPr>
              <a:lnSpc>
                <a:spcPts val="2100"/>
              </a:lnSpc>
              <a:buNone/>
            </a:pPr>
            <a:r>
              <a:rPr lang="en-GB" sz="1800" b="1" u="sng" dirty="0">
                <a:solidFill>
                  <a:srgbClr val="F23C64"/>
                </a:solidFill>
                <a:effectLst/>
                <a:latin typeface="Arial" panose="020B0604020202020204" pitchFamily="34" charset="0"/>
                <a:ea typeface="Aptos" panose="020B0004020202020204" pitchFamily="34" charset="0"/>
                <a:cs typeface="Aptos" panose="020B0004020202020204" pitchFamily="34" charset="0"/>
                <a:hlinkClick r:id="rId5"/>
              </a:rPr>
              <a:t>What to do if you’ve had sexual thoughts about children</a:t>
            </a:r>
            <a:endParaRPr lang="en-GB" sz="24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b="1" u="sng" dirty="0">
                <a:solidFill>
                  <a:srgbClr val="F23C64"/>
                </a:solidFill>
                <a:effectLst/>
                <a:latin typeface="Arial" panose="020B0604020202020204" pitchFamily="34" charset="0"/>
                <a:ea typeface="Aptos" panose="020B0004020202020204" pitchFamily="34" charset="0"/>
                <a:hlinkClick r:id="rId6"/>
              </a:rPr>
              <a:t>What to do if you’re worried about a friend’s sexual behaviour</a:t>
            </a:r>
            <a:endParaRPr lang="en-GB" dirty="0"/>
          </a:p>
        </p:txBody>
      </p:sp>
      <p:cxnSp>
        <p:nvCxnSpPr>
          <p:cNvPr id="9" name="Straight Connector 8">
            <a:extLst>
              <a:ext uri="{FF2B5EF4-FFF2-40B4-BE49-F238E27FC236}">
                <a16:creationId xmlns:a16="http://schemas.microsoft.com/office/drawing/2014/main" id="{3B91B8E2-C7DF-CFC1-6A55-CC37279BE5EA}"/>
              </a:ext>
            </a:extLst>
          </p:cNvPr>
          <p:cNvCxnSpPr>
            <a:cxnSpLocks/>
          </p:cNvCxnSpPr>
          <p:nvPr/>
        </p:nvCxnSpPr>
        <p:spPr>
          <a:xfrm>
            <a:off x="5070021" y="3832967"/>
            <a:ext cx="706210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DFC0C15-82A1-794C-30B2-931ED7CC9F34}"/>
              </a:ext>
            </a:extLst>
          </p:cNvPr>
          <p:cNvSpPr txBox="1"/>
          <p:nvPr/>
        </p:nvSpPr>
        <p:spPr>
          <a:xfrm>
            <a:off x="1551691" y="5910366"/>
            <a:ext cx="3436687" cy="646331"/>
          </a:xfrm>
          <a:prstGeom prst="rect">
            <a:avLst/>
          </a:prstGeom>
          <a:noFill/>
        </p:spPr>
        <p:txBody>
          <a:bodyPr wrap="square">
            <a:spAutoFit/>
          </a:bodyPr>
          <a:lstStyle/>
          <a:p>
            <a:r>
              <a:rPr lang="en-GB" sz="1800" dirty="0">
                <a:solidFill>
                  <a:srgbClr val="202124"/>
                </a:solidFill>
                <a:effectLst/>
                <a:latin typeface="Arial" panose="020B0604020202020204" pitchFamily="34" charset="0"/>
                <a:ea typeface="Aptos" panose="020B0004020202020204" pitchFamily="34" charset="0"/>
              </a:rPr>
              <a:t>For more information, please visit our </a:t>
            </a:r>
            <a:r>
              <a:rPr lang="en-GB" sz="1800" b="1" u="sng" dirty="0">
                <a:solidFill>
                  <a:srgbClr val="F23C64"/>
                </a:solidFill>
                <a:effectLst/>
                <a:latin typeface="Arial" panose="020B0604020202020204" pitchFamily="34" charset="0"/>
                <a:ea typeface="Aptos" panose="020B0004020202020204" pitchFamily="34" charset="0"/>
                <a:hlinkClick r:id="rId7"/>
              </a:rPr>
              <a:t>website</a:t>
            </a:r>
            <a:endParaRPr lang="en-GB" dirty="0"/>
          </a:p>
        </p:txBody>
      </p:sp>
      <p:sp>
        <p:nvSpPr>
          <p:cNvPr id="13" name="TextBox 12">
            <a:extLst>
              <a:ext uri="{FF2B5EF4-FFF2-40B4-BE49-F238E27FC236}">
                <a16:creationId xmlns:a16="http://schemas.microsoft.com/office/drawing/2014/main" id="{83F8A13C-9FDD-519C-A63E-08CF061CD6E2}"/>
              </a:ext>
            </a:extLst>
          </p:cNvPr>
          <p:cNvSpPr txBox="1"/>
          <p:nvPr/>
        </p:nvSpPr>
        <p:spPr>
          <a:xfrm>
            <a:off x="1079727" y="2011078"/>
            <a:ext cx="1720623" cy="369332"/>
          </a:xfrm>
          <a:prstGeom prst="rect">
            <a:avLst/>
          </a:prstGeom>
          <a:noFill/>
        </p:spPr>
        <p:txBody>
          <a:bodyPr wrap="square">
            <a:spAutoFit/>
          </a:bodyPr>
          <a:lstStyle/>
          <a:p>
            <a:r>
              <a:rPr lang="en-GB" b="0" i="0" dirty="0">
                <a:solidFill>
                  <a:srgbClr val="000000"/>
                </a:solidFill>
                <a:effectLst/>
                <a:latin typeface="Hanken Grotesk"/>
              </a:rPr>
              <a:t>0808 1000 900</a:t>
            </a:r>
            <a:endParaRPr lang="en-GB" dirty="0"/>
          </a:p>
        </p:txBody>
      </p:sp>
      <p:sp>
        <p:nvSpPr>
          <p:cNvPr id="15" name="TextBox 14">
            <a:extLst>
              <a:ext uri="{FF2B5EF4-FFF2-40B4-BE49-F238E27FC236}">
                <a16:creationId xmlns:a16="http://schemas.microsoft.com/office/drawing/2014/main" id="{24DFD83A-C271-7B20-9F23-FBF180530708}"/>
              </a:ext>
            </a:extLst>
          </p:cNvPr>
          <p:cNvSpPr txBox="1"/>
          <p:nvPr/>
        </p:nvSpPr>
        <p:spPr>
          <a:xfrm>
            <a:off x="222715" y="1734079"/>
            <a:ext cx="4765663" cy="646331"/>
          </a:xfrm>
          <a:prstGeom prst="rect">
            <a:avLst/>
          </a:prstGeom>
          <a:noFill/>
        </p:spPr>
        <p:txBody>
          <a:bodyPr wrap="square">
            <a:spAutoFit/>
          </a:bodyPr>
          <a:lstStyle/>
          <a:p>
            <a:pPr algn="l">
              <a:buNone/>
            </a:pPr>
            <a:r>
              <a:rPr lang="en-GB" b="1" dirty="0">
                <a:solidFill>
                  <a:srgbClr val="000000"/>
                </a:solidFill>
                <a:latin typeface="le-monde-livre-std"/>
              </a:rPr>
              <a:t>For c</a:t>
            </a:r>
            <a:r>
              <a:rPr lang="en-GB" b="1" i="0" dirty="0">
                <a:solidFill>
                  <a:srgbClr val="000000"/>
                </a:solidFill>
                <a:effectLst/>
                <a:latin typeface="le-monde-livre-std"/>
              </a:rPr>
              <a:t>onfidential support contact our </a:t>
            </a:r>
            <a:r>
              <a:rPr lang="en-GB" b="1" i="1" dirty="0">
                <a:solidFill>
                  <a:srgbClr val="000000"/>
                </a:solidFill>
                <a:effectLst/>
                <a:latin typeface="le-monde-livre-std"/>
              </a:rPr>
              <a:t>Stop It Now </a:t>
            </a:r>
            <a:r>
              <a:rPr lang="en-GB" b="1" i="0" dirty="0">
                <a:solidFill>
                  <a:srgbClr val="000000"/>
                </a:solidFill>
                <a:effectLst/>
                <a:latin typeface="le-monde-livre-std"/>
              </a:rPr>
              <a:t>helpline</a:t>
            </a:r>
          </a:p>
        </p:txBody>
      </p:sp>
    </p:spTree>
    <p:extLst>
      <p:ext uri="{BB962C8B-B14F-4D97-AF65-F5344CB8AC3E}">
        <p14:creationId xmlns:p14="http://schemas.microsoft.com/office/powerpoint/2010/main" val="1305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CE7CE46B-A549-017C-6FB2-63603FEC6BC0}"/>
              </a:ext>
            </a:extLst>
          </p:cNvPr>
          <p:cNvSpPr>
            <a:spLocks noGrp="1"/>
          </p:cNvSpPr>
          <p:nvPr>
            <p:ph type="title"/>
          </p:nvPr>
        </p:nvSpPr>
        <p:spPr>
          <a:xfrm>
            <a:off x="354093" y="1647568"/>
            <a:ext cx="4909569" cy="3130069"/>
          </a:xfrm>
        </p:spPr>
        <p:txBody>
          <a:bodyPr>
            <a:normAutofit fontScale="90000"/>
          </a:bodyPr>
          <a:lstStyle/>
          <a:p>
            <a:pPr algn="ctr"/>
            <a:r>
              <a:rPr lang="en-US" dirty="0"/>
              <a:t>There are moments when the wider public realise just how hard NHS staff work with tokens of appreciation </a:t>
            </a:r>
          </a:p>
        </p:txBody>
      </p:sp>
      <p:pic>
        <p:nvPicPr>
          <p:cNvPr id="1026" name="Picture 2">
            <a:extLst>
              <a:ext uri="{FF2B5EF4-FFF2-40B4-BE49-F238E27FC236}">
                <a16:creationId xmlns:a16="http://schemas.microsoft.com/office/drawing/2014/main" id="{26409BB6-F477-6D1F-679B-4326071344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348740"/>
            <a:ext cx="6096000" cy="41605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75A2C68-6DC8-4D46-BA21-7177DFE8024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Full page image slide</a:t>
            </a:r>
          </a:p>
        </p:txBody>
      </p:sp>
      <p:sp>
        <p:nvSpPr>
          <p:cNvPr id="4" name="TextBox 3">
            <a:extLst>
              <a:ext uri="{FF2B5EF4-FFF2-40B4-BE49-F238E27FC236}">
                <a16:creationId xmlns:a16="http://schemas.microsoft.com/office/drawing/2014/main" id="{24E90111-83F9-B80C-5C91-B388BE2762E7}"/>
              </a:ext>
            </a:extLst>
          </p:cNvPr>
          <p:cNvSpPr txBox="1"/>
          <p:nvPr/>
        </p:nvSpPr>
        <p:spPr>
          <a:xfrm>
            <a:off x="476557" y="5656216"/>
            <a:ext cx="10177836" cy="923330"/>
          </a:xfrm>
          <a:prstGeom prst="rect">
            <a:avLst/>
          </a:prstGeom>
          <a:noFill/>
        </p:spPr>
        <p:txBody>
          <a:bodyPr wrap="square">
            <a:spAutoFit/>
          </a:bodyPr>
          <a:lstStyle/>
          <a:p>
            <a:r>
              <a:rPr lang="en-GB" sz="1800" b="0" i="0" kern="1200" dirty="0">
                <a:solidFill>
                  <a:schemeClr val="tx1"/>
                </a:solidFill>
                <a:effectLst/>
                <a:latin typeface="+mn-lt"/>
                <a:ea typeface="+mn-ea"/>
                <a:cs typeface="+mn-cs"/>
              </a:rPr>
              <a:t>Eligible workers should link their official NHS/HSC email address to their Uber account by 20</a:t>
            </a:r>
            <a:r>
              <a:rPr lang="en-GB" sz="1800" b="0" i="0" kern="1200" baseline="30000" dirty="0">
                <a:solidFill>
                  <a:schemeClr val="tx1"/>
                </a:solidFill>
                <a:effectLst/>
                <a:latin typeface="+mn-lt"/>
                <a:ea typeface="+mn-ea"/>
                <a:cs typeface="+mn-cs"/>
              </a:rPr>
              <a:t>th</a:t>
            </a:r>
            <a:r>
              <a:rPr lang="en-GB" sz="1800" b="0" i="0" kern="1200" dirty="0">
                <a:solidFill>
                  <a:schemeClr val="tx1"/>
                </a:solidFill>
                <a:effectLst/>
                <a:latin typeface="+mn-lt"/>
                <a:ea typeface="+mn-ea"/>
                <a:cs typeface="+mn-cs"/>
              </a:rPr>
              <a:t> December 2025, to receive two free £10 Uber rides and one £10 Uber Eats voucher for use on Christmas Eve and Christmas Day</a:t>
            </a:r>
            <a:endParaRPr lang="en-GB" dirty="0"/>
          </a:p>
        </p:txBody>
      </p:sp>
    </p:spTree>
    <p:extLst>
      <p:ext uri="{BB962C8B-B14F-4D97-AF65-F5344CB8AC3E}">
        <p14:creationId xmlns:p14="http://schemas.microsoft.com/office/powerpoint/2010/main" val="7480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sign with writing on it&#10;&#10;Description automatically generated">
            <a:extLst>
              <a:ext uri="{FF2B5EF4-FFF2-40B4-BE49-F238E27FC236}">
                <a16:creationId xmlns:a16="http://schemas.microsoft.com/office/drawing/2014/main" id="{F5B79ADE-99C6-4F87-3624-C6E14C12EF6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246" y="106929"/>
            <a:ext cx="6096000" cy="66441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A206CF3-B8C6-F817-4483-CE7A15F0932F}"/>
              </a:ext>
            </a:extLst>
          </p:cNvPr>
          <p:cNvSpPr/>
          <p:nvPr/>
        </p:nvSpPr>
        <p:spPr>
          <a:xfrm>
            <a:off x="6703359" y="2677785"/>
            <a:ext cx="5378395"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Self Permission</a:t>
            </a:r>
            <a:endParaRPr lang="en-GB"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4184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hand holding a cup of whipped cream with black and white text&#10;&#10;Description automatically generated">
            <a:extLst>
              <a:ext uri="{FF2B5EF4-FFF2-40B4-BE49-F238E27FC236}">
                <a16:creationId xmlns:a16="http://schemas.microsoft.com/office/drawing/2014/main" id="{F4FCDB67-B9B4-0A58-DEE1-59DBB8D56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1" r="-2" b="9197"/>
          <a:stretch/>
        </p:blipFill>
        <p:spPr bwMode="auto">
          <a:xfrm>
            <a:off x="6096000" y="10"/>
            <a:ext cx="609600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7DEFD7A-ED98-16FA-B7D2-B0300D38CAFC}"/>
              </a:ext>
            </a:extLst>
          </p:cNvPr>
          <p:cNvSpPr txBox="1"/>
          <p:nvPr/>
        </p:nvSpPr>
        <p:spPr>
          <a:xfrm>
            <a:off x="1377696" y="2601206"/>
            <a:ext cx="3389376" cy="1569660"/>
          </a:xfrm>
          <a:prstGeom prst="rect">
            <a:avLst/>
          </a:prstGeom>
          <a:noFill/>
        </p:spPr>
        <p:txBody>
          <a:bodyPr wrap="square">
            <a:spAutoFit/>
          </a:bodyPr>
          <a:lstStyle/>
          <a:p>
            <a:r>
              <a:rPr lang="en-US" sz="4800" dirty="0">
                <a:latin typeface="Arial" panose="020B0604020202020204" pitchFamily="34" charset="0"/>
                <a:cs typeface="Arial" panose="020B0604020202020204" pitchFamily="34" charset="0"/>
              </a:rPr>
              <a:t>And acceptance</a:t>
            </a: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66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47C2C1-8337-D3B1-7CFF-79A829EE9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99" y="665511"/>
            <a:ext cx="6043164" cy="55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28451E7-44C3-7970-181A-05A1098448CE}"/>
              </a:ext>
            </a:extLst>
          </p:cNvPr>
          <p:cNvSpPr/>
          <p:nvPr/>
        </p:nvSpPr>
        <p:spPr>
          <a:xfrm>
            <a:off x="7157233" y="889842"/>
            <a:ext cx="4532010" cy="5078313"/>
          </a:xfrm>
          <a:prstGeom prst="rect">
            <a:avLst/>
          </a:prstGeom>
          <a:noFill/>
        </p:spPr>
        <p:txBody>
          <a:bodyPr wrap="none" lIns="91440" tIns="45720" rIns="91440" bIns="45720">
            <a:spAutoFit/>
          </a:bodyPr>
          <a:lstStyle/>
          <a:p>
            <a:pPr algn="ctr"/>
            <a:r>
              <a:rPr lang="en-GB" sz="5400" b="1" dirty="0">
                <a:ln w="22225">
                  <a:solidFill>
                    <a:schemeClr val="accent2"/>
                  </a:solidFill>
                  <a:prstDash val="solid"/>
                </a:ln>
                <a:solidFill>
                  <a:schemeClr val="accent2">
                    <a:lumMod val="40000"/>
                    <a:lumOff val="60000"/>
                  </a:schemeClr>
                </a:solidFill>
              </a:rPr>
              <a:t>I love the </a:t>
            </a:r>
          </a:p>
          <a:p>
            <a:pPr algn="ctr"/>
            <a:r>
              <a:rPr lang="en-GB" sz="5400" b="1" dirty="0">
                <a:ln w="22225">
                  <a:solidFill>
                    <a:schemeClr val="accent2"/>
                  </a:solidFill>
                  <a:prstDash val="solid"/>
                </a:ln>
                <a:solidFill>
                  <a:schemeClr val="accent2">
                    <a:lumMod val="40000"/>
                    <a:lumOff val="60000"/>
                  </a:schemeClr>
                </a:solidFill>
              </a:rPr>
              <a:t>kind </a:t>
            </a:r>
          </a:p>
          <a:p>
            <a:pPr algn="ctr"/>
            <a:r>
              <a:rPr lang="en-GB" sz="5400" b="1" dirty="0">
                <a:ln w="22225">
                  <a:solidFill>
                    <a:schemeClr val="accent2"/>
                  </a:solidFill>
                  <a:prstDash val="solid"/>
                </a:ln>
                <a:solidFill>
                  <a:schemeClr val="accent2">
                    <a:lumMod val="40000"/>
                    <a:lumOff val="60000"/>
                  </a:schemeClr>
                </a:solidFill>
              </a:rPr>
              <a:t>and uplifting </a:t>
            </a:r>
          </a:p>
          <a:p>
            <a:pPr algn="ctr"/>
            <a:r>
              <a:rPr lang="en-GB" sz="5400" b="1" dirty="0">
                <a:ln w="22225">
                  <a:solidFill>
                    <a:schemeClr val="accent2"/>
                  </a:solidFill>
                  <a:prstDash val="solid"/>
                </a:ln>
                <a:solidFill>
                  <a:schemeClr val="accent2">
                    <a:lumMod val="40000"/>
                    <a:lumOff val="60000"/>
                  </a:schemeClr>
                </a:solidFill>
              </a:rPr>
              <a:t>messages </a:t>
            </a:r>
          </a:p>
          <a:p>
            <a:pPr algn="ctr"/>
            <a:r>
              <a:rPr lang="en-GB" sz="5400" b="1" dirty="0">
                <a:ln w="22225">
                  <a:solidFill>
                    <a:schemeClr val="accent2"/>
                  </a:solidFill>
                  <a:prstDash val="solid"/>
                </a:ln>
                <a:solidFill>
                  <a:schemeClr val="accent2">
                    <a:lumMod val="40000"/>
                    <a:lumOff val="60000"/>
                  </a:schemeClr>
                </a:solidFill>
              </a:rPr>
              <a:t>that flood </a:t>
            </a:r>
          </a:p>
          <a:p>
            <a:pPr algn="ctr"/>
            <a:r>
              <a:rPr lang="en-GB" sz="5400" b="1" dirty="0">
                <a:ln w="22225">
                  <a:solidFill>
                    <a:schemeClr val="accent2"/>
                  </a:solidFill>
                  <a:prstDash val="solid"/>
                </a:ln>
                <a:solidFill>
                  <a:schemeClr val="accent2">
                    <a:lumMod val="40000"/>
                    <a:lumOff val="60000"/>
                  </a:schemeClr>
                </a:solidFill>
              </a:rPr>
              <a:t>social media</a:t>
            </a:r>
            <a:endParaRPr lang="en-GB"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6710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23A044-5ED2-7800-18C1-76C51F994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784" y="-4532"/>
            <a:ext cx="6350714" cy="686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E9EA5FC-845E-1E75-834D-F0EC0456C9A4}"/>
              </a:ext>
            </a:extLst>
          </p:cNvPr>
          <p:cNvSpPr txBox="1"/>
          <p:nvPr/>
        </p:nvSpPr>
        <p:spPr>
          <a:xfrm>
            <a:off x="0" y="3730228"/>
            <a:ext cx="3986784" cy="1015663"/>
          </a:xfrm>
          <a:prstGeom prst="rect">
            <a:avLst/>
          </a:prstGeom>
          <a:noFill/>
        </p:spPr>
        <p:txBody>
          <a:bodyPr wrap="square">
            <a:spAutoFit/>
          </a:bodyPr>
          <a:lstStyle/>
          <a:p>
            <a:r>
              <a:rPr lang="en-GB" sz="6000" b="1" dirty="0">
                <a:ln w="22225">
                  <a:solidFill>
                    <a:schemeClr val="accent2"/>
                  </a:solidFill>
                  <a:prstDash val="solid"/>
                </a:ln>
                <a:solidFill>
                  <a:schemeClr val="accent2">
                    <a:lumMod val="40000"/>
                    <a:lumOff val="60000"/>
                  </a:schemeClr>
                </a:solidFill>
              </a:rPr>
              <a:t>like this </a:t>
            </a:r>
            <a:r>
              <a:rPr lang="en-GB" sz="6000" b="1" dirty="0">
                <a:ln w="22225">
                  <a:solidFill>
                    <a:schemeClr val="accent2"/>
                  </a:solidFill>
                  <a:prstDash val="solid"/>
                </a:ln>
                <a:solidFill>
                  <a:schemeClr val="accent2">
                    <a:lumMod val="40000"/>
                    <a:lumOff val="60000"/>
                  </a:schemeClr>
                </a:solidFill>
                <a:sym typeface="Wingdings" panose="05000000000000000000" pitchFamily="2" charset="2"/>
              </a:rPr>
              <a:t></a:t>
            </a:r>
            <a:endParaRPr lang="en-GB" sz="6000" dirty="0"/>
          </a:p>
        </p:txBody>
      </p:sp>
    </p:spTree>
    <p:extLst>
      <p:ext uri="{BB962C8B-B14F-4D97-AF65-F5344CB8AC3E}">
        <p14:creationId xmlns:p14="http://schemas.microsoft.com/office/powerpoint/2010/main" val="71740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A8B0C6-B898-BE20-DBA2-7A2CE9B0EAF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Grey image slide with small text column</a:t>
            </a:r>
          </a:p>
        </p:txBody>
      </p:sp>
      <p:sp>
        <p:nvSpPr>
          <p:cNvPr id="3" name="Text Placeholder 2">
            <a:extLst>
              <a:ext uri="{FF2B5EF4-FFF2-40B4-BE49-F238E27FC236}">
                <a16:creationId xmlns:a16="http://schemas.microsoft.com/office/drawing/2014/main" id="{23ADC0FE-4AB2-A612-B5E7-C53AEF305F15}"/>
              </a:ext>
            </a:extLst>
          </p:cNvPr>
          <p:cNvSpPr>
            <a:spLocks noGrp="1"/>
          </p:cNvSpPr>
          <p:nvPr>
            <p:ph type="body" sz="quarter" idx="15"/>
          </p:nvPr>
        </p:nvSpPr>
        <p:spPr>
          <a:xfrm>
            <a:off x="1337052" y="1673324"/>
            <a:ext cx="3461285" cy="1447828"/>
          </a:xfrm>
        </p:spPr>
        <p:txBody>
          <a:bodyPr/>
          <a:lstStyle/>
          <a:p>
            <a:r>
              <a:rPr lang="en-GB" dirty="0"/>
              <a:t>Happiness</a:t>
            </a:r>
          </a:p>
          <a:p>
            <a:r>
              <a:rPr lang="en-GB" dirty="0"/>
              <a:t>Hacks!</a:t>
            </a:r>
          </a:p>
        </p:txBody>
      </p:sp>
      <p:pic>
        <p:nvPicPr>
          <p:cNvPr id="7170" name="Picture 2">
            <a:extLst>
              <a:ext uri="{FF2B5EF4-FFF2-40B4-BE49-F238E27FC236}">
                <a16:creationId xmlns:a16="http://schemas.microsoft.com/office/drawing/2014/main" id="{7C9F30B7-D39B-FA5B-BEA9-E066D059F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763"/>
            <a:ext cx="73152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60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G_2535">
            <a:extLst>
              <a:ext uri="{FF2B5EF4-FFF2-40B4-BE49-F238E27FC236}">
                <a16:creationId xmlns:a16="http://schemas.microsoft.com/office/drawing/2014/main" id="{4F35CB34-9D34-DC24-153F-384AF11FE1D7}"/>
              </a:ext>
            </a:extLst>
          </p:cNvPr>
          <p:cNvSpPr>
            <a:spLocks noChangeAspect="1" noChangeArrowheads="1"/>
          </p:cNvSpPr>
          <p:nvPr/>
        </p:nvSpPr>
        <p:spPr bwMode="auto">
          <a:xfrm>
            <a:off x="1840992" y="-826008"/>
            <a:ext cx="4407408" cy="44074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46A0A2AD-391E-DE89-153E-0DA49C957D1D}"/>
              </a:ext>
            </a:extLst>
          </p:cNvPr>
          <p:cNvPicPr>
            <a:picLocks noChangeAspect="1"/>
          </p:cNvPicPr>
          <p:nvPr/>
        </p:nvPicPr>
        <p:blipFill>
          <a:blip r:embed="rId2"/>
          <a:stretch>
            <a:fillRect/>
          </a:stretch>
        </p:blipFill>
        <p:spPr>
          <a:xfrm>
            <a:off x="774192" y="495300"/>
            <a:ext cx="3962400" cy="5867400"/>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2D42A6E6-7314-91C4-2BD8-5A7A3C1B295D}"/>
              </a:ext>
            </a:extLst>
          </p:cNvPr>
          <p:cNvSpPr/>
          <p:nvPr/>
        </p:nvSpPr>
        <p:spPr>
          <a:xfrm>
            <a:off x="5157216" y="1699590"/>
            <a:ext cx="6545600" cy="3458819"/>
          </a:xfrm>
          <a:prstGeom prst="rect">
            <a:avLst/>
          </a:prstGeom>
          <a:noFill/>
        </p:spPr>
        <p:txBody>
          <a:bodyPr wrap="square" lIns="91440" tIns="45720" rIns="91440" bIns="45720">
            <a:spAutoFit/>
          </a:bodyPr>
          <a:lstStyle/>
          <a:p>
            <a:pPr algn="ctr"/>
            <a:r>
              <a:rPr lang="en-GB" sz="5400" b="1" i="0"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rPr>
              <a:t>Self-care on the build-up to Christmas is critical …</a:t>
            </a:r>
            <a:endParaRPr lang="en-GB"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5878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0FFAB15-ED5C-4593-C47F-311854DEEC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06929"/>
            <a:ext cx="6096000" cy="66441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81" name="Text Placeholder 3">
            <a:extLst>
              <a:ext uri="{FF2B5EF4-FFF2-40B4-BE49-F238E27FC236}">
                <a16:creationId xmlns:a16="http://schemas.microsoft.com/office/drawing/2014/main" id="{777C5C08-3404-1F46-500E-01825E31538F}"/>
              </a:ext>
            </a:extLst>
          </p:cNvPr>
          <p:cNvSpPr>
            <a:spLocks noGrp="1"/>
          </p:cNvSpPr>
          <p:nvPr>
            <p:ph type="body" sz="quarter" idx="14"/>
          </p:nvPr>
        </p:nvSpPr>
        <p:spPr>
          <a:xfrm>
            <a:off x="999744" y="1137002"/>
            <a:ext cx="4657344" cy="4471318"/>
          </a:xfrm>
        </p:spPr>
        <p:txBody>
          <a:bodyPr/>
          <a:lstStyle/>
          <a:p>
            <a:r>
              <a:rPr lang="en-US" dirty="0"/>
              <a:t>For a start there’s the good old British weather!</a:t>
            </a:r>
          </a:p>
        </p:txBody>
      </p:sp>
    </p:spTree>
    <p:extLst>
      <p:ext uri="{BB962C8B-B14F-4D97-AF65-F5344CB8AC3E}">
        <p14:creationId xmlns:p14="http://schemas.microsoft.com/office/powerpoint/2010/main" val="408398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B74A9A-5C4B-2A75-0A49-C0FA021C0157}"/>
              </a:ext>
            </a:extLst>
          </p:cNvPr>
          <p:cNvSpPr/>
          <p:nvPr/>
        </p:nvSpPr>
        <p:spPr>
          <a:xfrm>
            <a:off x="-377953" y="1574536"/>
            <a:ext cx="6827521" cy="4247317"/>
          </a:xfrm>
          <a:prstGeom prst="rect">
            <a:avLst/>
          </a:prstGeom>
          <a:noFill/>
        </p:spPr>
        <p:txBody>
          <a:bodyPr wrap="square" lIns="91440" tIns="45720" rIns="91440" bIns="45720">
            <a:spAutoFit/>
          </a:bodyPr>
          <a:lstStyle/>
          <a:p>
            <a:pPr algn="ctr"/>
            <a:r>
              <a:rPr lang="en-GB"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It’s </a:t>
            </a:r>
          </a:p>
          <a:p>
            <a:pPr algn="ctr"/>
            <a:r>
              <a:rPr lang="en-GB"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important </a:t>
            </a:r>
          </a:p>
          <a:p>
            <a:pPr algn="ctr"/>
            <a:r>
              <a:rPr lang="en-GB"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to find </a:t>
            </a:r>
          </a:p>
          <a:p>
            <a:pPr algn="ctr"/>
            <a:r>
              <a:rPr lang="en-GB"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a:t>
            </a:r>
          </a:p>
          <a:p>
            <a:pPr algn="ctr"/>
            <a:r>
              <a:rPr lang="en-GB"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lighter side</a:t>
            </a:r>
            <a:endParaRPr lang="en-GB"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098" name="Picture 2">
            <a:extLst>
              <a:ext uri="{FF2B5EF4-FFF2-40B4-BE49-F238E27FC236}">
                <a16:creationId xmlns:a16="http://schemas.microsoft.com/office/drawing/2014/main" id="{C3A96374-EE72-A878-A5EE-551FB9186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731" y="1309687"/>
            <a:ext cx="6096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40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A6344B-AC51-285C-259E-5AD832990178}"/>
              </a:ext>
            </a:extLst>
          </p:cNvPr>
          <p:cNvSpPr>
            <a:spLocks noGrp="1"/>
          </p:cNvSpPr>
          <p:nvPr>
            <p:ph type="body" sz="quarter" idx="14"/>
          </p:nvPr>
        </p:nvSpPr>
        <p:spPr>
          <a:xfrm>
            <a:off x="325655" y="844394"/>
            <a:ext cx="5685561" cy="4385974"/>
          </a:xfrm>
        </p:spPr>
        <p:txBody>
          <a:bodyPr/>
          <a:lstStyle/>
          <a:p>
            <a:r>
              <a:rPr lang="en-GB" dirty="0"/>
              <a:t>There is a great deal of humour to be found during the Holiday period  </a:t>
            </a:r>
          </a:p>
        </p:txBody>
      </p:sp>
      <p:pic>
        <p:nvPicPr>
          <p:cNvPr id="3074" name="Picture 2">
            <a:extLst>
              <a:ext uri="{FF2B5EF4-FFF2-40B4-BE49-F238E27FC236}">
                <a16:creationId xmlns:a16="http://schemas.microsoft.com/office/drawing/2014/main" id="{25C325B8-F70C-D591-A595-452F45DD81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4" r="4440"/>
          <a:stretch/>
        </p:blipFill>
        <p:spPr bwMode="auto">
          <a:xfrm>
            <a:off x="6778752" y="231743"/>
            <a:ext cx="4718304" cy="639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34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45 Hilarious Christmas Memes That Will Have You in Stitches - Christmas  Connections Blog">
            <a:extLst>
              <a:ext uri="{FF2B5EF4-FFF2-40B4-BE49-F238E27FC236}">
                <a16:creationId xmlns:a16="http://schemas.microsoft.com/office/drawing/2014/main" id="{DACB4085-B57D-3EF0-D0FB-1DC8A28EB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98471" cy="40984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0 of the Best Christmas Memes &amp; Gifs on the Internet">
            <a:extLst>
              <a:ext uri="{FF2B5EF4-FFF2-40B4-BE49-F238E27FC236}">
                <a16:creationId xmlns:a16="http://schemas.microsoft.com/office/drawing/2014/main" id="{35CC7EBF-B999-8F2A-DCEE-157C1FB58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841" y="59871"/>
            <a:ext cx="4617284" cy="31323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 Christmas meme every day until Christmas 😂 #humor #hilarious  #hilariousmemes #memes #memesdaily #memestagram #laugh #remotework  #workfromhome #christmas #christmasmeme #funny #funnymeme #repost  #relatable #follow #share #merrychristmas ...">
            <a:extLst>
              <a:ext uri="{FF2B5EF4-FFF2-40B4-BE49-F238E27FC236}">
                <a16:creationId xmlns:a16="http://schemas.microsoft.com/office/drawing/2014/main" id="{AFC83A9A-A698-2CCA-7682-EB754CDF1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70" y="0"/>
            <a:ext cx="3333371" cy="280138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hristmas memes - SASS Wire Saloon - SASS Wire Forum">
            <a:extLst>
              <a:ext uri="{FF2B5EF4-FFF2-40B4-BE49-F238E27FC236}">
                <a16:creationId xmlns:a16="http://schemas.microsoft.com/office/drawing/2014/main" id="{B43F9AF4-EA63-55E3-4957-0F70856E5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98471"/>
            <a:ext cx="2261507" cy="27628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hese Are The Best Christmas Dog Memes You'll See Today!">
            <a:extLst>
              <a:ext uri="{FF2B5EF4-FFF2-40B4-BE49-F238E27FC236}">
                <a16:creationId xmlns:a16="http://schemas.microsoft.com/office/drawing/2014/main" id="{C95AD1AA-12C8-367C-FE14-8E5CDD16F7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7280" y="3192236"/>
            <a:ext cx="4251845" cy="366576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Merry Christmas! | Tift County Extension Producer Updates">
            <a:extLst>
              <a:ext uri="{FF2B5EF4-FFF2-40B4-BE49-F238E27FC236}">
                <a16:creationId xmlns:a16="http://schemas.microsoft.com/office/drawing/2014/main" id="{EFAF3AB2-CECB-8A75-ABC8-2B6E3A937A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1506" y="4070002"/>
            <a:ext cx="5535773" cy="27879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hristmas meme ...">
            <a:extLst>
              <a:ext uri="{FF2B5EF4-FFF2-40B4-BE49-F238E27FC236}">
                <a16:creationId xmlns:a16="http://schemas.microsoft.com/office/drawing/2014/main" id="{B7D142FE-2290-9F7D-4865-EC4D5DBB70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8469" y="2151186"/>
            <a:ext cx="3698809" cy="190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57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1000"/>
                                        <p:tgtEl>
                                          <p:spTgt spid="3078"/>
                                        </p:tgtEl>
                                      </p:cBhvr>
                                    </p:animEffect>
                                    <p:anim calcmode="lin" valueType="num">
                                      <p:cBhvr>
                                        <p:cTn id="8" dur="1000" fill="hold"/>
                                        <p:tgtEl>
                                          <p:spTgt spid="3078"/>
                                        </p:tgtEl>
                                        <p:attrNameLst>
                                          <p:attrName>ppt_x</p:attrName>
                                        </p:attrNameLst>
                                      </p:cBhvr>
                                      <p:tavLst>
                                        <p:tav tm="0">
                                          <p:val>
                                            <p:strVal val="#ppt_x"/>
                                          </p:val>
                                        </p:tav>
                                        <p:tav tm="100000">
                                          <p:val>
                                            <p:strVal val="#ppt_x"/>
                                          </p:val>
                                        </p:tav>
                                      </p:tavLst>
                                    </p:anim>
                                    <p:anim calcmode="lin" valueType="num">
                                      <p:cBhvr>
                                        <p:cTn id="9"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80"/>
                                        </p:tgtEl>
                                        <p:attrNameLst>
                                          <p:attrName>style.visibility</p:attrName>
                                        </p:attrNameLst>
                                      </p:cBhvr>
                                      <p:to>
                                        <p:strVal val="visible"/>
                                      </p:to>
                                    </p:set>
                                    <p:animEffect transition="in" filter="fade">
                                      <p:cBhvr>
                                        <p:cTn id="21" dur="1000"/>
                                        <p:tgtEl>
                                          <p:spTgt spid="3080"/>
                                        </p:tgtEl>
                                      </p:cBhvr>
                                    </p:animEffect>
                                    <p:anim calcmode="lin" valueType="num">
                                      <p:cBhvr>
                                        <p:cTn id="22" dur="1000" fill="hold"/>
                                        <p:tgtEl>
                                          <p:spTgt spid="3080"/>
                                        </p:tgtEl>
                                        <p:attrNameLst>
                                          <p:attrName>ppt_x</p:attrName>
                                        </p:attrNameLst>
                                      </p:cBhvr>
                                      <p:tavLst>
                                        <p:tav tm="0">
                                          <p:val>
                                            <p:strVal val="#ppt_x"/>
                                          </p:val>
                                        </p:tav>
                                        <p:tav tm="100000">
                                          <p:val>
                                            <p:strVal val="#ppt_x"/>
                                          </p:val>
                                        </p:tav>
                                      </p:tavLst>
                                    </p:anim>
                                    <p:anim calcmode="lin" valueType="num">
                                      <p:cBhvr>
                                        <p:cTn id="23"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84"/>
                                        </p:tgtEl>
                                        <p:attrNameLst>
                                          <p:attrName>style.visibility</p:attrName>
                                        </p:attrNameLst>
                                      </p:cBhvr>
                                      <p:to>
                                        <p:strVal val="visible"/>
                                      </p:to>
                                    </p:set>
                                    <p:animEffect transition="in" filter="fade">
                                      <p:cBhvr>
                                        <p:cTn id="28" dur="1000"/>
                                        <p:tgtEl>
                                          <p:spTgt spid="3084"/>
                                        </p:tgtEl>
                                      </p:cBhvr>
                                    </p:animEffect>
                                    <p:anim calcmode="lin" valueType="num">
                                      <p:cBhvr>
                                        <p:cTn id="29" dur="1000" fill="hold"/>
                                        <p:tgtEl>
                                          <p:spTgt spid="3084"/>
                                        </p:tgtEl>
                                        <p:attrNameLst>
                                          <p:attrName>ppt_x</p:attrName>
                                        </p:attrNameLst>
                                      </p:cBhvr>
                                      <p:tavLst>
                                        <p:tav tm="0">
                                          <p:val>
                                            <p:strVal val="#ppt_x"/>
                                          </p:val>
                                        </p:tav>
                                        <p:tav tm="100000">
                                          <p:val>
                                            <p:strVal val="#ppt_x"/>
                                          </p:val>
                                        </p:tav>
                                      </p:tavLst>
                                    </p:anim>
                                    <p:anim calcmode="lin" valueType="num">
                                      <p:cBhvr>
                                        <p:cTn id="30" dur="1000" fill="hold"/>
                                        <p:tgtEl>
                                          <p:spTgt spid="308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82"/>
                                        </p:tgtEl>
                                        <p:attrNameLst>
                                          <p:attrName>style.visibility</p:attrName>
                                        </p:attrNameLst>
                                      </p:cBhvr>
                                      <p:to>
                                        <p:strVal val="visible"/>
                                      </p:to>
                                    </p:set>
                                    <p:animEffect transition="in" filter="fade">
                                      <p:cBhvr>
                                        <p:cTn id="35" dur="1000"/>
                                        <p:tgtEl>
                                          <p:spTgt spid="3082"/>
                                        </p:tgtEl>
                                      </p:cBhvr>
                                    </p:animEffect>
                                    <p:anim calcmode="lin" valueType="num">
                                      <p:cBhvr>
                                        <p:cTn id="36" dur="1000" fill="hold"/>
                                        <p:tgtEl>
                                          <p:spTgt spid="3082"/>
                                        </p:tgtEl>
                                        <p:attrNameLst>
                                          <p:attrName>ppt_x</p:attrName>
                                        </p:attrNameLst>
                                      </p:cBhvr>
                                      <p:tavLst>
                                        <p:tav tm="0">
                                          <p:val>
                                            <p:strVal val="#ppt_x"/>
                                          </p:val>
                                        </p:tav>
                                        <p:tav tm="100000">
                                          <p:val>
                                            <p:strVal val="#ppt_x"/>
                                          </p:val>
                                        </p:tav>
                                      </p:tavLst>
                                    </p:anim>
                                    <p:anim calcmode="lin" valueType="num">
                                      <p:cBhvr>
                                        <p:cTn id="37"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86"/>
                                        </p:tgtEl>
                                        <p:attrNameLst>
                                          <p:attrName>style.visibility</p:attrName>
                                        </p:attrNameLst>
                                      </p:cBhvr>
                                      <p:to>
                                        <p:strVal val="visible"/>
                                      </p:to>
                                    </p:set>
                                    <p:animEffect transition="in" filter="fade">
                                      <p:cBhvr>
                                        <p:cTn id="42" dur="1000"/>
                                        <p:tgtEl>
                                          <p:spTgt spid="3086"/>
                                        </p:tgtEl>
                                      </p:cBhvr>
                                    </p:animEffect>
                                    <p:anim calcmode="lin" valueType="num">
                                      <p:cBhvr>
                                        <p:cTn id="43" dur="1000" fill="hold"/>
                                        <p:tgtEl>
                                          <p:spTgt spid="3086"/>
                                        </p:tgtEl>
                                        <p:attrNameLst>
                                          <p:attrName>ppt_x</p:attrName>
                                        </p:attrNameLst>
                                      </p:cBhvr>
                                      <p:tavLst>
                                        <p:tav tm="0">
                                          <p:val>
                                            <p:strVal val="#ppt_x"/>
                                          </p:val>
                                        </p:tav>
                                        <p:tav tm="100000">
                                          <p:val>
                                            <p:strVal val="#ppt_x"/>
                                          </p:val>
                                        </p:tav>
                                      </p:tavLst>
                                    </p:anim>
                                    <p:anim calcmode="lin" valueType="num">
                                      <p:cBhvr>
                                        <p:cTn id="44" dur="1000" fill="hold"/>
                                        <p:tgtEl>
                                          <p:spTgt spid="308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collage of cartoon animals&#10;&#10;Description automatically generated">
            <a:extLst>
              <a:ext uri="{FF2B5EF4-FFF2-40B4-BE49-F238E27FC236}">
                <a16:creationId xmlns:a16="http://schemas.microsoft.com/office/drawing/2014/main" id="{1C19BCFB-9F08-65E5-1D2D-7194E22B49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23414" y="-1"/>
            <a:ext cx="5040629" cy="6858000"/>
          </a:xfrm>
          <a:prstGeom prst="rect">
            <a:avLst/>
          </a:prstGeom>
          <a:solidFill>
            <a:srgbClr val="FFFFFF"/>
          </a:solidFill>
        </p:spPr>
      </p:pic>
      <p:sp>
        <p:nvSpPr>
          <p:cNvPr id="3" name="TextBox 2">
            <a:extLst>
              <a:ext uri="{FF2B5EF4-FFF2-40B4-BE49-F238E27FC236}">
                <a16:creationId xmlns:a16="http://schemas.microsoft.com/office/drawing/2014/main" id="{2667525D-9D0A-C596-BF1B-6E7B0BAFE09B}"/>
              </a:ext>
            </a:extLst>
          </p:cNvPr>
          <p:cNvSpPr txBox="1"/>
          <p:nvPr/>
        </p:nvSpPr>
        <p:spPr>
          <a:xfrm>
            <a:off x="8098918" y="1074508"/>
            <a:ext cx="3898010" cy="5016758"/>
          </a:xfrm>
          <a:prstGeom prst="rect">
            <a:avLst/>
          </a:prstGeom>
          <a:noFill/>
        </p:spPr>
        <p:txBody>
          <a:bodyPr wrap="square">
            <a:spAutoFit/>
          </a:bodyPr>
          <a:lstStyle/>
          <a:p>
            <a:r>
              <a:rPr lang="en-GB" sz="2000" b="0" i="0" dirty="0">
                <a:solidFill>
                  <a:srgbClr val="222222"/>
                </a:solidFill>
                <a:effectLst/>
                <a:latin typeface="Helvetica Neue"/>
              </a:rPr>
              <a:t>On the twelfth day of Christmas</a:t>
            </a:r>
            <a:br>
              <a:rPr lang="en-GB" sz="2000" dirty="0"/>
            </a:br>
            <a:endParaRPr lang="en-GB" sz="2000" dirty="0"/>
          </a:p>
          <a:p>
            <a:r>
              <a:rPr lang="en-GB" sz="2000" b="0" i="0" dirty="0">
                <a:solidFill>
                  <a:srgbClr val="222222"/>
                </a:solidFill>
                <a:effectLst/>
                <a:latin typeface="Helvetica Neue"/>
              </a:rPr>
              <a:t>My true love sent to me … </a:t>
            </a:r>
            <a:br>
              <a:rPr lang="en-GB" sz="2000" dirty="0"/>
            </a:br>
            <a:endParaRPr lang="en-GB" sz="2000" dirty="0"/>
          </a:p>
          <a:p>
            <a:pPr marL="342900" indent="-342900">
              <a:buFont typeface="Wingdings" panose="05000000000000000000" pitchFamily="2" charset="2"/>
              <a:buChar char="v"/>
            </a:pPr>
            <a:r>
              <a:rPr lang="en-GB" sz="2000" b="0" i="0" dirty="0">
                <a:solidFill>
                  <a:srgbClr val="222222"/>
                </a:solidFill>
                <a:effectLst/>
                <a:latin typeface="Helvetica Neue"/>
              </a:rPr>
              <a:t>Twelve drummers drummin</a:t>
            </a:r>
            <a:r>
              <a:rPr lang="en-GB" sz="2000" dirty="0">
                <a:solidFill>
                  <a:srgbClr val="222222"/>
                </a:solidFill>
                <a:latin typeface="Helvetica Neue"/>
              </a:rPr>
              <a:t>g</a:t>
            </a:r>
          </a:p>
          <a:p>
            <a:pPr marL="342900" indent="-342900">
              <a:buFont typeface="Wingdings" panose="05000000000000000000" pitchFamily="2" charset="2"/>
              <a:buChar char="v"/>
            </a:pPr>
            <a:r>
              <a:rPr lang="en-GB" sz="2000" b="0" i="0" dirty="0">
                <a:solidFill>
                  <a:srgbClr val="222222"/>
                </a:solidFill>
                <a:effectLst/>
                <a:latin typeface="Helvetica Neue"/>
              </a:rPr>
              <a:t>Eleven pipers pipin</a:t>
            </a:r>
            <a:r>
              <a:rPr lang="en-GB" sz="2000" dirty="0">
                <a:solidFill>
                  <a:srgbClr val="222222"/>
                </a:solidFill>
                <a:latin typeface="Helvetica Neue"/>
              </a:rPr>
              <a:t>g</a:t>
            </a:r>
            <a:endParaRPr lang="en-GB" sz="2000" dirty="0"/>
          </a:p>
          <a:p>
            <a:pPr marL="342900" indent="-342900">
              <a:buFont typeface="Wingdings" panose="05000000000000000000" pitchFamily="2" charset="2"/>
              <a:buChar char="v"/>
            </a:pPr>
            <a:r>
              <a:rPr lang="en-GB" sz="2000" b="0" i="0" dirty="0">
                <a:solidFill>
                  <a:srgbClr val="222222"/>
                </a:solidFill>
                <a:effectLst/>
                <a:latin typeface="Helvetica Neue"/>
              </a:rPr>
              <a:t>Ten lords a leapin</a:t>
            </a:r>
            <a:r>
              <a:rPr lang="en-GB" sz="2000" dirty="0">
                <a:solidFill>
                  <a:srgbClr val="222222"/>
                </a:solidFill>
                <a:latin typeface="Helvetica Neue"/>
              </a:rPr>
              <a:t>g</a:t>
            </a:r>
          </a:p>
          <a:p>
            <a:pPr marL="342900" indent="-342900">
              <a:buFont typeface="Wingdings" panose="05000000000000000000" pitchFamily="2" charset="2"/>
              <a:buChar char="v"/>
            </a:pPr>
            <a:r>
              <a:rPr lang="en-GB" sz="2000" b="0" i="0" dirty="0">
                <a:solidFill>
                  <a:srgbClr val="222222"/>
                </a:solidFill>
                <a:effectLst/>
                <a:latin typeface="Helvetica Neue"/>
              </a:rPr>
              <a:t>Nine ladies dancin</a:t>
            </a:r>
            <a:r>
              <a:rPr lang="en-GB" sz="2000" dirty="0">
                <a:solidFill>
                  <a:srgbClr val="222222"/>
                </a:solidFill>
                <a:latin typeface="Helvetica Neue"/>
              </a:rPr>
              <a:t>g</a:t>
            </a:r>
          </a:p>
          <a:p>
            <a:pPr marL="342900" indent="-342900">
              <a:buFont typeface="Wingdings" panose="05000000000000000000" pitchFamily="2" charset="2"/>
              <a:buChar char="v"/>
            </a:pPr>
            <a:r>
              <a:rPr lang="en-GB" sz="2000" b="0" i="0" dirty="0">
                <a:solidFill>
                  <a:srgbClr val="222222"/>
                </a:solidFill>
                <a:effectLst/>
                <a:latin typeface="Helvetica Neue"/>
              </a:rPr>
              <a:t>Eight maids milkin</a:t>
            </a:r>
            <a:r>
              <a:rPr lang="en-GB" sz="2000" dirty="0">
                <a:solidFill>
                  <a:srgbClr val="222222"/>
                </a:solidFill>
                <a:latin typeface="Helvetica Neue"/>
              </a:rPr>
              <a:t>g</a:t>
            </a:r>
          </a:p>
          <a:p>
            <a:pPr marL="342900" indent="-342900">
              <a:buFont typeface="Wingdings" panose="05000000000000000000" pitchFamily="2" charset="2"/>
              <a:buChar char="v"/>
            </a:pPr>
            <a:r>
              <a:rPr lang="en-GB" sz="2000" b="0" i="0" dirty="0">
                <a:solidFill>
                  <a:srgbClr val="222222"/>
                </a:solidFill>
                <a:effectLst/>
                <a:latin typeface="Helvetica Neue"/>
              </a:rPr>
              <a:t>Seven swans a swimming</a:t>
            </a:r>
          </a:p>
          <a:p>
            <a:pPr marL="342900" indent="-342900">
              <a:buFont typeface="Wingdings" panose="05000000000000000000" pitchFamily="2" charset="2"/>
              <a:buChar char="v"/>
            </a:pPr>
            <a:r>
              <a:rPr lang="en-GB" sz="2000" b="0" i="0" dirty="0">
                <a:solidFill>
                  <a:srgbClr val="222222"/>
                </a:solidFill>
                <a:effectLst/>
                <a:latin typeface="Helvetica Neue"/>
              </a:rPr>
              <a:t>Six geese a layin</a:t>
            </a:r>
            <a:r>
              <a:rPr lang="en-GB" sz="2000" dirty="0">
                <a:solidFill>
                  <a:srgbClr val="222222"/>
                </a:solidFill>
                <a:latin typeface="Helvetica Neue"/>
              </a:rPr>
              <a:t>g</a:t>
            </a:r>
          </a:p>
          <a:p>
            <a:pPr marL="342900" indent="-342900">
              <a:buFont typeface="Wingdings" panose="05000000000000000000" pitchFamily="2" charset="2"/>
              <a:buChar char="v"/>
            </a:pPr>
            <a:r>
              <a:rPr lang="en-GB" sz="2000" b="0" i="0" dirty="0">
                <a:solidFill>
                  <a:srgbClr val="222222"/>
                </a:solidFill>
                <a:effectLst/>
                <a:latin typeface="Helvetica Neue"/>
              </a:rPr>
              <a:t>Five golden rings!</a:t>
            </a:r>
          </a:p>
          <a:p>
            <a:pPr marL="342900" indent="-342900">
              <a:buFont typeface="Wingdings" panose="05000000000000000000" pitchFamily="2" charset="2"/>
              <a:buChar char="v"/>
            </a:pPr>
            <a:r>
              <a:rPr lang="en-GB" sz="2000" b="0" i="0" dirty="0">
                <a:solidFill>
                  <a:srgbClr val="222222"/>
                </a:solidFill>
                <a:effectLst/>
                <a:latin typeface="Helvetica Neue"/>
              </a:rPr>
              <a:t>Four calling birds</a:t>
            </a:r>
          </a:p>
          <a:p>
            <a:pPr marL="342900" indent="-342900">
              <a:buFont typeface="Wingdings" panose="05000000000000000000" pitchFamily="2" charset="2"/>
              <a:buChar char="v"/>
            </a:pPr>
            <a:r>
              <a:rPr lang="en-GB" sz="2000" b="0" i="0" dirty="0">
                <a:solidFill>
                  <a:srgbClr val="222222"/>
                </a:solidFill>
                <a:effectLst/>
                <a:latin typeface="Helvetica Neue"/>
              </a:rPr>
              <a:t>Three </a:t>
            </a:r>
            <a:r>
              <a:rPr lang="en-GB" sz="2000" dirty="0">
                <a:solidFill>
                  <a:srgbClr val="222222"/>
                </a:solidFill>
                <a:latin typeface="Helvetica Neue"/>
              </a:rPr>
              <a:t>F</a:t>
            </a:r>
            <a:r>
              <a:rPr lang="en-GB" sz="2000" b="0" i="0" dirty="0">
                <a:solidFill>
                  <a:srgbClr val="222222"/>
                </a:solidFill>
                <a:effectLst/>
                <a:latin typeface="Helvetica Neue"/>
              </a:rPr>
              <a:t>rench hens</a:t>
            </a:r>
          </a:p>
          <a:p>
            <a:pPr marL="342900" indent="-342900">
              <a:buFont typeface="Wingdings" panose="05000000000000000000" pitchFamily="2" charset="2"/>
              <a:buChar char="v"/>
            </a:pPr>
            <a:r>
              <a:rPr lang="en-GB" sz="2000" b="0" i="0" dirty="0">
                <a:solidFill>
                  <a:srgbClr val="222222"/>
                </a:solidFill>
                <a:effectLst/>
                <a:latin typeface="Helvetica Neue"/>
              </a:rPr>
              <a:t>Two turtle doves</a:t>
            </a:r>
          </a:p>
          <a:p>
            <a:pPr marL="342900" indent="-342900">
              <a:buFont typeface="Wingdings" panose="05000000000000000000" pitchFamily="2" charset="2"/>
              <a:buChar char="v"/>
            </a:pPr>
            <a:r>
              <a:rPr lang="en-GB" sz="2000" b="0" i="0" dirty="0">
                <a:solidFill>
                  <a:srgbClr val="222222"/>
                </a:solidFill>
                <a:effectLst/>
                <a:latin typeface="Helvetica Neue"/>
              </a:rPr>
              <a:t>And a partridge in a pear tree!</a:t>
            </a:r>
            <a:endParaRPr lang="en-GB" sz="2000" dirty="0"/>
          </a:p>
        </p:txBody>
      </p:sp>
      <p:sp>
        <p:nvSpPr>
          <p:cNvPr id="4" name="Rectangle 3">
            <a:extLst>
              <a:ext uri="{FF2B5EF4-FFF2-40B4-BE49-F238E27FC236}">
                <a16:creationId xmlns:a16="http://schemas.microsoft.com/office/drawing/2014/main" id="{0AC710CC-143D-FCD8-64D2-20C114433973}"/>
              </a:ext>
            </a:extLst>
          </p:cNvPr>
          <p:cNvSpPr/>
          <p:nvPr/>
        </p:nvSpPr>
        <p:spPr>
          <a:xfrm>
            <a:off x="350138" y="58846"/>
            <a:ext cx="2438401" cy="6740307"/>
          </a:xfrm>
          <a:prstGeom prst="rect">
            <a:avLst/>
          </a:prstGeom>
          <a:noFill/>
        </p:spPr>
        <p:txBody>
          <a:bodyPr wrap="square" lIns="91440" tIns="45720" rIns="91440" bIns="45720">
            <a:spAutoFit/>
          </a:bodyPr>
          <a:lstStyle/>
          <a:p>
            <a:pPr algn="ctr"/>
            <a:r>
              <a:rPr lang="en-GB" sz="5400" dirty="0">
                <a:ln w="0"/>
                <a:solidFill>
                  <a:schemeClr val="accent1"/>
                </a:solidFill>
                <a:effectLst>
                  <a:outerShdw blurRad="38100" dist="25400" dir="5400000" algn="ctr" rotWithShape="0">
                    <a:srgbClr val="6E747A">
                      <a:alpha val="43000"/>
                    </a:srgbClr>
                  </a:outerShdw>
                </a:effectLst>
              </a:rPr>
              <a:t>I bet you have this song in your head now!</a:t>
            </a:r>
            <a:endParaRPr lang="en-GB"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1016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5C38B6F-E8F5-1A9A-52AB-E14C7A6BE47E}"/>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1197197" y="287996"/>
            <a:ext cx="9797605" cy="640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E8429CC-989F-7E57-A651-F90542165F04}"/>
              </a:ext>
            </a:extLst>
          </p:cNvPr>
          <p:cNvSpPr txBox="1"/>
          <p:nvPr/>
        </p:nvSpPr>
        <p:spPr>
          <a:xfrm>
            <a:off x="0" y="6319766"/>
            <a:ext cx="6096000" cy="369332"/>
          </a:xfrm>
          <a:prstGeom prst="rect">
            <a:avLst/>
          </a:prstGeom>
          <a:noFill/>
        </p:spPr>
        <p:txBody>
          <a:bodyPr wrap="square">
            <a:spAutoFit/>
          </a:bodyPr>
          <a:lstStyle/>
          <a:p>
            <a:r>
              <a:rPr lang="en-GB" dirty="0">
                <a:hlinkClick r:id="rId3"/>
              </a:rPr>
              <a:t>Festive Quiz! (office.com)</a:t>
            </a:r>
            <a:endParaRPr lang="en-GB" dirty="0"/>
          </a:p>
        </p:txBody>
      </p:sp>
    </p:spTree>
    <p:extLst>
      <p:ext uri="{BB962C8B-B14F-4D97-AF65-F5344CB8AC3E}">
        <p14:creationId xmlns:p14="http://schemas.microsoft.com/office/powerpoint/2010/main" val="252279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ristmas decorations&#10;&#10;Description automatically generated">
            <a:extLst>
              <a:ext uri="{FF2B5EF4-FFF2-40B4-BE49-F238E27FC236}">
                <a16:creationId xmlns:a16="http://schemas.microsoft.com/office/drawing/2014/main" id="{D0C1CA65-09B9-35CD-9EB2-A35127D690D7}"/>
              </a:ext>
            </a:extLst>
          </p:cNvPr>
          <p:cNvPicPr>
            <a:picLocks noChangeAspect="1"/>
          </p:cNvPicPr>
          <p:nvPr/>
        </p:nvPicPr>
        <p:blipFill rotWithShape="1">
          <a:blip r:embed="rId2"/>
          <a:srcRect l="444"/>
          <a:stretch/>
        </p:blipFill>
        <p:spPr>
          <a:xfrm>
            <a:off x="20" y="10"/>
            <a:ext cx="12191980" cy="6857990"/>
          </a:xfrm>
          <a:prstGeom prst="rect">
            <a:avLst/>
          </a:prstGeom>
          <a:noFill/>
        </p:spPr>
      </p:pic>
    </p:spTree>
    <p:extLst>
      <p:ext uri="{BB962C8B-B14F-4D97-AF65-F5344CB8AC3E}">
        <p14:creationId xmlns:p14="http://schemas.microsoft.com/office/powerpoint/2010/main" val="8606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E4E2EC-74AA-B224-16C2-AB63C0C5164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656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18CBC-4809-7808-7B06-19183687910D}"/>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279578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CE338E-9EC9-996E-F88D-C980A7AA3791}"/>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32555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F4514-BD85-29BB-EA3B-4713130D49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5166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C68DCB6-F8D1-797D-D8DA-1EBAD9AD5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6858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3">
            <a:extLst>
              <a:ext uri="{FF2B5EF4-FFF2-40B4-BE49-F238E27FC236}">
                <a16:creationId xmlns:a16="http://schemas.microsoft.com/office/drawing/2014/main" id="{3DD4C492-42AA-56A1-98E9-66BE348E29A3}"/>
              </a:ext>
            </a:extLst>
          </p:cNvPr>
          <p:cNvSpPr txBox="1">
            <a:spLocks/>
          </p:cNvSpPr>
          <p:nvPr/>
        </p:nvSpPr>
        <p:spPr>
          <a:xfrm>
            <a:off x="7351776" y="2059495"/>
            <a:ext cx="4657344" cy="27675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t>We tend to carry on regardless in the UK!</a:t>
            </a:r>
          </a:p>
        </p:txBody>
      </p:sp>
    </p:spTree>
    <p:extLst>
      <p:ext uri="{BB962C8B-B14F-4D97-AF65-F5344CB8AC3E}">
        <p14:creationId xmlns:p14="http://schemas.microsoft.com/office/powerpoint/2010/main" val="129776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520F6-A9E8-4EDC-54FD-98915F51177E}"/>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3646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C6C3C-CB9F-E60A-C141-D4A5EBD2D99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167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C5385-05C7-B237-6E6B-543D67DFDB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696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9817BA0B-57C5-AD27-DDAA-FDDCD2AFEFF5}"/>
              </a:ext>
            </a:extLst>
          </p:cNvPr>
          <p:cNvPicPr>
            <a:picLocks noChangeAspect="1"/>
          </p:cNvPicPr>
          <p:nvPr/>
        </p:nvPicPr>
        <p:blipFill>
          <a:blip r:embed="rId2"/>
          <a:stretch>
            <a:fillRect/>
          </a:stretch>
        </p:blipFill>
        <p:spPr>
          <a:xfrm>
            <a:off x="0" y="0"/>
            <a:ext cx="12192000" cy="6858000"/>
          </a:xfrm>
          <a:prstGeom prst="rect">
            <a:avLst/>
          </a:prstGeom>
          <a:noFill/>
        </p:spPr>
      </p:pic>
    </p:spTree>
    <p:extLst>
      <p:ext uri="{BB962C8B-B14F-4D97-AF65-F5344CB8AC3E}">
        <p14:creationId xmlns:p14="http://schemas.microsoft.com/office/powerpoint/2010/main" val="56936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usic website&#10;&#10;Description automatically generated">
            <a:extLst>
              <a:ext uri="{FF2B5EF4-FFF2-40B4-BE49-F238E27FC236}">
                <a16:creationId xmlns:a16="http://schemas.microsoft.com/office/drawing/2014/main" id="{C47328D1-0E95-F779-F859-7A4ACEBB71D3}"/>
              </a:ext>
            </a:extLst>
          </p:cNvPr>
          <p:cNvPicPr>
            <a:picLocks noChangeAspect="1"/>
          </p:cNvPicPr>
          <p:nvPr/>
        </p:nvPicPr>
        <p:blipFill>
          <a:blip r:embed="rId2"/>
          <a:stretch>
            <a:fillRect/>
          </a:stretch>
        </p:blipFill>
        <p:spPr>
          <a:xfrm>
            <a:off x="0" y="1"/>
            <a:ext cx="12192000" cy="6858000"/>
          </a:xfrm>
          <a:prstGeom prst="rect">
            <a:avLst/>
          </a:prstGeom>
          <a:noFill/>
        </p:spPr>
      </p:pic>
    </p:spTree>
    <p:extLst>
      <p:ext uri="{BB962C8B-B14F-4D97-AF65-F5344CB8AC3E}">
        <p14:creationId xmlns:p14="http://schemas.microsoft.com/office/powerpoint/2010/main" val="350299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Answers - Cartoon Illustration on Blue Chalkboard. Stock Illustration ...">
            <a:extLst>
              <a:ext uri="{FF2B5EF4-FFF2-40B4-BE49-F238E27FC236}">
                <a16:creationId xmlns:a16="http://schemas.microsoft.com/office/drawing/2014/main" id="{FDC9F262-3F62-A0CE-768D-0F63A3A39F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 b="15719"/>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119023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hat&#10;&#10;Description automatically generated">
            <a:extLst>
              <a:ext uri="{FF2B5EF4-FFF2-40B4-BE49-F238E27FC236}">
                <a16:creationId xmlns:a16="http://schemas.microsoft.com/office/drawing/2014/main" id="{09B79675-3EAC-1AE0-EC10-85D11D39BC3E}"/>
              </a:ext>
            </a:extLst>
          </p:cNvPr>
          <p:cNvPicPr>
            <a:picLocks noChangeAspect="1"/>
          </p:cNvPicPr>
          <p:nvPr/>
        </p:nvPicPr>
        <p:blipFill>
          <a:blip r:embed="rId2"/>
          <a:stretch>
            <a:fillRect/>
          </a:stretch>
        </p:blipFill>
        <p:spPr>
          <a:xfrm>
            <a:off x="0" y="0"/>
            <a:ext cx="12192000" cy="6858000"/>
          </a:xfrm>
          <a:prstGeom prst="rect">
            <a:avLst/>
          </a:prstGeom>
          <a:noFill/>
        </p:spPr>
      </p:pic>
    </p:spTree>
    <p:extLst>
      <p:ext uri="{BB962C8B-B14F-4D97-AF65-F5344CB8AC3E}">
        <p14:creationId xmlns:p14="http://schemas.microsoft.com/office/powerpoint/2010/main" val="85369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6CD1C-D7C7-F18A-55C3-2BBEB7C9264E}"/>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24278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9CBBD-66B1-ADBE-A525-DCDFF2B1B99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889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097B8-2790-8DFB-4A78-E0ADB554764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563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6841A4-0190-25D5-705F-7DE89B486F34}"/>
              </a:ext>
            </a:extLst>
          </p:cNvPr>
          <p:cNvSpPr>
            <a:spLocks noGrp="1"/>
          </p:cNvSpPr>
          <p:nvPr>
            <p:ph type="body" sz="quarter" idx="13"/>
          </p:nvPr>
        </p:nvSpPr>
        <p:spPr>
          <a:xfrm>
            <a:off x="379110" y="3086354"/>
            <a:ext cx="3890150" cy="1583182"/>
          </a:xfrm>
        </p:spPr>
        <p:txBody>
          <a:bodyPr>
            <a:noAutofit/>
          </a:bodyPr>
          <a:lstStyle/>
          <a:p>
            <a:r>
              <a:rPr lang="en-GB" sz="4000" dirty="0"/>
              <a:t>There is the total busyness of the whole time…</a:t>
            </a:r>
          </a:p>
        </p:txBody>
      </p:sp>
      <p:sp>
        <p:nvSpPr>
          <p:cNvPr id="3" name="Text Placeholder 2">
            <a:extLst>
              <a:ext uri="{FF2B5EF4-FFF2-40B4-BE49-F238E27FC236}">
                <a16:creationId xmlns:a16="http://schemas.microsoft.com/office/drawing/2014/main" id="{6400FCBA-7923-4264-AFF6-0B97CEF286BE}"/>
              </a:ext>
            </a:extLst>
          </p:cNvPr>
          <p:cNvSpPr>
            <a:spLocks noGrp="1"/>
          </p:cNvSpPr>
          <p:nvPr>
            <p:ph type="body" sz="quarter" idx="14"/>
          </p:nvPr>
        </p:nvSpPr>
        <p:spPr>
          <a:xfrm>
            <a:off x="7091673" y="1912527"/>
            <a:ext cx="2219880" cy="850004"/>
          </a:xfrm>
        </p:spPr>
        <p:txBody>
          <a:bodyPr/>
          <a:lstStyle/>
          <a:p>
            <a:endParaRPr lang="en-GB" dirty="0"/>
          </a:p>
        </p:txBody>
      </p:sp>
      <p:pic>
        <p:nvPicPr>
          <p:cNvPr id="2050" name="Picture 2">
            <a:extLst>
              <a:ext uri="{FF2B5EF4-FFF2-40B4-BE49-F238E27FC236}">
                <a16:creationId xmlns:a16="http://schemas.microsoft.com/office/drawing/2014/main" id="{3BB508AE-0D30-FACD-3DD1-7B2D1E45B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957" y="0"/>
            <a:ext cx="683668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41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755D7-F582-14E6-2C01-E032EB740701}"/>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95116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F3908-3781-1180-FE3C-D05BD0676417}"/>
              </a:ext>
            </a:extLst>
          </p:cNvPr>
          <p:cNvPicPr>
            <a:picLocks noChangeAspect="1"/>
          </p:cNvPicPr>
          <p:nvPr/>
        </p:nvPicPr>
        <p:blipFill>
          <a:blip r:embed="rId2"/>
          <a:stretch>
            <a:fillRect/>
          </a:stretch>
        </p:blipFill>
        <p:spPr>
          <a:xfrm>
            <a:off x="0" y="0"/>
            <a:ext cx="12191999" cy="6858000"/>
          </a:xfrm>
          <a:prstGeom prst="rect">
            <a:avLst/>
          </a:prstGeom>
          <a:noFill/>
        </p:spPr>
      </p:pic>
    </p:spTree>
    <p:extLst>
      <p:ext uri="{BB962C8B-B14F-4D97-AF65-F5344CB8AC3E}">
        <p14:creationId xmlns:p14="http://schemas.microsoft.com/office/powerpoint/2010/main" val="120270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C28F5-7871-A64E-5E32-04649A264C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501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4FB309-34F8-2EE7-3F24-CCEE8BD6C72E}"/>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13411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hat&#10;&#10;Description automatically generated">
            <a:extLst>
              <a:ext uri="{FF2B5EF4-FFF2-40B4-BE49-F238E27FC236}">
                <a16:creationId xmlns:a16="http://schemas.microsoft.com/office/drawing/2014/main" id="{08B0353C-DA93-F516-DC22-40A607847310}"/>
              </a:ext>
            </a:extLst>
          </p:cNvPr>
          <p:cNvPicPr>
            <a:picLocks noChangeAspect="1"/>
          </p:cNvPicPr>
          <p:nvPr/>
        </p:nvPicPr>
        <p:blipFill>
          <a:blip r:embed="rId2"/>
          <a:stretch>
            <a:fillRect/>
          </a:stretch>
        </p:blipFill>
        <p:spPr>
          <a:xfrm>
            <a:off x="26972" y="0"/>
            <a:ext cx="12138056" cy="6858000"/>
          </a:xfrm>
          <a:prstGeom prst="rect">
            <a:avLst/>
          </a:prstGeom>
          <a:noFill/>
        </p:spPr>
      </p:pic>
    </p:spTree>
    <p:extLst>
      <p:ext uri="{BB962C8B-B14F-4D97-AF65-F5344CB8AC3E}">
        <p14:creationId xmlns:p14="http://schemas.microsoft.com/office/powerpoint/2010/main" val="324942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262A4-D134-9ED0-2512-AFE668B0D733}"/>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72160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view Us! Let us know what you think! | Activ Pest Solutions">
            <a:extLst>
              <a:ext uri="{FF2B5EF4-FFF2-40B4-BE49-F238E27FC236}">
                <a16:creationId xmlns:a16="http://schemas.microsoft.com/office/drawing/2014/main" id="{D1B8D4DD-356D-DD09-C520-D290EBC98F8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097280"/>
            <a:ext cx="12192000" cy="4663440"/>
          </a:xfrm>
          <a:prstGeom prst="rect">
            <a:avLst/>
          </a:prstGeom>
          <a:solidFill>
            <a:srgbClr val="FFFFFF"/>
          </a:solidFill>
        </p:spPr>
      </p:pic>
    </p:spTree>
    <p:extLst>
      <p:ext uri="{BB962C8B-B14F-4D97-AF65-F5344CB8AC3E}">
        <p14:creationId xmlns:p14="http://schemas.microsoft.com/office/powerpoint/2010/main" val="106466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2D36031-B883-B029-2ECE-874D9650D579}"/>
              </a:ext>
            </a:extLst>
          </p:cNvPr>
          <p:cNvPicPr>
            <a:picLocks noChangeAspect="1"/>
          </p:cNvPicPr>
          <p:nvPr/>
        </p:nvPicPr>
        <p:blipFill rotWithShape="1">
          <a:blip r:embed="rId2"/>
          <a:srcRect l="26693" t="20508" r="27019" b="44336"/>
          <a:stretch/>
        </p:blipFill>
        <p:spPr bwMode="auto">
          <a:xfrm>
            <a:off x="0" y="338512"/>
            <a:ext cx="12192000" cy="6180976"/>
          </a:xfrm>
          <a:prstGeom prst="rect">
            <a:avLst/>
          </a:prstGeom>
          <a:noFill/>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4151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8DC16232-DE06-D258-DA79-58420508F344}"/>
              </a:ext>
            </a:extLst>
          </p:cNvPr>
          <p:cNvPicPr>
            <a:picLocks noChangeAspect="1"/>
          </p:cNvPicPr>
          <p:nvPr/>
        </p:nvPicPr>
        <p:blipFill rotWithShape="1">
          <a:blip r:embed="rId2"/>
          <a:srcRect l="26693" t="55079" r="27019" b="8300"/>
          <a:stretch/>
        </p:blipFill>
        <p:spPr bwMode="auto">
          <a:xfrm>
            <a:off x="0" y="209723"/>
            <a:ext cx="12192000" cy="6438555"/>
          </a:xfrm>
          <a:prstGeom prst="rect">
            <a:avLst/>
          </a:prstGeom>
          <a:noFill/>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3003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1239B61-3723-8D23-6D5D-013F82AE9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529" y="1755230"/>
            <a:ext cx="2438400" cy="9048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3F4DD6E-6F91-68A5-29E6-C92105A2B44B}"/>
              </a:ext>
            </a:extLst>
          </p:cNvPr>
          <p:cNvSpPr/>
          <p:nvPr/>
        </p:nvSpPr>
        <p:spPr>
          <a:xfrm>
            <a:off x="338991" y="160330"/>
            <a:ext cx="11349938" cy="1446550"/>
          </a:xfrm>
          <a:prstGeom prst="rect">
            <a:avLst/>
          </a:prstGeom>
          <a:noFill/>
        </p:spPr>
        <p:txBody>
          <a:bodyPr wrap="square" lIns="91440" tIns="45720" rIns="91440" bIns="45720">
            <a:spAutoFit/>
          </a:bodyPr>
          <a:lstStyle/>
          <a:p>
            <a:pPr algn="ctr"/>
            <a:r>
              <a:rPr lang="en-GB" sz="4400" b="1" i="0" dirty="0">
                <a:solidFill>
                  <a:srgbClr val="000000"/>
                </a:solidFill>
                <a:effectLst/>
                <a:latin typeface="ReithSans"/>
              </a:rPr>
              <a:t>8 amazing (and weird) Victorian facts about the history of Christmas in the UK</a:t>
            </a:r>
            <a:r>
              <a:rPr lang="en-GB" sz="4400" dirty="0">
                <a:ln w="0"/>
                <a:solidFill>
                  <a:schemeClr val="accent1"/>
                </a:solidFill>
                <a:effectLst>
                  <a:outerShdw blurRad="38100" dist="25400" dir="5400000" algn="ctr" rotWithShape="0">
                    <a:srgbClr val="6E747A">
                      <a:alpha val="43000"/>
                    </a:srgbClr>
                  </a:outerShdw>
                </a:effectLst>
              </a:rPr>
              <a:t> </a:t>
            </a:r>
            <a:endParaRPr lang="en-GB" sz="4400" b="0" cap="none" spc="0" dirty="0">
              <a:ln w="0"/>
              <a:solidFill>
                <a:schemeClr val="accent1"/>
              </a:solidFill>
              <a:effectLst>
                <a:outerShdw blurRad="38100" dist="25400" dir="5400000" algn="ctr" rotWithShape="0">
                  <a:srgbClr val="6E747A">
                    <a:alpha val="43000"/>
                  </a:srgbClr>
                </a:outerShdw>
              </a:effectLst>
            </a:endParaRPr>
          </a:p>
        </p:txBody>
      </p:sp>
      <p:sp>
        <p:nvSpPr>
          <p:cNvPr id="4" name="TextBox 3">
            <a:extLst>
              <a:ext uri="{FF2B5EF4-FFF2-40B4-BE49-F238E27FC236}">
                <a16:creationId xmlns:a16="http://schemas.microsoft.com/office/drawing/2014/main" id="{6F71B8DD-D6F5-94FE-64B0-3D71F9ACAC9A}"/>
              </a:ext>
            </a:extLst>
          </p:cNvPr>
          <p:cNvSpPr txBox="1"/>
          <p:nvPr/>
        </p:nvSpPr>
        <p:spPr>
          <a:xfrm>
            <a:off x="1499615" y="6406526"/>
            <a:ext cx="9192768" cy="369332"/>
          </a:xfrm>
          <a:prstGeom prst="rect">
            <a:avLst/>
          </a:prstGeom>
          <a:noFill/>
        </p:spPr>
        <p:txBody>
          <a:bodyPr wrap="square">
            <a:spAutoFit/>
          </a:bodyPr>
          <a:lstStyle/>
          <a:p>
            <a:pPr algn="ctr"/>
            <a:r>
              <a:rPr lang="en-GB" dirty="0">
                <a:hlinkClick r:id="rId3"/>
              </a:rPr>
              <a:t>BBC Radio 4 - You're Dead to Me - 8 amazing facts about the history of Christmas</a:t>
            </a:r>
            <a:endParaRPr lang="en-GB" dirty="0"/>
          </a:p>
        </p:txBody>
      </p:sp>
      <p:sp>
        <p:nvSpPr>
          <p:cNvPr id="5" name="TextBox 4">
            <a:extLst>
              <a:ext uri="{FF2B5EF4-FFF2-40B4-BE49-F238E27FC236}">
                <a16:creationId xmlns:a16="http://schemas.microsoft.com/office/drawing/2014/main" id="{3E4050B8-9A4F-B2DF-DDEA-E909932ECCB8}"/>
              </a:ext>
            </a:extLst>
          </p:cNvPr>
          <p:cNvSpPr txBox="1"/>
          <p:nvPr/>
        </p:nvSpPr>
        <p:spPr>
          <a:xfrm>
            <a:off x="282527" y="1606880"/>
            <a:ext cx="11462865" cy="5909310"/>
          </a:xfrm>
          <a:prstGeom prst="rect">
            <a:avLst/>
          </a:prstGeom>
          <a:noFill/>
        </p:spPr>
        <p:txBody>
          <a:bodyPr wrap="square" rtlCol="0">
            <a:spAutoFit/>
          </a:bodyPr>
          <a:lstStyle/>
          <a:p>
            <a:pPr marL="342900" indent="-342900">
              <a:buFont typeface="+mj-lt"/>
              <a:buAutoNum type="arabicPeriod"/>
            </a:pPr>
            <a:r>
              <a:rPr lang="en-GB" sz="2400" b="1" i="0" dirty="0">
                <a:solidFill>
                  <a:srgbClr val="000000"/>
                </a:solidFill>
                <a:effectLst/>
                <a:latin typeface="ReithSans"/>
              </a:rPr>
              <a:t>The first Christmas crackers were known as ‘Bangs of Expectation’</a:t>
            </a:r>
          </a:p>
          <a:p>
            <a:pPr marL="342900" indent="-342900">
              <a:buFont typeface="+mj-lt"/>
              <a:buAutoNum type="arabicPeriod"/>
            </a:pPr>
            <a:r>
              <a:rPr lang="en-GB" sz="2400" b="1" i="0" dirty="0">
                <a:solidFill>
                  <a:srgbClr val="000000"/>
                </a:solidFill>
                <a:effectLst/>
                <a:latin typeface="ReithSans"/>
              </a:rPr>
              <a:t>Victorian Christmas cards were the stuff of nightmares</a:t>
            </a:r>
          </a:p>
          <a:p>
            <a:pPr marL="342900" indent="-342900">
              <a:buFont typeface="+mj-lt"/>
              <a:buAutoNum type="arabicPeriod"/>
            </a:pPr>
            <a:endParaRPr lang="en-GB" sz="2400" b="1" i="0" dirty="0">
              <a:solidFill>
                <a:srgbClr val="000000"/>
              </a:solidFill>
              <a:effectLst/>
              <a:latin typeface="ReithSans"/>
            </a:endParaRPr>
          </a:p>
          <a:p>
            <a:pPr marL="342900" indent="-342900">
              <a:buFont typeface="+mj-lt"/>
              <a:buAutoNum type="arabicPeriod"/>
            </a:pPr>
            <a:r>
              <a:rPr lang="en-GB" sz="2400" b="1" i="0" dirty="0">
                <a:solidFill>
                  <a:srgbClr val="000000"/>
                </a:solidFill>
                <a:effectLst/>
                <a:latin typeface="ReithSans"/>
              </a:rPr>
              <a:t>Beer was once a popular present for young boys (is that a Safeguarding issue?)</a:t>
            </a:r>
          </a:p>
          <a:p>
            <a:pPr marL="342900" indent="-342900">
              <a:buFont typeface="+mj-lt"/>
              <a:buAutoNum type="arabicPeriod"/>
            </a:pPr>
            <a:r>
              <a:rPr lang="en-GB" sz="2400" b="1" i="0" dirty="0">
                <a:solidFill>
                  <a:srgbClr val="000000"/>
                </a:solidFill>
                <a:effectLst/>
                <a:latin typeface="ReithSans"/>
              </a:rPr>
              <a:t>Our Christmas tree tradition came from Germany</a:t>
            </a:r>
          </a:p>
          <a:p>
            <a:pPr marL="342900" indent="-342900">
              <a:buFont typeface="+mj-lt"/>
              <a:buAutoNum type="arabicPeriod"/>
            </a:pPr>
            <a:r>
              <a:rPr lang="en-GB" sz="2400" b="1" i="0" dirty="0">
                <a:solidFill>
                  <a:srgbClr val="000000"/>
                </a:solidFill>
                <a:effectLst/>
                <a:latin typeface="ReithSans"/>
              </a:rPr>
              <a:t>The idea that Coca Cola first dressed Father Christmas in red and white is a myth (it was actually the Victorians).</a:t>
            </a:r>
          </a:p>
          <a:p>
            <a:pPr marL="342900" indent="-342900">
              <a:buFont typeface="+mj-lt"/>
              <a:buAutoNum type="arabicPeriod"/>
            </a:pPr>
            <a:r>
              <a:rPr lang="en-GB" sz="2400" b="1" i="0" dirty="0">
                <a:solidFill>
                  <a:srgbClr val="000000"/>
                </a:solidFill>
                <a:effectLst/>
                <a:latin typeface="ReithSans"/>
              </a:rPr>
              <a:t>Mince pies were originally shaped like coffins and contained meat, fruit and spices.</a:t>
            </a:r>
          </a:p>
          <a:p>
            <a:pPr marL="342900" indent="-342900">
              <a:buFont typeface="+mj-lt"/>
              <a:buAutoNum type="arabicPeriod"/>
            </a:pPr>
            <a:r>
              <a:rPr lang="en-GB" sz="2400" b="1" i="0" dirty="0">
                <a:solidFill>
                  <a:srgbClr val="000000"/>
                </a:solidFill>
                <a:effectLst/>
                <a:latin typeface="ReithSans"/>
              </a:rPr>
              <a:t>Queen Victoria’s Christmas dinner was sent to the Isle of Wight by train and royal yacht, because it was cooked at Windsor Castle – probably cold by the time it arrived!</a:t>
            </a:r>
          </a:p>
          <a:p>
            <a:pPr marL="342900" indent="-342900">
              <a:buFont typeface="+mj-lt"/>
              <a:buAutoNum type="arabicPeriod"/>
            </a:pPr>
            <a:r>
              <a:rPr lang="en-GB" sz="2400" b="1" dirty="0">
                <a:solidFill>
                  <a:srgbClr val="000000"/>
                </a:solidFill>
                <a:latin typeface="ReithSans"/>
              </a:rPr>
              <a:t>On Christmas Day in 1851 </a:t>
            </a:r>
            <a:r>
              <a:rPr lang="en-GB" sz="2400" b="1" i="0" dirty="0">
                <a:solidFill>
                  <a:srgbClr val="000000"/>
                </a:solidFill>
                <a:effectLst/>
                <a:latin typeface="ReithSans"/>
              </a:rPr>
              <a:t>temporary London kitchen fed 22,000 people, </a:t>
            </a:r>
            <a:r>
              <a:rPr lang="en-GB" sz="2400" b="1" dirty="0">
                <a:latin typeface="ReithSans"/>
              </a:rPr>
              <a:t>and got through 5,000lbs of plum pudding!</a:t>
            </a:r>
            <a:endParaRPr lang="en-GB" sz="2400" b="1" i="0" dirty="0">
              <a:solidFill>
                <a:srgbClr val="000000"/>
              </a:solidFill>
              <a:effectLst/>
              <a:latin typeface="ReithSans"/>
            </a:endParaRPr>
          </a:p>
          <a:p>
            <a:endParaRPr lang="en-GB" sz="2400" b="1" i="0" dirty="0">
              <a:solidFill>
                <a:srgbClr val="000000"/>
              </a:solidFill>
              <a:effectLst/>
              <a:latin typeface="ReithSans"/>
            </a:endParaRPr>
          </a:p>
          <a:p>
            <a:pPr marL="342900" indent="-342900">
              <a:buFont typeface="+mj-lt"/>
              <a:buAutoNum type="arabicPeriod"/>
            </a:pPr>
            <a:endParaRPr lang="en-GB" sz="2400" b="1" i="0" dirty="0">
              <a:solidFill>
                <a:srgbClr val="000000"/>
              </a:solidFill>
              <a:effectLst/>
              <a:latin typeface="ReithSans"/>
            </a:endParaRPr>
          </a:p>
          <a:p>
            <a:pPr marL="342900" indent="-342900">
              <a:buFont typeface="+mj-lt"/>
              <a:buAutoNum type="arabicPeriod"/>
            </a:pPr>
            <a:endParaRPr lang="en-GB" sz="2400" b="1" i="0" dirty="0">
              <a:solidFill>
                <a:srgbClr val="000000"/>
              </a:solidFill>
              <a:effectLst/>
              <a:latin typeface="ReithSans"/>
            </a:endParaRPr>
          </a:p>
          <a:p>
            <a:pPr marL="342900" indent="-342900">
              <a:buFont typeface="+mj-lt"/>
              <a:buAutoNum type="arabicPeriod"/>
            </a:pPr>
            <a:endParaRPr lang="en-GB" dirty="0"/>
          </a:p>
        </p:txBody>
      </p:sp>
      <p:pic>
        <p:nvPicPr>
          <p:cNvPr id="6148" name="Picture 4">
            <a:extLst>
              <a:ext uri="{FF2B5EF4-FFF2-40B4-BE49-F238E27FC236}">
                <a16:creationId xmlns:a16="http://schemas.microsoft.com/office/drawing/2014/main" id="{075CE67C-7EDF-7FF8-4338-CC3586211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3434" y="2010984"/>
            <a:ext cx="1161288" cy="77570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Xmas tree">
            <a:extLst>
              <a:ext uri="{FF2B5EF4-FFF2-40B4-BE49-F238E27FC236}">
                <a16:creationId xmlns:a16="http://schemas.microsoft.com/office/drawing/2014/main" id="{E41FC138-D683-625C-A5BA-84CC13B6B9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93458" y="3053430"/>
            <a:ext cx="477774" cy="47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98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barn(inVertical)">
                                      <p:cBhvr>
                                        <p:cTn id="21" dur="500"/>
                                        <p:tgtEl>
                                          <p:spTgt spid="614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50"/>
                                        </p:tgtEl>
                                        <p:attrNameLst>
                                          <p:attrName>style.visibility</p:attrName>
                                        </p:attrNameLst>
                                      </p:cBhvr>
                                      <p:to>
                                        <p:strVal val="visible"/>
                                      </p:to>
                                    </p:set>
                                    <p:animEffect transition="in" filter="fade">
                                      <p:cBhvr>
                                        <p:cTn id="40" dur="500"/>
                                        <p:tgtEl>
                                          <p:spTgt spid="615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1000"/>
                                        <p:tgtEl>
                                          <p:spTgt spid="5">
                                            <p:txEl>
                                              <p:pRg st="5" end="5"/>
                                            </p:txEl>
                                          </p:spTgt>
                                        </p:tgtEl>
                                      </p:cBhvr>
                                    </p:animEffect>
                                    <p:anim calcmode="lin" valueType="num">
                                      <p:cBhvr>
                                        <p:cTn id="4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fade">
                                      <p:cBhvr>
                                        <p:cTn id="52" dur="1000"/>
                                        <p:tgtEl>
                                          <p:spTgt spid="5">
                                            <p:txEl>
                                              <p:pRg st="6" end="6"/>
                                            </p:txEl>
                                          </p:spTgt>
                                        </p:tgtEl>
                                      </p:cBhvr>
                                    </p:animEffect>
                                    <p:anim calcmode="lin" valueType="num">
                                      <p:cBhvr>
                                        <p:cTn id="5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animEffect transition="in" filter="fade">
                                      <p:cBhvr>
                                        <p:cTn id="59" dur="1000"/>
                                        <p:tgtEl>
                                          <p:spTgt spid="5">
                                            <p:txEl>
                                              <p:pRg st="7" end="7"/>
                                            </p:txEl>
                                          </p:spTgt>
                                        </p:tgtEl>
                                      </p:cBhvr>
                                    </p:animEffect>
                                    <p:anim calcmode="lin" valueType="num">
                                      <p:cBhvr>
                                        <p:cTn id="6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5">
                                            <p:txEl>
                                              <p:pRg st="8" end="8"/>
                                            </p:txEl>
                                          </p:spTgt>
                                        </p:tgtEl>
                                        <p:attrNameLst>
                                          <p:attrName>style.visibility</p:attrName>
                                        </p:attrNameLst>
                                      </p:cBhvr>
                                      <p:to>
                                        <p:strVal val="visible"/>
                                      </p:to>
                                    </p:set>
                                    <p:animEffect transition="in" filter="fade">
                                      <p:cBhvr>
                                        <p:cTn id="66" dur="1000"/>
                                        <p:tgtEl>
                                          <p:spTgt spid="5">
                                            <p:txEl>
                                              <p:pRg st="8" end="8"/>
                                            </p:txEl>
                                          </p:spTgt>
                                        </p:tgtEl>
                                      </p:cBhvr>
                                    </p:animEffect>
                                    <p:anim calcmode="lin" valueType="num">
                                      <p:cBhvr>
                                        <p:cTn id="6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1">
            <a:extLst>
              <a:ext uri="{FF2B5EF4-FFF2-40B4-BE49-F238E27FC236}">
                <a16:creationId xmlns:a16="http://schemas.microsoft.com/office/drawing/2014/main" id="{9EE6AF87-7F61-77CD-0A38-9E08344B37BE}"/>
              </a:ext>
            </a:extLst>
          </p:cNvPr>
          <p:cNvSpPr/>
          <p:nvPr/>
        </p:nvSpPr>
        <p:spPr>
          <a:xfrm>
            <a:off x="898069" y="677636"/>
            <a:ext cx="5715001" cy="1232807"/>
          </a:xfrm>
          <a:prstGeom prst="wedgeRectCallout">
            <a:avLst>
              <a:gd name="adj1" fmla="val -73842"/>
              <a:gd name="adj2" fmla="val 45912"/>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t>I’m facing a real struggle this Christmas, I’ve got everyone coming to me for dinner and I also need to visit my mum in her care home</a:t>
            </a:r>
          </a:p>
        </p:txBody>
      </p:sp>
      <p:sp>
        <p:nvSpPr>
          <p:cNvPr id="3" name="TextBox 2">
            <a:extLst>
              <a:ext uri="{FF2B5EF4-FFF2-40B4-BE49-F238E27FC236}">
                <a16:creationId xmlns:a16="http://schemas.microsoft.com/office/drawing/2014/main" id="{7C6C7E5A-EA50-4E7D-1E91-6132A7C174D4}"/>
              </a:ext>
            </a:extLst>
          </p:cNvPr>
          <p:cNvSpPr txBox="1"/>
          <p:nvPr/>
        </p:nvSpPr>
        <p:spPr>
          <a:xfrm>
            <a:off x="224517" y="179614"/>
            <a:ext cx="4886326" cy="369332"/>
          </a:xfrm>
          <a:prstGeom prst="rect">
            <a:avLst/>
          </a:prstGeom>
          <a:noFill/>
        </p:spPr>
        <p:txBody>
          <a:bodyPr wrap="square" rtlCol="0">
            <a:spAutoFit/>
          </a:bodyPr>
          <a:lstStyle/>
          <a:p>
            <a:r>
              <a:rPr lang="en-GB" b="1" u="sng" dirty="0">
                <a:effectLst>
                  <a:outerShdw blurRad="38100" dist="38100" dir="2700000" algn="tl">
                    <a:srgbClr val="000000">
                      <a:alpha val="43137"/>
                    </a:srgbClr>
                  </a:outerShdw>
                </a:effectLst>
              </a:rPr>
              <a:t>Found in a carers chat room</a:t>
            </a:r>
          </a:p>
        </p:txBody>
      </p:sp>
      <p:sp>
        <p:nvSpPr>
          <p:cNvPr id="4" name="Speech Bubble: Rectangle 3">
            <a:extLst>
              <a:ext uri="{FF2B5EF4-FFF2-40B4-BE49-F238E27FC236}">
                <a16:creationId xmlns:a16="http://schemas.microsoft.com/office/drawing/2014/main" id="{5DC35F75-61C8-F6D1-01C6-F767C2FA3C39}"/>
              </a:ext>
            </a:extLst>
          </p:cNvPr>
          <p:cNvSpPr/>
          <p:nvPr/>
        </p:nvSpPr>
        <p:spPr>
          <a:xfrm>
            <a:off x="7168243" y="1401537"/>
            <a:ext cx="3967841" cy="1096736"/>
          </a:xfrm>
          <a:prstGeom prst="wedgeRectCallout">
            <a:avLst>
              <a:gd name="adj1" fmla="val 65604"/>
              <a:gd name="adj2" fmla="val 37154"/>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t>Can’t you have her over to you as well for dinner, then you don’t have split yourself in two?</a:t>
            </a:r>
          </a:p>
        </p:txBody>
      </p:sp>
      <p:sp>
        <p:nvSpPr>
          <p:cNvPr id="5" name="Speech Bubble: Rectangle 4">
            <a:extLst>
              <a:ext uri="{FF2B5EF4-FFF2-40B4-BE49-F238E27FC236}">
                <a16:creationId xmlns:a16="http://schemas.microsoft.com/office/drawing/2014/main" id="{F408FE53-ED0E-A587-3E60-2898DB2E5188}"/>
              </a:ext>
            </a:extLst>
          </p:cNvPr>
          <p:cNvSpPr/>
          <p:nvPr/>
        </p:nvSpPr>
        <p:spPr>
          <a:xfrm>
            <a:off x="963384" y="2575050"/>
            <a:ext cx="5715000" cy="1096736"/>
          </a:xfrm>
          <a:prstGeom prst="wedgeRectCallout">
            <a:avLst>
              <a:gd name="adj1" fmla="val -73842"/>
              <a:gd name="adj2" fmla="val 45912"/>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t>She’s got dementia and a broken hip; I don’t think I could cope caring for her as well as cook and entertain everyone else</a:t>
            </a:r>
          </a:p>
        </p:txBody>
      </p:sp>
      <p:sp>
        <p:nvSpPr>
          <p:cNvPr id="6" name="Speech Bubble: Rectangle 5">
            <a:extLst>
              <a:ext uri="{FF2B5EF4-FFF2-40B4-BE49-F238E27FC236}">
                <a16:creationId xmlns:a16="http://schemas.microsoft.com/office/drawing/2014/main" id="{E597B3F7-41D7-01AE-2D6E-AB13ACED4BF2}"/>
              </a:ext>
            </a:extLst>
          </p:cNvPr>
          <p:cNvSpPr/>
          <p:nvPr/>
        </p:nvSpPr>
        <p:spPr>
          <a:xfrm>
            <a:off x="7168243" y="3164239"/>
            <a:ext cx="3888922" cy="1096736"/>
          </a:xfrm>
          <a:prstGeom prst="wedgeRectCallout">
            <a:avLst>
              <a:gd name="adj1" fmla="val 65604"/>
              <a:gd name="adj2" fmla="val 37154"/>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t>What about your daughter, can’t she help?</a:t>
            </a:r>
          </a:p>
        </p:txBody>
      </p:sp>
      <p:sp>
        <p:nvSpPr>
          <p:cNvPr id="7" name="Speech Bubble: Rectangle 6">
            <a:extLst>
              <a:ext uri="{FF2B5EF4-FFF2-40B4-BE49-F238E27FC236}">
                <a16:creationId xmlns:a16="http://schemas.microsoft.com/office/drawing/2014/main" id="{676BC340-1AC0-7572-03E7-F29D6A565A77}"/>
              </a:ext>
            </a:extLst>
          </p:cNvPr>
          <p:cNvSpPr/>
          <p:nvPr/>
        </p:nvSpPr>
        <p:spPr>
          <a:xfrm>
            <a:off x="7168244" y="4763861"/>
            <a:ext cx="3888922" cy="1890031"/>
          </a:xfrm>
          <a:prstGeom prst="wedgeRectCallout">
            <a:avLst>
              <a:gd name="adj1" fmla="val 65604"/>
              <a:gd name="adj2" fmla="val 37154"/>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t>Yes, I remember running around the last few Christmases trying to make everyone happy. You end up exhausted. Try if you can, to carve out a bit of time for yourself. Easier said than done I know</a:t>
            </a:r>
          </a:p>
        </p:txBody>
      </p:sp>
      <p:sp>
        <p:nvSpPr>
          <p:cNvPr id="8" name="Speech Bubble: Rectangle 7">
            <a:extLst>
              <a:ext uri="{FF2B5EF4-FFF2-40B4-BE49-F238E27FC236}">
                <a16:creationId xmlns:a16="http://schemas.microsoft.com/office/drawing/2014/main" id="{C2B36614-B254-FB12-526F-272C45999AFF}"/>
              </a:ext>
            </a:extLst>
          </p:cNvPr>
          <p:cNvSpPr/>
          <p:nvPr/>
        </p:nvSpPr>
        <p:spPr>
          <a:xfrm>
            <a:off x="898070" y="4336393"/>
            <a:ext cx="5715000" cy="1245258"/>
          </a:xfrm>
          <a:prstGeom prst="wedgeRectCallout">
            <a:avLst>
              <a:gd name="adj1" fmla="val -73842"/>
              <a:gd name="adj2" fmla="val 45912"/>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t>No, she 8 months pregnant. I won’t bring Mum home; I recon she’ll have a better time with her friends. Thinking I’ll visit her on Boxing Day instead; it’ll be too much in the one day</a:t>
            </a:r>
          </a:p>
        </p:txBody>
      </p:sp>
    </p:spTree>
    <p:extLst>
      <p:ext uri="{BB962C8B-B14F-4D97-AF65-F5344CB8AC3E}">
        <p14:creationId xmlns:p14="http://schemas.microsoft.com/office/powerpoint/2010/main" val="188539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bg/>
                                          </p:spTgt>
                                        </p:tgtEl>
                                        <p:attrNameLst>
                                          <p:attrName>style.visibility</p:attrName>
                                        </p:attrNameLst>
                                      </p:cBhvr>
                                      <p:to>
                                        <p:strVal val="visible"/>
                                      </p:to>
                                    </p:set>
                                    <p:animEffect transition="in" filter="fade">
                                      <p:cBhvr>
                                        <p:cTn id="42" dur="1000"/>
                                        <p:tgtEl>
                                          <p:spTgt spid="7">
                                            <p:bg/>
                                          </p:spTgt>
                                        </p:tgtEl>
                                      </p:cBhvr>
                                    </p:animEffect>
                                    <p:anim calcmode="lin" valueType="num">
                                      <p:cBhvr>
                                        <p:cTn id="43" dur="1000" fill="hold"/>
                                        <p:tgtEl>
                                          <p:spTgt spid="7">
                                            <p:bg/>
                                          </p:spTgt>
                                        </p:tgtEl>
                                        <p:attrNameLst>
                                          <p:attrName>ppt_x</p:attrName>
                                        </p:attrNameLst>
                                      </p:cBhvr>
                                      <p:tavLst>
                                        <p:tav tm="0">
                                          <p:val>
                                            <p:strVal val="#ppt_x"/>
                                          </p:val>
                                        </p:tav>
                                        <p:tav tm="100000">
                                          <p:val>
                                            <p:strVal val="#ppt_x"/>
                                          </p:val>
                                        </p:tav>
                                      </p:tavLst>
                                    </p:anim>
                                    <p:anim calcmode="lin" valueType="num">
                                      <p:cBhvr>
                                        <p:cTn id="44" dur="1000" fill="hold"/>
                                        <p:tgtEl>
                                          <p:spTgt spid="7">
                                            <p:bg/>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fade">
                                      <p:cBhvr>
                                        <p:cTn id="47" dur="1000"/>
                                        <p:tgtEl>
                                          <p:spTgt spid="7">
                                            <p:txEl>
                                              <p:pRg st="0" end="0"/>
                                            </p:txEl>
                                          </p:spTgt>
                                        </p:tgtEl>
                                      </p:cBhvr>
                                    </p:animEffect>
                                    <p:anim calcmode="lin" valueType="num">
                                      <p:cBhvr>
                                        <p:cTn id="4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build="allAtOnce"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B1206D-94F3-0E7B-81E8-A2538642CEBE}"/>
              </a:ext>
            </a:extLst>
          </p:cNvPr>
          <p:cNvSpPr>
            <a:spLocks noGrp="1"/>
          </p:cNvSpPr>
          <p:nvPr>
            <p:ph type="title" idx="4294967295"/>
          </p:nvPr>
        </p:nvSpPr>
        <p:spPr>
          <a:xfrm>
            <a:off x="256032" y="5961063"/>
            <a:ext cx="6242304" cy="8969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1000"/>
              </a:spcBef>
              <a:defRPr/>
            </a:pPr>
            <a:r>
              <a:rPr lang="en-GB" sz="1800" dirty="0">
                <a:solidFill>
                  <a:srgbClr val="000000"/>
                </a:solidFill>
                <a:effectLst/>
                <a:latin typeface="Arial" panose="020B0604020202020204" pitchFamily="34" charset="0"/>
                <a:ea typeface="Calibri" panose="020F0502020204030204" pitchFamily="34" charset="0"/>
              </a:rPr>
              <a:t>Please feel free to share this link wider with colleagues and partners, and providers across the region who may be interested or will benefit from these learning opportunities. </a:t>
            </a:r>
            <a:br>
              <a:rPr lang="en-GB" sz="1800" dirty="0">
                <a:effectLst/>
                <a:latin typeface="Calibri" panose="020F0502020204030204" pitchFamily="34" charset="0"/>
                <a:ea typeface="Calibri" panose="020F0502020204030204" pitchFamily="34" charset="0"/>
              </a:rPr>
            </a:br>
            <a:endParaRPr kumimoji="0" lang="en-GB" sz="6000" b="1"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 Placeholder 1">
            <a:extLst>
              <a:ext uri="{FF2B5EF4-FFF2-40B4-BE49-F238E27FC236}">
                <a16:creationId xmlns:a16="http://schemas.microsoft.com/office/drawing/2014/main" id="{DA29BB80-CC58-35D5-957B-EBDFF1D27AF4}"/>
              </a:ext>
            </a:extLst>
          </p:cNvPr>
          <p:cNvSpPr>
            <a:spLocks noGrp="1"/>
          </p:cNvSpPr>
          <p:nvPr>
            <p:ph type="body" sz="quarter" idx="13"/>
          </p:nvPr>
        </p:nvSpPr>
        <p:spPr>
          <a:xfrm>
            <a:off x="813498" y="2795016"/>
            <a:ext cx="5154816" cy="2779776"/>
          </a:xfrm>
        </p:spPr>
        <p:txBody>
          <a:bodyPr>
            <a:normAutofit fontScale="92500"/>
          </a:bodyPr>
          <a:lstStyle/>
          <a:p>
            <a:pPr algn="ctr"/>
            <a:r>
              <a:rPr lang="en-GB" sz="1800" dirty="0">
                <a:solidFill>
                  <a:srgbClr val="000000"/>
                </a:solidFill>
                <a:effectLst/>
                <a:latin typeface="Arial" panose="020B0604020202020204" pitchFamily="34" charset="0"/>
                <a:ea typeface="Calibri" panose="020F0502020204030204" pitchFamily="34" charset="0"/>
              </a:rPr>
              <a:t>Third Thursday of every month 12:30-13:30 via MST</a:t>
            </a:r>
          </a:p>
          <a:p>
            <a:pPr algn="ctr"/>
            <a:r>
              <a:rPr lang="en-GB" sz="1800" dirty="0">
                <a:solidFill>
                  <a:srgbClr val="000000"/>
                </a:solidFill>
                <a:effectLst/>
                <a:latin typeface="Arial" panose="020B0604020202020204" pitchFamily="34" charset="0"/>
                <a:ea typeface="Calibri" panose="020F0502020204030204" pitchFamily="34" charset="0"/>
              </a:rPr>
              <a:t>For training, resources and to listen back to any of our previous training sessions (plus bonus sessions!) please visit our online learning platform at: </a:t>
            </a:r>
            <a:endParaRPr lang="en-GB" sz="1800" dirty="0">
              <a:effectLst/>
              <a:latin typeface="Calibri" panose="020F0502020204030204" pitchFamily="34" charset="0"/>
              <a:ea typeface="Calibri" panose="020F0502020204030204" pitchFamily="34" charset="0"/>
            </a:endParaRPr>
          </a:p>
          <a:p>
            <a:pPr algn="ctr"/>
            <a:r>
              <a:rPr lang="en-GB" sz="1800" b="1" u="sng" dirty="0">
                <a:solidFill>
                  <a:srgbClr val="005EB8"/>
                </a:solidFill>
                <a:effectLst/>
                <a:latin typeface="Arial" panose="020B0604020202020204" pitchFamily="34" charset="0"/>
                <a:ea typeface="Calibri" panose="020F0502020204030204" pitchFamily="34" charset="0"/>
                <a:hlinkClick r:id="rId2"/>
              </a:rPr>
              <a:t>East Safe Guarding Learning Platform - NHS training videos</a:t>
            </a:r>
            <a:endParaRPr lang="en-GB" sz="1800" dirty="0">
              <a:effectLst/>
              <a:latin typeface="Calibri" panose="020F0502020204030204" pitchFamily="34" charset="0"/>
              <a:ea typeface="Calibri" panose="020F0502020204030204" pitchFamily="34" charset="0"/>
            </a:endParaRPr>
          </a:p>
          <a:p>
            <a:pPr algn="ctr"/>
            <a:r>
              <a:rPr lang="en-GB" sz="1800" b="1" dirty="0">
                <a:solidFill>
                  <a:srgbClr val="005EB8"/>
                </a:solidFill>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algn="ctr"/>
            <a:r>
              <a:rPr lang="en-GB" sz="1800" dirty="0">
                <a:effectLst/>
                <a:latin typeface="Arial" panose="020B0604020202020204" pitchFamily="34" charset="0"/>
                <a:ea typeface="Calibri" panose="020F0502020204030204" pitchFamily="34" charset="0"/>
              </a:rPr>
              <a:t>If you have any questions, please email us at:</a:t>
            </a:r>
            <a:r>
              <a:rPr lang="en-GB" sz="1800" b="1" dirty="0">
                <a:effectLst/>
                <a:latin typeface="Arial" panose="020B0604020202020204" pitchFamily="34" charset="0"/>
                <a:ea typeface="Calibri" panose="020F0502020204030204" pitchFamily="34" charset="0"/>
              </a:rPr>
              <a:t> </a:t>
            </a:r>
            <a:r>
              <a:rPr lang="en-GB" sz="1800" b="1" u="sng" dirty="0">
                <a:solidFill>
                  <a:srgbClr val="005EB8"/>
                </a:solidFill>
                <a:effectLst/>
                <a:latin typeface="Arial" panose="020B0604020202020204" pitchFamily="34" charset="0"/>
                <a:ea typeface="Calibri" panose="020F0502020204030204" pitchFamily="34" charset="0"/>
                <a:hlinkClick r:id="rId3"/>
              </a:rPr>
              <a:t>england.eastsfageuarding@nhs.net</a:t>
            </a:r>
            <a:endParaRPr lang="en-GB" sz="1800" dirty="0">
              <a:effectLst/>
              <a:latin typeface="Calibri" panose="020F0502020204030204" pitchFamily="34" charset="0"/>
              <a:ea typeface="Calibri" panose="020F0502020204030204" pitchFamily="34" charset="0"/>
            </a:endParaRPr>
          </a:p>
          <a:p>
            <a:pPr algn="ctr"/>
            <a:endParaRPr lang="en-GB" dirty="0"/>
          </a:p>
        </p:txBody>
      </p:sp>
      <p:sp>
        <p:nvSpPr>
          <p:cNvPr id="4" name="Text Placeholder 2">
            <a:extLst>
              <a:ext uri="{FF2B5EF4-FFF2-40B4-BE49-F238E27FC236}">
                <a16:creationId xmlns:a16="http://schemas.microsoft.com/office/drawing/2014/main" id="{4BEEE911-74CE-288D-5AB3-1F3DCF32F3CC}"/>
              </a:ext>
            </a:extLst>
          </p:cNvPr>
          <p:cNvSpPr txBox="1">
            <a:spLocks/>
          </p:cNvSpPr>
          <p:nvPr/>
        </p:nvSpPr>
        <p:spPr>
          <a:xfrm>
            <a:off x="534765" y="517747"/>
            <a:ext cx="5684838" cy="17377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000"/>
              </a:spcBef>
              <a:defRPr/>
            </a:pPr>
            <a:r>
              <a:rPr lang="en-GB" sz="3200" b="1" dirty="0">
                <a:effectLst/>
                <a:latin typeface="Arial" panose="020B0604020202020204" pitchFamily="34" charset="0"/>
                <a:ea typeface="Calibri" panose="020F0502020204030204" pitchFamily="34" charset="0"/>
              </a:rPr>
              <a:t>NHSE Safeguarding Training Thursday sessions provide free L3, L4 &amp; L5 Safeguarding training  </a:t>
            </a:r>
            <a:endParaRPr lang="en-GB" sz="3200" b="1" dirty="0">
              <a:latin typeface="+mn-lt"/>
              <a:ea typeface="+mn-ea"/>
              <a:cs typeface="+mn-cs"/>
            </a:endParaRPr>
          </a:p>
        </p:txBody>
      </p:sp>
    </p:spTree>
    <p:extLst>
      <p:ext uri="{BB962C8B-B14F-4D97-AF65-F5344CB8AC3E}">
        <p14:creationId xmlns:p14="http://schemas.microsoft.com/office/powerpoint/2010/main" val="366431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AA1C7E7-037B-8357-4C7A-0236EA723F2C}"/>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843034" y="549249"/>
            <a:ext cx="10505931" cy="575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9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pic>
        <p:nvPicPr>
          <p:cNvPr id="3" name="Picture 2" descr="Merry Christmas Heart">
            <a:extLst>
              <a:ext uri="{FF2B5EF4-FFF2-40B4-BE49-F238E27FC236}">
                <a16:creationId xmlns:a16="http://schemas.microsoft.com/office/drawing/2014/main" id="{600DC493-12BD-1D74-EB8F-E06482A55A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18064" y="1386840"/>
            <a:ext cx="1143000" cy="1143000"/>
          </a:xfrm>
          <a:prstGeom prst="rect">
            <a:avLst/>
          </a:prstGeom>
          <a:noFill/>
          <a:ln>
            <a:noFill/>
          </a:ln>
        </p:spPr>
      </p:pic>
      <p:sp>
        <p:nvSpPr>
          <p:cNvPr id="7" name="Free-form: Shape 6">
            <a:extLst>
              <a:ext uri="{FF2B5EF4-FFF2-40B4-BE49-F238E27FC236}">
                <a16:creationId xmlns:a16="http://schemas.microsoft.com/office/drawing/2014/main" id="{C3B5BCC0-6E91-3A53-7B8D-4F0C472A75A9}"/>
              </a:ext>
            </a:extLst>
          </p:cNvPr>
          <p:cNvSpPr/>
          <p:nvPr/>
        </p:nvSpPr>
        <p:spPr>
          <a:xfrm>
            <a:off x="10997184" y="1316736"/>
            <a:ext cx="0" cy="146304"/>
          </a:xfrm>
          <a:custGeom>
            <a:avLst/>
            <a:gdLst>
              <a:gd name="connsiteX0" fmla="*/ 0 w 0"/>
              <a:gd name="connsiteY0" fmla="*/ 146304 h 146304"/>
              <a:gd name="connsiteX1" fmla="*/ 0 w 0"/>
              <a:gd name="connsiteY1" fmla="*/ 0 h 146304"/>
            </a:gdLst>
            <a:ahLst/>
            <a:cxnLst>
              <a:cxn ang="0">
                <a:pos x="connsiteX0" y="connsiteY0"/>
              </a:cxn>
              <a:cxn ang="0">
                <a:pos x="connsiteX1" y="connsiteY1"/>
              </a:cxn>
            </a:cxnLst>
            <a:rect l="l" t="t" r="r" b="b"/>
            <a:pathLst>
              <a:path h="146304">
                <a:moveTo>
                  <a:pt x="0" y="146304"/>
                </a:moveTo>
                <a:lnTo>
                  <a:pt x="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Email">
            <a:extLst>
              <a:ext uri="{FF2B5EF4-FFF2-40B4-BE49-F238E27FC236}">
                <a16:creationId xmlns:a16="http://schemas.microsoft.com/office/drawing/2014/main" id="{C9D3A952-F931-FE53-68BD-A7624D78C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256" y="5404104"/>
            <a:ext cx="475488" cy="475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9F00AFB-6B09-2965-1C69-549D91AFAFA4}"/>
              </a:ext>
            </a:extLst>
          </p:cNvPr>
          <p:cNvSpPr txBox="1"/>
          <p:nvPr/>
        </p:nvSpPr>
        <p:spPr>
          <a:xfrm>
            <a:off x="6449568" y="5495020"/>
            <a:ext cx="2611612" cy="369332"/>
          </a:xfrm>
          <a:prstGeom prst="rect">
            <a:avLst/>
          </a:prstGeom>
          <a:noFill/>
        </p:spPr>
        <p:txBody>
          <a:bodyPr wrap="none" rtlCol="0">
            <a:spAutoFit/>
          </a:bodyPr>
          <a:lstStyle/>
          <a:p>
            <a:r>
              <a:rPr lang="en-GB" dirty="0">
                <a:hlinkClick r:id="rId4"/>
              </a:rPr>
              <a:t>Chelle.farnan@nhs.net</a:t>
            </a:r>
            <a:r>
              <a:rPr lang="en-GB" dirty="0"/>
              <a:t> </a:t>
            </a:r>
          </a:p>
        </p:txBody>
      </p:sp>
      <p:sp>
        <p:nvSpPr>
          <p:cNvPr id="10" name="TextBox 9">
            <a:extLst>
              <a:ext uri="{FF2B5EF4-FFF2-40B4-BE49-F238E27FC236}">
                <a16:creationId xmlns:a16="http://schemas.microsoft.com/office/drawing/2014/main" id="{F71062CB-663B-CA2A-6196-4CA6485433A3}"/>
              </a:ext>
            </a:extLst>
          </p:cNvPr>
          <p:cNvSpPr txBox="1"/>
          <p:nvPr/>
        </p:nvSpPr>
        <p:spPr>
          <a:xfrm>
            <a:off x="5391912" y="6014966"/>
            <a:ext cx="6565392" cy="369332"/>
          </a:xfrm>
          <a:prstGeom prst="rect">
            <a:avLst/>
          </a:prstGeom>
          <a:noFill/>
        </p:spPr>
        <p:txBody>
          <a:bodyPr wrap="square">
            <a:spAutoFit/>
          </a:bodyPr>
          <a:lstStyle/>
          <a:p>
            <a:r>
              <a:rPr lang="en-GB" dirty="0">
                <a:hlinkClick r:id="rId5"/>
              </a:rPr>
              <a:t>(3) Chelle Farnan (She/Her) (@Chelleefarnan) / X (twitter.com)</a:t>
            </a:r>
            <a:endParaRPr lang="en-GB" dirty="0"/>
          </a:p>
        </p:txBody>
      </p:sp>
      <p:pic>
        <p:nvPicPr>
          <p:cNvPr id="12" name="Picture 11">
            <a:extLst>
              <a:ext uri="{FF2B5EF4-FFF2-40B4-BE49-F238E27FC236}">
                <a16:creationId xmlns:a16="http://schemas.microsoft.com/office/drawing/2014/main" id="{B777D33C-DC9D-0372-38D9-8662F068D6AB}"/>
              </a:ext>
            </a:extLst>
          </p:cNvPr>
          <p:cNvPicPr>
            <a:picLocks noChangeAspect="1"/>
          </p:cNvPicPr>
          <p:nvPr/>
        </p:nvPicPr>
        <p:blipFill>
          <a:blip r:embed="rId6"/>
          <a:stretch>
            <a:fillRect/>
          </a:stretch>
        </p:blipFill>
        <p:spPr>
          <a:xfrm>
            <a:off x="5391912" y="6014966"/>
            <a:ext cx="419100" cy="361950"/>
          </a:xfrm>
          <a:prstGeom prst="rect">
            <a:avLst/>
          </a:prstGeom>
        </p:spPr>
      </p:pic>
    </p:spTree>
    <p:extLst>
      <p:ext uri="{BB962C8B-B14F-4D97-AF65-F5344CB8AC3E}">
        <p14:creationId xmlns:p14="http://schemas.microsoft.com/office/powerpoint/2010/main" val="36468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1A18B7-603F-6F06-8759-54F3F36B3A00}"/>
              </a:ext>
            </a:extLst>
          </p:cNvPr>
          <p:cNvSpPr>
            <a:spLocks noGrp="1"/>
          </p:cNvSpPr>
          <p:nvPr>
            <p:ph type="body" sz="quarter" idx="15"/>
          </p:nvPr>
        </p:nvSpPr>
        <p:spPr>
          <a:xfrm>
            <a:off x="4168054" y="141374"/>
            <a:ext cx="6314889" cy="658367"/>
          </a:xfrm>
        </p:spPr>
        <p:txBody>
          <a:bodyPr/>
          <a:lstStyle/>
          <a:p>
            <a:r>
              <a:rPr lang="en-GB" dirty="0"/>
              <a:t>It can be overwhelming</a:t>
            </a:r>
          </a:p>
        </p:txBody>
      </p:sp>
      <p:pic>
        <p:nvPicPr>
          <p:cNvPr id="6146" name="Picture 2" descr="sad snowman Memes &amp; GIFs - Imgflip">
            <a:extLst>
              <a:ext uri="{FF2B5EF4-FFF2-40B4-BE49-F238E27FC236}">
                <a16:creationId xmlns:a16="http://schemas.microsoft.com/office/drawing/2014/main" id="{2B340597-414E-BE65-8910-1A19453E7B2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3042" b="13042"/>
          <a:stretch>
            <a:fillRect/>
          </a:stretch>
        </p:blipFill>
        <p:spPr bwMode="auto">
          <a:xfrm>
            <a:off x="6294665" y="799741"/>
            <a:ext cx="4640036" cy="52200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8035C4F-89A6-9F8A-693E-8A6EECBC3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62" y="1662113"/>
            <a:ext cx="56292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36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1578f25-4d6e-4d4b-93b5-68c0610bc2f6" xsi:nil="true"/>
    <lcf76f155ced4ddcb4097134ff3c332f xmlns="f51a84ac-5ef7-4b0b-bd71-e269097bd15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8DAB8732D9F3418856D0D9676F2821" ma:contentTypeVersion="14" ma:contentTypeDescription="Create a new document." ma:contentTypeScope="" ma:versionID="df67a3ef9401269458bb578c87a7438f">
  <xsd:schema xmlns:xsd="http://www.w3.org/2001/XMLSchema" xmlns:xs="http://www.w3.org/2001/XMLSchema" xmlns:p="http://schemas.microsoft.com/office/2006/metadata/properties" xmlns:ns2="f51a84ac-5ef7-4b0b-bd71-e269097bd152" xmlns:ns3="d1578f25-4d6e-4d4b-93b5-68c0610bc2f6" targetNamespace="http://schemas.microsoft.com/office/2006/metadata/properties" ma:root="true" ma:fieldsID="1f78e506478e432b77851df7de98006d" ns2:_="" ns3:_="">
    <xsd:import namespace="f51a84ac-5ef7-4b0b-bd71-e269097bd152"/>
    <xsd:import namespace="d1578f25-4d6e-4d4b-93b5-68c0610bc2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1a84ac-5ef7-4b0b-bd71-e269097bd1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0bdb-28a8-4814-9fb9-624c17c095f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578f25-4d6e-4d4b-93b5-68c0610bc2f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09e931-96c1-4ec4-9308-05dd5fca9439}" ma:internalName="TaxCatchAll" ma:showField="CatchAllData" ma:web="d1578f25-4d6e-4d4b-93b5-68c0610bc2f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2B3C52-C4E5-4003-8240-632FDE102EAB}">
  <ds:schemaRefs>
    <ds:schemaRef ds:uri="http://schemas.microsoft.com/office/2006/metadata/properties"/>
    <ds:schemaRef ds:uri="http://www.w3.org/XML/1998/namespace"/>
    <ds:schemaRef ds:uri="http://purl.org/dc/dcmitype/"/>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d1578f25-4d6e-4d4b-93b5-68c0610bc2f6"/>
    <ds:schemaRef ds:uri="f51a84ac-5ef7-4b0b-bd71-e269097bd152"/>
  </ds:schemaRefs>
</ds:datastoreItem>
</file>

<file path=customXml/itemProps2.xml><?xml version="1.0" encoding="utf-8"?>
<ds:datastoreItem xmlns:ds="http://schemas.openxmlformats.org/officeDocument/2006/customXml" ds:itemID="{BC2B91A9-279C-4DD3-80C7-D94C9D25F5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1a84ac-5ef7-4b0b-bd71-e269097bd152"/>
    <ds:schemaRef ds:uri="d1578f25-4d6e-4d4b-93b5-68c0610bc2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B6D4F5-ECA0-4A22-A4DD-3335756FD664}">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0</TotalTime>
  <Words>3626</Words>
  <Application>Microsoft Office PowerPoint</Application>
  <PresentationFormat>Widescreen</PresentationFormat>
  <Paragraphs>284</Paragraphs>
  <Slides>82</Slides>
  <Notes>14</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82</vt:i4>
      </vt:variant>
    </vt:vector>
  </HeadingPairs>
  <TitlesOfParts>
    <vt:vector size="106" baseType="lpstr">
      <vt:lpstr>Abel</vt:lpstr>
      <vt:lpstr>-apple-system</vt:lpstr>
      <vt:lpstr>Aptos</vt:lpstr>
      <vt:lpstr>Arial</vt:lpstr>
      <vt:lpstr>Calibri</vt:lpstr>
      <vt:lpstr>GH Guardian Headline</vt:lpstr>
      <vt:lpstr>Google Sans</vt:lpstr>
      <vt:lpstr>GuardianTextEgyptian</vt:lpstr>
      <vt:lpstr>GuardianTextSans</vt:lpstr>
      <vt:lpstr>Hanken Grotesk</vt:lpstr>
      <vt:lpstr>Helvetica</vt:lpstr>
      <vt:lpstr>Helvetica Neue</vt:lpstr>
      <vt:lpstr>inherit</vt:lpstr>
      <vt:lpstr>le-monde-livre-std</vt:lpstr>
      <vt:lpstr>Lucida Sans Unicode</vt:lpstr>
      <vt:lpstr>Poppins</vt:lpstr>
      <vt:lpstr>ReithSans</vt:lpstr>
      <vt:lpstr>Roboto</vt:lpstr>
      <vt:lpstr>Serifa Medium</vt:lpstr>
      <vt:lpstr>Source Sans Pro</vt:lpstr>
      <vt:lpstr>Symbol</vt:lpstr>
      <vt:lpstr>Times New Roman</vt:lpstr>
      <vt:lpstr>Wingdings</vt:lpstr>
      <vt:lpstr>NHSD-Refresh-Theme-NOV1120B</vt:lpstr>
      <vt:lpstr>PowerPoint Presentation</vt:lpstr>
      <vt:lpstr>PowerPoint Presentation</vt:lpstr>
      <vt:lpstr>Safeguarding at Christmas</vt:lpstr>
      <vt:lpstr>December can be a particularly challenging time of year for lots of people for a whole range of reasons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Sometimes Christmas can trigger painful memories</vt:lpstr>
      <vt:lpstr>PowerPoint Presentation</vt:lpstr>
      <vt:lpstr>PowerPoint Presentation</vt:lpstr>
      <vt:lpstr>PowerPoint Presentation</vt:lpstr>
      <vt:lpstr>PowerPoint Presentation</vt:lpstr>
      <vt:lpstr>PowerPoint Presentation</vt:lpstr>
      <vt:lpstr>PowerPoint Presentation</vt:lpstr>
      <vt:lpstr>The media just love to hype up how ‘awful’ Christmas time can be, and with smart phone’s there seems to be no escape from the toxic messaging</vt:lpstr>
      <vt:lpstr>PowerPoint Presentation</vt:lpstr>
      <vt:lpstr>Which crimes spike over Christmas and why? | Metro News</vt:lpstr>
      <vt:lpstr>PowerPoint Presentation</vt:lpstr>
      <vt:lpstr>PowerPoint Presentation</vt:lpstr>
      <vt:lpstr>What Drives the Increase in Incidents?</vt:lpstr>
      <vt:lpstr>When Christmas Doesn’t Feel Merry: Understanding Domestic Abuse During the Festive Season   </vt:lpstr>
      <vt:lpstr>PowerPoint Presentation</vt:lpstr>
      <vt:lpstr>PowerPoint Presentation</vt:lpstr>
      <vt:lpstr>PowerPoint Presentation</vt:lpstr>
      <vt:lpstr>This winter’s staffing crisis in health &amp; social care </vt:lpstr>
      <vt:lpstr>PowerPoint Presentation</vt:lpstr>
      <vt:lpstr>PowerPoint Presentation</vt:lpstr>
      <vt:lpstr>The elephant in the room</vt:lpstr>
      <vt:lpstr>PowerPoint Presentation</vt:lpstr>
      <vt:lpstr>Such these useful helplines</vt:lpstr>
      <vt:lpstr>PowerPoint Presentation</vt:lpstr>
      <vt:lpstr>PowerPoint Presentation</vt:lpstr>
      <vt:lpstr>PowerPoint Presentation</vt:lpstr>
      <vt:lpstr>There are moments when the wider public realise just how hard NHS staff work with tokens of appreciation </vt:lpstr>
      <vt:lpstr>PowerPoint Presentation</vt:lpstr>
      <vt:lpstr>PowerPoint Presentation</vt:lpstr>
      <vt:lpstr>PowerPoint Presentation</vt:lpstr>
      <vt:lpstr>PowerPoint Presentation</vt:lpstr>
      <vt:lpstr>Grey image slide with small text column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feel free to share this link wider with colleagues and partners, and providers across the region who may be interested or will benefit from these learning opportunities.  </vt:lpstr>
      <vt:lpstr>PowerPoint Presentation</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FARNAN, Chelle (NHS ENGLAND)</cp:lastModifiedBy>
  <cp:revision>67</cp:revision>
  <dcterms:created xsi:type="dcterms:W3CDTF">2020-11-30T10:49:03Z</dcterms:created>
  <dcterms:modified xsi:type="dcterms:W3CDTF">2025-12-18T11:47:26Z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0x010100D58DAB8732D9F3418856D0D9676F2821</vt:lpwstr>
  </property>
  <property fmtid="{D5CDD505-2E9C-101B-9397-08002B2CF9AE}" pid="3" name="_dlc_DocIdItemGuid">
    <vt:lpwstr>56579ddb-1cdf-4035-9a3d-2da04fab6c26</vt:lpwstr>
  </property>
  <property fmtid="{D5CDD505-2E9C-101B-9397-08002B2CF9AE}" pid="4" name="MediaServiceImageTags">
    <vt:lpwstr/>
  </property>
</Properties>
</file>