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80" r:id="rId3"/>
    <p:sldId id="350" r:id="rId4"/>
    <p:sldId id="349" r:id="rId5"/>
    <p:sldId id="325" r:id="rId6"/>
    <p:sldId id="347" r:id="rId7"/>
    <p:sldId id="348" r:id="rId8"/>
    <p:sldId id="314" r:id="rId9"/>
    <p:sldId id="328" r:id="rId10"/>
    <p:sldId id="343" r:id="rId11"/>
    <p:sldId id="345" r:id="rId12"/>
    <p:sldId id="346" r:id="rId13"/>
    <p:sldId id="327" r:id="rId14"/>
    <p:sldId id="326" r:id="rId15"/>
    <p:sldId id="321" r:id="rId16"/>
    <p:sldId id="336" r:id="rId17"/>
    <p:sldId id="351" r:id="rId18"/>
    <p:sldId id="337" r:id="rId19"/>
    <p:sldId id="311" r:id="rId20"/>
    <p:sldId id="339" r:id="rId21"/>
    <p:sldId id="340" r:id="rId22"/>
    <p:sldId id="34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1FD879-4009-4D91-8035-5B40E48365EF}" v="39" dt="2025-09-09T10:52:08.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Maunder" userId="af2f8aab-99f2-4456-9be2-4b94071569e8" providerId="ADAL" clId="{971FD879-4009-4D91-8035-5B40E48365EF}"/>
    <pc:docChg chg="undo custSel addSld delSld modSld sldOrd">
      <pc:chgData name="Stephen Maunder" userId="af2f8aab-99f2-4456-9be2-4b94071569e8" providerId="ADAL" clId="{971FD879-4009-4D91-8035-5B40E48365EF}" dt="2025-09-15T10:00:53.843" v="363"/>
      <pc:docMkLst>
        <pc:docMk/>
      </pc:docMkLst>
      <pc:sldChg chg="addSp modSp add del mod">
        <pc:chgData name="Stephen Maunder" userId="af2f8aab-99f2-4456-9be2-4b94071569e8" providerId="ADAL" clId="{971FD879-4009-4D91-8035-5B40E48365EF}" dt="2025-09-09T10:52:08.623" v="333" actId="1076"/>
        <pc:sldMkLst>
          <pc:docMk/>
          <pc:sldMk cId="4162341957" sldId="285"/>
        </pc:sldMkLst>
        <pc:spChg chg="mod">
          <ac:chgData name="Stephen Maunder" userId="af2f8aab-99f2-4456-9be2-4b94071569e8" providerId="ADAL" clId="{971FD879-4009-4D91-8035-5B40E48365EF}" dt="2025-09-09T10:52:08.623" v="333" actId="1076"/>
          <ac:spMkLst>
            <pc:docMk/>
            <pc:sldMk cId="4162341957" sldId="285"/>
            <ac:spMk id="5" creationId="{6A787980-40A9-4BF3-BE63-9ED8015FFA46}"/>
          </ac:spMkLst>
        </pc:spChg>
        <pc:picChg chg="add mod">
          <ac:chgData name="Stephen Maunder" userId="af2f8aab-99f2-4456-9be2-4b94071569e8" providerId="ADAL" clId="{971FD879-4009-4D91-8035-5B40E48365EF}" dt="2025-09-09T10:52:08.623" v="333" actId="1076"/>
          <ac:picMkLst>
            <pc:docMk/>
            <pc:sldMk cId="4162341957" sldId="285"/>
            <ac:picMk id="2" creationId="{BAA3003E-17C7-1EC4-321C-1D3D7D173B7C}"/>
          </ac:picMkLst>
        </pc:picChg>
      </pc:sldChg>
      <pc:sldChg chg="add del">
        <pc:chgData name="Stephen Maunder" userId="af2f8aab-99f2-4456-9be2-4b94071569e8" providerId="ADAL" clId="{971FD879-4009-4D91-8035-5B40E48365EF}" dt="2025-09-09T10:14:42.332" v="6" actId="47"/>
        <pc:sldMkLst>
          <pc:docMk/>
          <pc:sldMk cId="2716863747" sldId="290"/>
        </pc:sldMkLst>
      </pc:sldChg>
      <pc:sldChg chg="add del">
        <pc:chgData name="Stephen Maunder" userId="af2f8aab-99f2-4456-9be2-4b94071569e8" providerId="ADAL" clId="{971FD879-4009-4D91-8035-5B40E48365EF}" dt="2025-09-09T10:14:42.332" v="6" actId="47"/>
        <pc:sldMkLst>
          <pc:docMk/>
          <pc:sldMk cId="799897642" sldId="291"/>
        </pc:sldMkLst>
      </pc:sldChg>
      <pc:sldChg chg="add del">
        <pc:chgData name="Stephen Maunder" userId="af2f8aab-99f2-4456-9be2-4b94071569e8" providerId="ADAL" clId="{971FD879-4009-4D91-8035-5B40E48365EF}" dt="2025-09-09T10:14:42.332" v="6" actId="47"/>
        <pc:sldMkLst>
          <pc:docMk/>
          <pc:sldMk cId="4243761874" sldId="292"/>
        </pc:sldMkLst>
      </pc:sldChg>
      <pc:sldChg chg="add del">
        <pc:chgData name="Stephen Maunder" userId="af2f8aab-99f2-4456-9be2-4b94071569e8" providerId="ADAL" clId="{971FD879-4009-4D91-8035-5B40E48365EF}" dt="2025-09-09T10:14:42.332" v="6" actId="47"/>
        <pc:sldMkLst>
          <pc:docMk/>
          <pc:sldMk cId="1070128060" sldId="293"/>
        </pc:sldMkLst>
      </pc:sldChg>
      <pc:sldChg chg="modSp mod ord">
        <pc:chgData name="Stephen Maunder" userId="af2f8aab-99f2-4456-9be2-4b94071569e8" providerId="ADAL" clId="{971FD879-4009-4D91-8035-5B40E48365EF}" dt="2025-09-09T10:50:30.927" v="320" actId="1076"/>
        <pc:sldMkLst>
          <pc:docMk/>
          <pc:sldMk cId="989023085" sldId="311"/>
        </pc:sldMkLst>
        <pc:spChg chg="mod">
          <ac:chgData name="Stephen Maunder" userId="af2f8aab-99f2-4456-9be2-4b94071569e8" providerId="ADAL" clId="{971FD879-4009-4D91-8035-5B40E48365EF}" dt="2025-09-09T10:49:34.366" v="305" actId="14100"/>
          <ac:spMkLst>
            <pc:docMk/>
            <pc:sldMk cId="989023085" sldId="311"/>
            <ac:spMk id="3" creationId="{DE1EE50B-0098-48D9-85AB-593A1E3E0C04}"/>
          </ac:spMkLst>
        </pc:spChg>
        <pc:spChg chg="mod">
          <ac:chgData name="Stephen Maunder" userId="af2f8aab-99f2-4456-9be2-4b94071569e8" providerId="ADAL" clId="{971FD879-4009-4D91-8035-5B40E48365EF}" dt="2025-09-09T10:50:30.927" v="320" actId="1076"/>
          <ac:spMkLst>
            <pc:docMk/>
            <pc:sldMk cId="989023085" sldId="311"/>
            <ac:spMk id="4" creationId="{647E7C64-C36C-438A-9BBE-5CD763A3F4DF}"/>
          </ac:spMkLst>
        </pc:spChg>
        <pc:picChg chg="mod">
          <ac:chgData name="Stephen Maunder" userId="af2f8aab-99f2-4456-9be2-4b94071569e8" providerId="ADAL" clId="{971FD879-4009-4D91-8035-5B40E48365EF}" dt="2025-09-09T10:50:30.927" v="320" actId="1076"/>
          <ac:picMkLst>
            <pc:docMk/>
            <pc:sldMk cId="989023085" sldId="311"/>
            <ac:picMk id="6" creationId="{1CB61385-7E68-4EDD-8E67-486ED1004762}"/>
          </ac:picMkLst>
        </pc:picChg>
      </pc:sldChg>
      <pc:sldChg chg="ord">
        <pc:chgData name="Stephen Maunder" userId="af2f8aab-99f2-4456-9be2-4b94071569e8" providerId="ADAL" clId="{971FD879-4009-4D91-8035-5B40E48365EF}" dt="2025-09-15T10:00:53.843" v="363"/>
        <pc:sldMkLst>
          <pc:docMk/>
          <pc:sldMk cId="182524920" sldId="321"/>
        </pc:sldMkLst>
      </pc:sldChg>
      <pc:sldChg chg="ord">
        <pc:chgData name="Stephen Maunder" userId="af2f8aab-99f2-4456-9be2-4b94071569e8" providerId="ADAL" clId="{971FD879-4009-4D91-8035-5B40E48365EF}" dt="2025-09-15T10:00:51.308" v="361"/>
        <pc:sldMkLst>
          <pc:docMk/>
          <pc:sldMk cId="2720004458" sldId="326"/>
        </pc:sldMkLst>
      </pc:sldChg>
      <pc:sldChg chg="modSp add mod">
        <pc:chgData name="Stephen Maunder" userId="af2f8aab-99f2-4456-9be2-4b94071569e8" providerId="ADAL" clId="{971FD879-4009-4D91-8035-5B40E48365EF}" dt="2025-09-09T10:26:38.067" v="58" actId="1076"/>
        <pc:sldMkLst>
          <pc:docMk/>
          <pc:sldMk cId="2365701493" sldId="336"/>
        </pc:sldMkLst>
        <pc:spChg chg="mod">
          <ac:chgData name="Stephen Maunder" userId="af2f8aab-99f2-4456-9be2-4b94071569e8" providerId="ADAL" clId="{971FD879-4009-4D91-8035-5B40E48365EF}" dt="2025-09-09T10:26:38.067" v="58" actId="1076"/>
          <ac:spMkLst>
            <pc:docMk/>
            <pc:sldMk cId="2365701493" sldId="336"/>
            <ac:spMk id="9" creationId="{DA2EBC32-9200-2B5C-F644-7CE18D0E3A26}"/>
          </ac:spMkLst>
        </pc:spChg>
        <pc:spChg chg="mod">
          <ac:chgData name="Stephen Maunder" userId="af2f8aab-99f2-4456-9be2-4b94071569e8" providerId="ADAL" clId="{971FD879-4009-4D91-8035-5B40E48365EF}" dt="2025-09-09T10:26:22.829" v="56" actId="1076"/>
          <ac:spMkLst>
            <pc:docMk/>
            <pc:sldMk cId="2365701493" sldId="336"/>
            <ac:spMk id="10" creationId="{F809FC7D-1F8C-7E85-9EC8-DA216758B263}"/>
          </ac:spMkLst>
        </pc:spChg>
      </pc:sldChg>
      <pc:sldChg chg="ord">
        <pc:chgData name="Stephen Maunder" userId="af2f8aab-99f2-4456-9be2-4b94071569e8" providerId="ADAL" clId="{971FD879-4009-4D91-8035-5B40E48365EF}" dt="2025-09-09T10:14:12.334" v="1"/>
        <pc:sldMkLst>
          <pc:docMk/>
          <pc:sldMk cId="1365375214" sldId="337"/>
        </pc:sldMkLst>
      </pc:sldChg>
      <pc:sldChg chg="addSp modSp add mod">
        <pc:chgData name="Stephen Maunder" userId="af2f8aab-99f2-4456-9be2-4b94071569e8" providerId="ADAL" clId="{971FD879-4009-4D91-8035-5B40E48365EF}" dt="2025-09-09T10:51:02.353" v="322" actId="14100"/>
        <pc:sldMkLst>
          <pc:docMk/>
          <pc:sldMk cId="1557393467" sldId="339"/>
        </pc:sldMkLst>
        <pc:spChg chg="add mod">
          <ac:chgData name="Stephen Maunder" userId="af2f8aab-99f2-4456-9be2-4b94071569e8" providerId="ADAL" clId="{971FD879-4009-4D91-8035-5B40E48365EF}" dt="2025-09-09T10:51:02.353" v="322" actId="14100"/>
          <ac:spMkLst>
            <pc:docMk/>
            <pc:sldMk cId="1557393467" sldId="339"/>
            <ac:spMk id="2" creationId="{4FE700BA-BA0D-C45E-B89C-4AF2C016EA4D}"/>
          </ac:spMkLst>
        </pc:spChg>
        <pc:picChg chg="add mod">
          <ac:chgData name="Stephen Maunder" userId="af2f8aab-99f2-4456-9be2-4b94071569e8" providerId="ADAL" clId="{971FD879-4009-4D91-8035-5B40E48365EF}" dt="2025-09-09T10:50:50.605" v="321"/>
          <ac:picMkLst>
            <pc:docMk/>
            <pc:sldMk cId="1557393467" sldId="339"/>
            <ac:picMk id="3" creationId="{D5192988-CA5A-9E96-50E9-2AABE6C83E56}"/>
          </ac:picMkLst>
        </pc:picChg>
      </pc:sldChg>
      <pc:sldChg chg="addSp modSp add mod">
        <pc:chgData name="Stephen Maunder" userId="af2f8aab-99f2-4456-9be2-4b94071569e8" providerId="ADAL" clId="{971FD879-4009-4D91-8035-5B40E48365EF}" dt="2025-09-09T10:51:19.003" v="326" actId="14100"/>
        <pc:sldMkLst>
          <pc:docMk/>
          <pc:sldMk cId="3048717687" sldId="340"/>
        </pc:sldMkLst>
        <pc:spChg chg="add mod">
          <ac:chgData name="Stephen Maunder" userId="af2f8aab-99f2-4456-9be2-4b94071569e8" providerId="ADAL" clId="{971FD879-4009-4D91-8035-5B40E48365EF}" dt="2025-09-09T10:51:19.003" v="326" actId="14100"/>
          <ac:spMkLst>
            <pc:docMk/>
            <pc:sldMk cId="3048717687" sldId="340"/>
            <ac:spMk id="3" creationId="{0A9D31D5-F4B2-6347-97A2-059A63044EB6}"/>
          </ac:spMkLst>
        </pc:spChg>
        <pc:picChg chg="add mod">
          <ac:chgData name="Stephen Maunder" userId="af2f8aab-99f2-4456-9be2-4b94071569e8" providerId="ADAL" clId="{971FD879-4009-4D91-8035-5B40E48365EF}" dt="2025-09-09T10:51:13.713" v="325" actId="14100"/>
          <ac:picMkLst>
            <pc:docMk/>
            <pc:sldMk cId="3048717687" sldId="340"/>
            <ac:picMk id="4" creationId="{54F63938-3CDA-3982-6B69-582A4220E631}"/>
          </ac:picMkLst>
        </pc:picChg>
      </pc:sldChg>
      <pc:sldChg chg="add del">
        <pc:chgData name="Stephen Maunder" userId="af2f8aab-99f2-4456-9be2-4b94071569e8" providerId="ADAL" clId="{971FD879-4009-4D91-8035-5B40E48365EF}" dt="2025-09-09T10:14:42.332" v="6" actId="47"/>
        <pc:sldMkLst>
          <pc:docMk/>
          <pc:sldMk cId="2567419892" sldId="341"/>
        </pc:sldMkLst>
      </pc:sldChg>
      <pc:sldChg chg="add del">
        <pc:chgData name="Stephen Maunder" userId="af2f8aab-99f2-4456-9be2-4b94071569e8" providerId="ADAL" clId="{971FD879-4009-4D91-8035-5B40E48365EF}" dt="2025-09-09T10:14:42.332" v="6" actId="47"/>
        <pc:sldMkLst>
          <pc:docMk/>
          <pc:sldMk cId="1754055622" sldId="342"/>
        </pc:sldMkLst>
      </pc:sldChg>
      <pc:sldChg chg="addSp modSp add mod ord">
        <pc:chgData name="Stephen Maunder" userId="af2f8aab-99f2-4456-9be2-4b94071569e8" providerId="ADAL" clId="{971FD879-4009-4D91-8035-5B40E48365EF}" dt="2025-09-15T09:57:56.094" v="357" actId="20577"/>
        <pc:sldMkLst>
          <pc:docMk/>
          <pc:sldMk cId="3611559277" sldId="349"/>
        </pc:sldMkLst>
        <pc:spChg chg="mod">
          <ac:chgData name="Stephen Maunder" userId="af2f8aab-99f2-4456-9be2-4b94071569e8" providerId="ADAL" clId="{971FD879-4009-4D91-8035-5B40E48365EF}" dt="2025-09-15T09:57:56.094" v="357" actId="20577"/>
          <ac:spMkLst>
            <pc:docMk/>
            <pc:sldMk cId="3611559277" sldId="349"/>
            <ac:spMk id="2" creationId="{BB94B88D-7D08-54A2-E8BB-CB21E4EB501B}"/>
          </ac:spMkLst>
        </pc:spChg>
        <pc:spChg chg="mod">
          <ac:chgData name="Stephen Maunder" userId="af2f8aab-99f2-4456-9be2-4b94071569e8" providerId="ADAL" clId="{971FD879-4009-4D91-8035-5B40E48365EF}" dt="2025-09-15T09:57:26.470" v="346" actId="20577"/>
          <ac:spMkLst>
            <pc:docMk/>
            <pc:sldMk cId="3611559277" sldId="349"/>
            <ac:spMk id="3" creationId="{8A3A1468-AC7E-B4B1-9460-AE7B27402EC8}"/>
          </ac:spMkLst>
        </pc:spChg>
        <pc:picChg chg="add mod">
          <ac:chgData name="Stephen Maunder" userId="af2f8aab-99f2-4456-9be2-4b94071569e8" providerId="ADAL" clId="{971FD879-4009-4D91-8035-5B40E48365EF}" dt="2025-09-09T10:35:43.638" v="278" actId="14100"/>
          <ac:picMkLst>
            <pc:docMk/>
            <pc:sldMk cId="3611559277" sldId="349"/>
            <ac:picMk id="1028" creationId="{A5B97031-19CE-3124-D1E8-4A4FB364DD91}"/>
          </ac:picMkLst>
        </pc:picChg>
      </pc:sldChg>
      <pc:sldChg chg="modSp add mod ord">
        <pc:chgData name="Stephen Maunder" userId="af2f8aab-99f2-4456-9be2-4b94071569e8" providerId="ADAL" clId="{971FD879-4009-4D91-8035-5B40E48365EF}" dt="2025-09-09T12:21:38.539" v="334" actId="20577"/>
        <pc:sldMkLst>
          <pc:docMk/>
          <pc:sldMk cId="1733636827" sldId="350"/>
        </pc:sldMkLst>
        <pc:spChg chg="mod">
          <ac:chgData name="Stephen Maunder" userId="af2f8aab-99f2-4456-9be2-4b94071569e8" providerId="ADAL" clId="{971FD879-4009-4D91-8035-5B40E48365EF}" dt="2025-09-09T10:18:44.086" v="39" actId="27636"/>
          <ac:spMkLst>
            <pc:docMk/>
            <pc:sldMk cId="1733636827" sldId="350"/>
            <ac:spMk id="2" creationId="{2B7AA8AB-DCA1-6284-2435-703052634A04}"/>
          </ac:spMkLst>
        </pc:spChg>
        <pc:spChg chg="mod">
          <ac:chgData name="Stephen Maunder" userId="af2f8aab-99f2-4456-9be2-4b94071569e8" providerId="ADAL" clId="{971FD879-4009-4D91-8035-5B40E48365EF}" dt="2025-09-09T12:21:38.539" v="334" actId="20577"/>
          <ac:spMkLst>
            <pc:docMk/>
            <pc:sldMk cId="1733636827" sldId="350"/>
            <ac:spMk id="3" creationId="{5C545FF5-513B-E790-BB1A-02A20EC9E9E2}"/>
          </ac:spMkLst>
        </pc:spChg>
      </pc:sldChg>
      <pc:sldChg chg="modSp add mod">
        <pc:chgData name="Stephen Maunder" userId="af2f8aab-99f2-4456-9be2-4b94071569e8" providerId="ADAL" clId="{971FD879-4009-4D91-8035-5B40E48365EF}" dt="2025-09-09T10:27:09.061" v="60" actId="14100"/>
        <pc:sldMkLst>
          <pc:docMk/>
          <pc:sldMk cId="4283867658" sldId="351"/>
        </pc:sldMkLst>
        <pc:spChg chg="mod">
          <ac:chgData name="Stephen Maunder" userId="af2f8aab-99f2-4456-9be2-4b94071569e8" providerId="ADAL" clId="{971FD879-4009-4D91-8035-5B40E48365EF}" dt="2025-09-09T10:27:09.061" v="60" actId="14100"/>
          <ac:spMkLst>
            <pc:docMk/>
            <pc:sldMk cId="4283867658" sldId="351"/>
            <ac:spMk id="8" creationId="{96BF9739-561C-A105-7E40-81704BB813D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208F8-38E1-42C5-A0F4-51EBCDEDDA9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3321422-50CB-44B1-B6BF-170A1EC2F5A9}">
      <dgm:prSet/>
      <dgm:spPr/>
      <dgm:t>
        <a:bodyPr/>
        <a:lstStyle/>
        <a:p>
          <a:pPr>
            <a:lnSpc>
              <a:spcPct val="100000"/>
            </a:lnSpc>
          </a:pPr>
          <a:r>
            <a:rPr lang="en-GB" dirty="0"/>
            <a:t>Doorstep</a:t>
          </a:r>
          <a:br>
            <a:rPr lang="en-GB" dirty="0"/>
          </a:br>
          <a:endParaRPr lang="en-US" dirty="0"/>
        </a:p>
      </dgm:t>
    </dgm:pt>
    <dgm:pt modelId="{A1398617-26C0-4800-A292-42BC0289B0AA}" type="parTrans" cxnId="{CDA43CFC-A3F5-45CF-87D0-D6D15F0F065B}">
      <dgm:prSet/>
      <dgm:spPr/>
      <dgm:t>
        <a:bodyPr/>
        <a:lstStyle/>
        <a:p>
          <a:endParaRPr lang="en-US"/>
        </a:p>
      </dgm:t>
    </dgm:pt>
    <dgm:pt modelId="{8FFAD6C2-82CB-42ED-8694-6D1EC4FFB4C5}" type="sibTrans" cxnId="{CDA43CFC-A3F5-45CF-87D0-D6D15F0F065B}">
      <dgm:prSet/>
      <dgm:spPr/>
      <dgm:t>
        <a:bodyPr/>
        <a:lstStyle/>
        <a:p>
          <a:pPr>
            <a:lnSpc>
              <a:spcPct val="100000"/>
            </a:lnSpc>
          </a:pPr>
          <a:endParaRPr lang="en-US"/>
        </a:p>
      </dgm:t>
    </dgm:pt>
    <dgm:pt modelId="{89A78E5C-194E-4FD4-9717-C03E28D91DE3}">
      <dgm:prSet/>
      <dgm:spPr/>
      <dgm:t>
        <a:bodyPr/>
        <a:lstStyle/>
        <a:p>
          <a:pPr>
            <a:lnSpc>
              <a:spcPct val="100000"/>
            </a:lnSpc>
          </a:pPr>
          <a:r>
            <a:rPr lang="en-GB" dirty="0"/>
            <a:t>Postal</a:t>
          </a:r>
          <a:br>
            <a:rPr lang="en-GB" dirty="0"/>
          </a:br>
          <a:endParaRPr lang="en-US" dirty="0"/>
        </a:p>
      </dgm:t>
    </dgm:pt>
    <dgm:pt modelId="{E71DE11A-2FE0-4894-86B6-52C86F3F3DCD}" type="parTrans" cxnId="{03946417-D49F-4D63-8F89-D0D561AD9AC9}">
      <dgm:prSet/>
      <dgm:spPr/>
      <dgm:t>
        <a:bodyPr/>
        <a:lstStyle/>
        <a:p>
          <a:endParaRPr lang="en-US"/>
        </a:p>
      </dgm:t>
    </dgm:pt>
    <dgm:pt modelId="{60FA90CD-0CEB-43D8-8866-B220AD8E65DA}" type="sibTrans" cxnId="{03946417-D49F-4D63-8F89-D0D561AD9AC9}">
      <dgm:prSet/>
      <dgm:spPr/>
      <dgm:t>
        <a:bodyPr/>
        <a:lstStyle/>
        <a:p>
          <a:pPr>
            <a:lnSpc>
              <a:spcPct val="100000"/>
            </a:lnSpc>
          </a:pPr>
          <a:endParaRPr lang="en-US"/>
        </a:p>
      </dgm:t>
    </dgm:pt>
    <dgm:pt modelId="{234D2558-7CD5-415E-A665-A6DD0AC95093}">
      <dgm:prSet/>
      <dgm:spPr/>
      <dgm:t>
        <a:bodyPr/>
        <a:lstStyle/>
        <a:p>
          <a:pPr>
            <a:lnSpc>
              <a:spcPct val="100000"/>
            </a:lnSpc>
          </a:pPr>
          <a:r>
            <a:rPr lang="en-GB" dirty="0"/>
            <a:t>Telephone</a:t>
          </a:r>
          <a:br>
            <a:rPr lang="en-GB" dirty="0"/>
          </a:br>
          <a:endParaRPr lang="en-US" dirty="0"/>
        </a:p>
      </dgm:t>
    </dgm:pt>
    <dgm:pt modelId="{1C782C6F-73D5-4CB5-B91B-F1C9E9801150}" type="parTrans" cxnId="{AF98BBA6-CD00-44A8-A1AD-F8F80D66C620}">
      <dgm:prSet/>
      <dgm:spPr/>
      <dgm:t>
        <a:bodyPr/>
        <a:lstStyle/>
        <a:p>
          <a:endParaRPr lang="en-US"/>
        </a:p>
      </dgm:t>
    </dgm:pt>
    <dgm:pt modelId="{EF55F175-1496-4058-85FE-020FC1104530}" type="sibTrans" cxnId="{AF98BBA6-CD00-44A8-A1AD-F8F80D66C620}">
      <dgm:prSet/>
      <dgm:spPr/>
      <dgm:t>
        <a:bodyPr/>
        <a:lstStyle/>
        <a:p>
          <a:pPr>
            <a:lnSpc>
              <a:spcPct val="100000"/>
            </a:lnSpc>
          </a:pPr>
          <a:endParaRPr lang="en-US"/>
        </a:p>
      </dgm:t>
    </dgm:pt>
    <dgm:pt modelId="{356663F2-EB3D-4A18-8852-CB2D4976088C}">
      <dgm:prSet/>
      <dgm:spPr/>
      <dgm:t>
        <a:bodyPr/>
        <a:lstStyle/>
        <a:p>
          <a:pPr>
            <a:lnSpc>
              <a:spcPct val="100000"/>
            </a:lnSpc>
          </a:pPr>
          <a:r>
            <a:rPr lang="en-GB" dirty="0"/>
            <a:t>Online</a:t>
          </a:r>
          <a:endParaRPr lang="en-US" dirty="0"/>
        </a:p>
      </dgm:t>
    </dgm:pt>
    <dgm:pt modelId="{A40D1200-C3D1-4EF6-A3FF-2EC0E5D24FB0}" type="parTrans" cxnId="{F8BE0187-3B5C-470C-A8CB-757342ED3898}">
      <dgm:prSet/>
      <dgm:spPr/>
      <dgm:t>
        <a:bodyPr/>
        <a:lstStyle/>
        <a:p>
          <a:endParaRPr lang="en-US"/>
        </a:p>
      </dgm:t>
    </dgm:pt>
    <dgm:pt modelId="{E01D2873-D011-4BF5-A276-7E3A689CF203}" type="sibTrans" cxnId="{F8BE0187-3B5C-470C-A8CB-757342ED3898}">
      <dgm:prSet/>
      <dgm:spPr/>
      <dgm:t>
        <a:bodyPr/>
        <a:lstStyle/>
        <a:p>
          <a:endParaRPr lang="en-US"/>
        </a:p>
      </dgm:t>
    </dgm:pt>
    <dgm:pt modelId="{CB9854C6-9109-4BB8-B3B6-0FDD0484AE35}" type="pres">
      <dgm:prSet presAssocID="{CED208F8-38E1-42C5-A0F4-51EBCDEDDA96}" presName="root" presStyleCnt="0">
        <dgm:presLayoutVars>
          <dgm:dir/>
          <dgm:resizeHandles val="exact"/>
        </dgm:presLayoutVars>
      </dgm:prSet>
      <dgm:spPr/>
    </dgm:pt>
    <dgm:pt modelId="{0A853727-275A-452B-A128-FD96E5C5B3FB}" type="pres">
      <dgm:prSet presAssocID="{CED208F8-38E1-42C5-A0F4-51EBCDEDDA96}" presName="container" presStyleCnt="0">
        <dgm:presLayoutVars>
          <dgm:dir/>
          <dgm:resizeHandles val="exact"/>
        </dgm:presLayoutVars>
      </dgm:prSet>
      <dgm:spPr/>
    </dgm:pt>
    <dgm:pt modelId="{EF0ADC88-57C3-4CE2-BAB0-9576744E981E}" type="pres">
      <dgm:prSet presAssocID="{93321422-50CB-44B1-B6BF-170A1EC2F5A9}" presName="compNode" presStyleCnt="0"/>
      <dgm:spPr/>
    </dgm:pt>
    <dgm:pt modelId="{5C26BAD3-7650-4395-930D-A19641E97076}" type="pres">
      <dgm:prSet presAssocID="{93321422-50CB-44B1-B6BF-170A1EC2F5A9}" presName="iconBgRect" presStyleLbl="bgShp" presStyleIdx="0" presStyleCnt="4"/>
      <dgm:spPr/>
    </dgm:pt>
    <dgm:pt modelId="{839C6F56-31CD-4C84-94C9-6666BD63E790}" type="pres">
      <dgm:prSet presAssocID="{93321422-50CB-44B1-B6BF-170A1EC2F5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BED2E9C4-84D4-484C-B507-BC05D7DDBF97}" type="pres">
      <dgm:prSet presAssocID="{93321422-50CB-44B1-B6BF-170A1EC2F5A9}" presName="spaceRect" presStyleCnt="0"/>
      <dgm:spPr/>
    </dgm:pt>
    <dgm:pt modelId="{02B7E76B-B657-4E69-93BC-14DA0815F9DC}" type="pres">
      <dgm:prSet presAssocID="{93321422-50CB-44B1-B6BF-170A1EC2F5A9}" presName="textRect" presStyleLbl="revTx" presStyleIdx="0" presStyleCnt="4">
        <dgm:presLayoutVars>
          <dgm:chMax val="1"/>
          <dgm:chPref val="1"/>
        </dgm:presLayoutVars>
      </dgm:prSet>
      <dgm:spPr/>
    </dgm:pt>
    <dgm:pt modelId="{A69FFF4A-126D-4AF1-9177-656ADD79758D}" type="pres">
      <dgm:prSet presAssocID="{8FFAD6C2-82CB-42ED-8694-6D1EC4FFB4C5}" presName="sibTrans" presStyleLbl="sibTrans2D1" presStyleIdx="0" presStyleCnt="0"/>
      <dgm:spPr/>
    </dgm:pt>
    <dgm:pt modelId="{D5C68D1D-A8C5-4C77-84DF-391CDC3AC4F5}" type="pres">
      <dgm:prSet presAssocID="{89A78E5C-194E-4FD4-9717-C03E28D91DE3}" presName="compNode" presStyleCnt="0"/>
      <dgm:spPr/>
    </dgm:pt>
    <dgm:pt modelId="{2FB0C759-E156-4E73-A385-4E2E0A34E3B3}" type="pres">
      <dgm:prSet presAssocID="{89A78E5C-194E-4FD4-9717-C03E28D91DE3}" presName="iconBgRect" presStyleLbl="bgShp" presStyleIdx="1" presStyleCnt="4"/>
      <dgm:spPr/>
    </dgm:pt>
    <dgm:pt modelId="{8DBE52B5-8C94-4462-8C7A-8F3B9C819A15}" type="pres">
      <dgm:prSet presAssocID="{89A78E5C-194E-4FD4-9717-C03E28D91DE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ilbox"/>
        </a:ext>
      </dgm:extLst>
    </dgm:pt>
    <dgm:pt modelId="{F3CC310E-F43A-46E5-98BC-83D6B63349E5}" type="pres">
      <dgm:prSet presAssocID="{89A78E5C-194E-4FD4-9717-C03E28D91DE3}" presName="spaceRect" presStyleCnt="0"/>
      <dgm:spPr/>
    </dgm:pt>
    <dgm:pt modelId="{ABD7400C-66B1-4A5B-B898-540C9BCD2705}" type="pres">
      <dgm:prSet presAssocID="{89A78E5C-194E-4FD4-9717-C03E28D91DE3}" presName="textRect" presStyleLbl="revTx" presStyleIdx="1" presStyleCnt="4">
        <dgm:presLayoutVars>
          <dgm:chMax val="1"/>
          <dgm:chPref val="1"/>
        </dgm:presLayoutVars>
      </dgm:prSet>
      <dgm:spPr/>
    </dgm:pt>
    <dgm:pt modelId="{581DCB99-1838-46B7-91F4-9853E5E56B66}" type="pres">
      <dgm:prSet presAssocID="{60FA90CD-0CEB-43D8-8866-B220AD8E65DA}" presName="sibTrans" presStyleLbl="sibTrans2D1" presStyleIdx="0" presStyleCnt="0"/>
      <dgm:spPr/>
    </dgm:pt>
    <dgm:pt modelId="{936DD706-9E80-4F3D-95C5-691DD6013794}" type="pres">
      <dgm:prSet presAssocID="{234D2558-7CD5-415E-A665-A6DD0AC95093}" presName="compNode" presStyleCnt="0"/>
      <dgm:spPr/>
    </dgm:pt>
    <dgm:pt modelId="{343DBB03-5AC8-4963-A728-E269ABB4B72B}" type="pres">
      <dgm:prSet presAssocID="{234D2558-7CD5-415E-A665-A6DD0AC95093}" presName="iconBgRect" presStyleLbl="bgShp" presStyleIdx="2" presStyleCnt="4"/>
      <dgm:spPr/>
    </dgm:pt>
    <dgm:pt modelId="{94289DBA-3319-4452-A251-A788D8215F79}" type="pres">
      <dgm:prSet presAssocID="{234D2558-7CD5-415E-A665-A6DD0AC950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phone"/>
        </a:ext>
      </dgm:extLst>
    </dgm:pt>
    <dgm:pt modelId="{5784E68F-20BB-4D0E-A7FA-7E40C9E76A54}" type="pres">
      <dgm:prSet presAssocID="{234D2558-7CD5-415E-A665-A6DD0AC95093}" presName="spaceRect" presStyleCnt="0"/>
      <dgm:spPr/>
    </dgm:pt>
    <dgm:pt modelId="{C2CA5132-CD49-4D4A-B1AB-716C51340985}" type="pres">
      <dgm:prSet presAssocID="{234D2558-7CD5-415E-A665-A6DD0AC95093}" presName="textRect" presStyleLbl="revTx" presStyleIdx="2" presStyleCnt="4">
        <dgm:presLayoutVars>
          <dgm:chMax val="1"/>
          <dgm:chPref val="1"/>
        </dgm:presLayoutVars>
      </dgm:prSet>
      <dgm:spPr/>
    </dgm:pt>
    <dgm:pt modelId="{03977C8B-13E2-4657-8335-10736F918CC4}" type="pres">
      <dgm:prSet presAssocID="{EF55F175-1496-4058-85FE-020FC1104530}" presName="sibTrans" presStyleLbl="sibTrans2D1" presStyleIdx="0" presStyleCnt="0"/>
      <dgm:spPr/>
    </dgm:pt>
    <dgm:pt modelId="{0F742BAC-BFF1-46F1-9B52-F47128707677}" type="pres">
      <dgm:prSet presAssocID="{356663F2-EB3D-4A18-8852-CB2D4976088C}" presName="compNode" presStyleCnt="0"/>
      <dgm:spPr/>
    </dgm:pt>
    <dgm:pt modelId="{BD297D66-EB58-448C-AB68-C9B9C2B42CD6}" type="pres">
      <dgm:prSet presAssocID="{356663F2-EB3D-4A18-8852-CB2D4976088C}" presName="iconBgRect" presStyleLbl="bgShp" presStyleIdx="3" presStyleCnt="4"/>
      <dgm:spPr/>
    </dgm:pt>
    <dgm:pt modelId="{4432D4FF-8290-45AC-855B-BAF19B0B7E91}" type="pres">
      <dgm:prSet presAssocID="{356663F2-EB3D-4A18-8852-CB2D4976088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Internet"/>
        </a:ext>
      </dgm:extLst>
    </dgm:pt>
    <dgm:pt modelId="{71663C2F-1B21-4DEB-81BA-098571209EAD}" type="pres">
      <dgm:prSet presAssocID="{356663F2-EB3D-4A18-8852-CB2D4976088C}" presName="spaceRect" presStyleCnt="0"/>
      <dgm:spPr/>
    </dgm:pt>
    <dgm:pt modelId="{B302D83C-3629-4327-804B-D19D8C0FACAD}" type="pres">
      <dgm:prSet presAssocID="{356663F2-EB3D-4A18-8852-CB2D4976088C}" presName="textRect" presStyleLbl="revTx" presStyleIdx="3" presStyleCnt="4">
        <dgm:presLayoutVars>
          <dgm:chMax val="1"/>
          <dgm:chPref val="1"/>
        </dgm:presLayoutVars>
      </dgm:prSet>
      <dgm:spPr/>
    </dgm:pt>
  </dgm:ptLst>
  <dgm:cxnLst>
    <dgm:cxn modelId="{1E605E00-2E0F-4558-B9A7-E12C62AFBCD5}" type="presOf" srcId="{89A78E5C-194E-4FD4-9717-C03E28D91DE3}" destId="{ABD7400C-66B1-4A5B-B898-540C9BCD2705}" srcOrd="0" destOrd="0" presId="urn:microsoft.com/office/officeart/2018/2/layout/IconCircleList"/>
    <dgm:cxn modelId="{03946417-D49F-4D63-8F89-D0D561AD9AC9}" srcId="{CED208F8-38E1-42C5-A0F4-51EBCDEDDA96}" destId="{89A78E5C-194E-4FD4-9717-C03E28D91DE3}" srcOrd="1" destOrd="0" parTransId="{E71DE11A-2FE0-4894-86B6-52C86F3F3DCD}" sibTransId="{60FA90CD-0CEB-43D8-8866-B220AD8E65DA}"/>
    <dgm:cxn modelId="{3E477975-1863-4FF0-B09F-12C798732A4A}" type="presOf" srcId="{356663F2-EB3D-4A18-8852-CB2D4976088C}" destId="{B302D83C-3629-4327-804B-D19D8C0FACAD}" srcOrd="0" destOrd="0" presId="urn:microsoft.com/office/officeart/2018/2/layout/IconCircleList"/>
    <dgm:cxn modelId="{FC4E195A-A005-4284-A951-5ECFA548A833}" type="presOf" srcId="{EF55F175-1496-4058-85FE-020FC1104530}" destId="{03977C8B-13E2-4657-8335-10736F918CC4}" srcOrd="0" destOrd="0" presId="urn:microsoft.com/office/officeart/2018/2/layout/IconCircleList"/>
    <dgm:cxn modelId="{E83E577B-C290-469D-874B-DE01C0FCDE65}" type="presOf" srcId="{93321422-50CB-44B1-B6BF-170A1EC2F5A9}" destId="{02B7E76B-B657-4E69-93BC-14DA0815F9DC}" srcOrd="0" destOrd="0" presId="urn:microsoft.com/office/officeart/2018/2/layout/IconCircleList"/>
    <dgm:cxn modelId="{F8BE0187-3B5C-470C-A8CB-757342ED3898}" srcId="{CED208F8-38E1-42C5-A0F4-51EBCDEDDA96}" destId="{356663F2-EB3D-4A18-8852-CB2D4976088C}" srcOrd="3" destOrd="0" parTransId="{A40D1200-C3D1-4EF6-A3FF-2EC0E5D24FB0}" sibTransId="{E01D2873-D011-4BF5-A276-7E3A689CF203}"/>
    <dgm:cxn modelId="{7E182F96-9C09-4CF8-8982-C89B5FCEDF55}" type="presOf" srcId="{CED208F8-38E1-42C5-A0F4-51EBCDEDDA96}" destId="{CB9854C6-9109-4BB8-B3B6-0FDD0484AE35}" srcOrd="0" destOrd="0" presId="urn:microsoft.com/office/officeart/2018/2/layout/IconCircleList"/>
    <dgm:cxn modelId="{2E39B09C-E402-45B2-9682-E5E51D2107C0}" type="presOf" srcId="{8FFAD6C2-82CB-42ED-8694-6D1EC4FFB4C5}" destId="{A69FFF4A-126D-4AF1-9177-656ADD79758D}" srcOrd="0" destOrd="0" presId="urn:microsoft.com/office/officeart/2018/2/layout/IconCircleList"/>
    <dgm:cxn modelId="{AF98BBA6-CD00-44A8-A1AD-F8F80D66C620}" srcId="{CED208F8-38E1-42C5-A0F4-51EBCDEDDA96}" destId="{234D2558-7CD5-415E-A665-A6DD0AC95093}" srcOrd="2" destOrd="0" parTransId="{1C782C6F-73D5-4CB5-B91B-F1C9E9801150}" sibTransId="{EF55F175-1496-4058-85FE-020FC1104530}"/>
    <dgm:cxn modelId="{B7141FE8-48DA-476A-AA0B-2C6644CAF61E}" type="presOf" srcId="{234D2558-7CD5-415E-A665-A6DD0AC95093}" destId="{C2CA5132-CD49-4D4A-B1AB-716C51340985}" srcOrd="0" destOrd="0" presId="urn:microsoft.com/office/officeart/2018/2/layout/IconCircleList"/>
    <dgm:cxn modelId="{9A7982F4-7507-41F0-AC8D-E7D7FDDC6F85}" type="presOf" srcId="{60FA90CD-0CEB-43D8-8866-B220AD8E65DA}" destId="{581DCB99-1838-46B7-91F4-9853E5E56B66}" srcOrd="0" destOrd="0" presId="urn:microsoft.com/office/officeart/2018/2/layout/IconCircleList"/>
    <dgm:cxn modelId="{CDA43CFC-A3F5-45CF-87D0-D6D15F0F065B}" srcId="{CED208F8-38E1-42C5-A0F4-51EBCDEDDA96}" destId="{93321422-50CB-44B1-B6BF-170A1EC2F5A9}" srcOrd="0" destOrd="0" parTransId="{A1398617-26C0-4800-A292-42BC0289B0AA}" sibTransId="{8FFAD6C2-82CB-42ED-8694-6D1EC4FFB4C5}"/>
    <dgm:cxn modelId="{06A599B9-9222-4396-867D-8374384C5BFB}" type="presParOf" srcId="{CB9854C6-9109-4BB8-B3B6-0FDD0484AE35}" destId="{0A853727-275A-452B-A128-FD96E5C5B3FB}" srcOrd="0" destOrd="0" presId="urn:microsoft.com/office/officeart/2018/2/layout/IconCircleList"/>
    <dgm:cxn modelId="{8C43FDA5-95D2-4EFC-8F8C-421C93C73BCC}" type="presParOf" srcId="{0A853727-275A-452B-A128-FD96E5C5B3FB}" destId="{EF0ADC88-57C3-4CE2-BAB0-9576744E981E}" srcOrd="0" destOrd="0" presId="urn:microsoft.com/office/officeart/2018/2/layout/IconCircleList"/>
    <dgm:cxn modelId="{7AB8FD8F-BBAD-4A9B-8374-E62F283C2D96}" type="presParOf" srcId="{EF0ADC88-57C3-4CE2-BAB0-9576744E981E}" destId="{5C26BAD3-7650-4395-930D-A19641E97076}" srcOrd="0" destOrd="0" presId="urn:microsoft.com/office/officeart/2018/2/layout/IconCircleList"/>
    <dgm:cxn modelId="{AC790339-AAFC-4289-9175-D1A5B7CC880C}" type="presParOf" srcId="{EF0ADC88-57C3-4CE2-BAB0-9576744E981E}" destId="{839C6F56-31CD-4C84-94C9-6666BD63E790}" srcOrd="1" destOrd="0" presId="urn:microsoft.com/office/officeart/2018/2/layout/IconCircleList"/>
    <dgm:cxn modelId="{14D4C414-350E-4219-A8EE-F17EB0565D0A}" type="presParOf" srcId="{EF0ADC88-57C3-4CE2-BAB0-9576744E981E}" destId="{BED2E9C4-84D4-484C-B507-BC05D7DDBF97}" srcOrd="2" destOrd="0" presId="urn:microsoft.com/office/officeart/2018/2/layout/IconCircleList"/>
    <dgm:cxn modelId="{2BD8C023-A689-4BC4-9161-51C66B2BB8B3}" type="presParOf" srcId="{EF0ADC88-57C3-4CE2-BAB0-9576744E981E}" destId="{02B7E76B-B657-4E69-93BC-14DA0815F9DC}" srcOrd="3" destOrd="0" presId="urn:microsoft.com/office/officeart/2018/2/layout/IconCircleList"/>
    <dgm:cxn modelId="{43A4A9C3-38C7-4037-8097-709600A46ACD}" type="presParOf" srcId="{0A853727-275A-452B-A128-FD96E5C5B3FB}" destId="{A69FFF4A-126D-4AF1-9177-656ADD79758D}" srcOrd="1" destOrd="0" presId="urn:microsoft.com/office/officeart/2018/2/layout/IconCircleList"/>
    <dgm:cxn modelId="{D70BD597-0942-4077-8340-62E0C0C76E5D}" type="presParOf" srcId="{0A853727-275A-452B-A128-FD96E5C5B3FB}" destId="{D5C68D1D-A8C5-4C77-84DF-391CDC3AC4F5}" srcOrd="2" destOrd="0" presId="urn:microsoft.com/office/officeart/2018/2/layout/IconCircleList"/>
    <dgm:cxn modelId="{0A95E9B7-CF72-46FC-A1B9-FA788177CE49}" type="presParOf" srcId="{D5C68D1D-A8C5-4C77-84DF-391CDC3AC4F5}" destId="{2FB0C759-E156-4E73-A385-4E2E0A34E3B3}" srcOrd="0" destOrd="0" presId="urn:microsoft.com/office/officeart/2018/2/layout/IconCircleList"/>
    <dgm:cxn modelId="{54049413-94BF-49AF-8A52-6CEB006AFA33}" type="presParOf" srcId="{D5C68D1D-A8C5-4C77-84DF-391CDC3AC4F5}" destId="{8DBE52B5-8C94-4462-8C7A-8F3B9C819A15}" srcOrd="1" destOrd="0" presId="urn:microsoft.com/office/officeart/2018/2/layout/IconCircleList"/>
    <dgm:cxn modelId="{6A8FFCFB-5217-4169-A2C1-53ACB01D7F80}" type="presParOf" srcId="{D5C68D1D-A8C5-4C77-84DF-391CDC3AC4F5}" destId="{F3CC310E-F43A-46E5-98BC-83D6B63349E5}" srcOrd="2" destOrd="0" presId="urn:microsoft.com/office/officeart/2018/2/layout/IconCircleList"/>
    <dgm:cxn modelId="{BEF24BC0-C4EB-4491-8F6F-CC8933DFDA83}" type="presParOf" srcId="{D5C68D1D-A8C5-4C77-84DF-391CDC3AC4F5}" destId="{ABD7400C-66B1-4A5B-B898-540C9BCD2705}" srcOrd="3" destOrd="0" presId="urn:microsoft.com/office/officeart/2018/2/layout/IconCircleList"/>
    <dgm:cxn modelId="{F3A810EB-3177-4812-85B3-08C5823CBD7A}" type="presParOf" srcId="{0A853727-275A-452B-A128-FD96E5C5B3FB}" destId="{581DCB99-1838-46B7-91F4-9853E5E56B66}" srcOrd="3" destOrd="0" presId="urn:microsoft.com/office/officeart/2018/2/layout/IconCircleList"/>
    <dgm:cxn modelId="{F9D2075F-3E9E-493A-862F-CDCD3E03C4E3}" type="presParOf" srcId="{0A853727-275A-452B-A128-FD96E5C5B3FB}" destId="{936DD706-9E80-4F3D-95C5-691DD6013794}" srcOrd="4" destOrd="0" presId="urn:microsoft.com/office/officeart/2018/2/layout/IconCircleList"/>
    <dgm:cxn modelId="{FBBD8992-612F-4855-888B-755F0E7782A3}" type="presParOf" srcId="{936DD706-9E80-4F3D-95C5-691DD6013794}" destId="{343DBB03-5AC8-4963-A728-E269ABB4B72B}" srcOrd="0" destOrd="0" presId="urn:microsoft.com/office/officeart/2018/2/layout/IconCircleList"/>
    <dgm:cxn modelId="{F64F9F93-B6DF-408D-9297-D52FD7F90162}" type="presParOf" srcId="{936DD706-9E80-4F3D-95C5-691DD6013794}" destId="{94289DBA-3319-4452-A251-A788D8215F79}" srcOrd="1" destOrd="0" presId="urn:microsoft.com/office/officeart/2018/2/layout/IconCircleList"/>
    <dgm:cxn modelId="{1AC69A77-2A9D-4EA8-9A58-EC5F116F7630}" type="presParOf" srcId="{936DD706-9E80-4F3D-95C5-691DD6013794}" destId="{5784E68F-20BB-4D0E-A7FA-7E40C9E76A54}" srcOrd="2" destOrd="0" presId="urn:microsoft.com/office/officeart/2018/2/layout/IconCircleList"/>
    <dgm:cxn modelId="{3646B46C-58C1-4BA5-9DBE-392A9FCB9968}" type="presParOf" srcId="{936DD706-9E80-4F3D-95C5-691DD6013794}" destId="{C2CA5132-CD49-4D4A-B1AB-716C51340985}" srcOrd="3" destOrd="0" presId="urn:microsoft.com/office/officeart/2018/2/layout/IconCircleList"/>
    <dgm:cxn modelId="{62F53268-5115-44C3-8385-86E80ABCA7E4}" type="presParOf" srcId="{0A853727-275A-452B-A128-FD96E5C5B3FB}" destId="{03977C8B-13E2-4657-8335-10736F918CC4}" srcOrd="5" destOrd="0" presId="urn:microsoft.com/office/officeart/2018/2/layout/IconCircleList"/>
    <dgm:cxn modelId="{72714616-D89A-4F75-AAD3-63D3BA91DD60}" type="presParOf" srcId="{0A853727-275A-452B-A128-FD96E5C5B3FB}" destId="{0F742BAC-BFF1-46F1-9B52-F47128707677}" srcOrd="6" destOrd="0" presId="urn:microsoft.com/office/officeart/2018/2/layout/IconCircleList"/>
    <dgm:cxn modelId="{ABEF63A9-19E1-4900-B2DD-2F3C8C8E8235}" type="presParOf" srcId="{0F742BAC-BFF1-46F1-9B52-F47128707677}" destId="{BD297D66-EB58-448C-AB68-C9B9C2B42CD6}" srcOrd="0" destOrd="0" presId="urn:microsoft.com/office/officeart/2018/2/layout/IconCircleList"/>
    <dgm:cxn modelId="{6FF23B37-98C9-42A5-B07C-D2208F44CCC6}" type="presParOf" srcId="{0F742BAC-BFF1-46F1-9B52-F47128707677}" destId="{4432D4FF-8290-45AC-855B-BAF19B0B7E91}" srcOrd="1" destOrd="0" presId="urn:microsoft.com/office/officeart/2018/2/layout/IconCircleList"/>
    <dgm:cxn modelId="{94BB9764-6C88-4CCC-8EED-AFC0FCAE62FC}" type="presParOf" srcId="{0F742BAC-BFF1-46F1-9B52-F47128707677}" destId="{71663C2F-1B21-4DEB-81BA-098571209EAD}" srcOrd="2" destOrd="0" presId="urn:microsoft.com/office/officeart/2018/2/layout/IconCircleList"/>
    <dgm:cxn modelId="{897B5CB0-9B73-45BE-AC03-98CC687960E2}" type="presParOf" srcId="{0F742BAC-BFF1-46F1-9B52-F47128707677}" destId="{B302D83C-3629-4327-804B-D19D8C0FACA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6BAD3-7650-4395-930D-A19641E97076}">
      <dsp:nvSpPr>
        <dsp:cNvPr id="0" name=""/>
        <dsp:cNvSpPr/>
      </dsp:nvSpPr>
      <dsp:spPr>
        <a:xfrm>
          <a:off x="177886" y="156976"/>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C6F56-31CD-4C84-94C9-6666BD63E790}">
      <dsp:nvSpPr>
        <dsp:cNvPr id="0" name=""/>
        <dsp:cNvSpPr/>
      </dsp:nvSpPr>
      <dsp:spPr>
        <a:xfrm>
          <a:off x="454694" y="433784"/>
          <a:ext cx="764518" cy="764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7E76B-B657-4E69-93BC-14DA0815F9DC}">
      <dsp:nvSpPr>
        <dsp:cNvPr id="0" name=""/>
        <dsp:cNvSpPr/>
      </dsp:nvSpPr>
      <dsp:spPr>
        <a:xfrm>
          <a:off x="1778479" y="156976"/>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Doorstep</a:t>
          </a:r>
          <a:br>
            <a:rPr lang="en-GB" sz="2400" kern="1200" dirty="0"/>
          </a:br>
          <a:endParaRPr lang="en-US" sz="2400" kern="1200" dirty="0"/>
        </a:p>
      </dsp:txBody>
      <dsp:txXfrm>
        <a:off x="1778479" y="156976"/>
        <a:ext cx="3107032" cy="1318135"/>
      </dsp:txXfrm>
    </dsp:sp>
    <dsp:sp modelId="{2FB0C759-E156-4E73-A385-4E2E0A34E3B3}">
      <dsp:nvSpPr>
        <dsp:cNvPr id="0" name=""/>
        <dsp:cNvSpPr/>
      </dsp:nvSpPr>
      <dsp:spPr>
        <a:xfrm>
          <a:off x="5426888" y="156976"/>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E52B5-8C94-4462-8C7A-8F3B9C819A15}">
      <dsp:nvSpPr>
        <dsp:cNvPr id="0" name=""/>
        <dsp:cNvSpPr/>
      </dsp:nvSpPr>
      <dsp:spPr>
        <a:xfrm>
          <a:off x="5703696" y="433784"/>
          <a:ext cx="764518" cy="764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7400C-66B1-4A5B-B898-540C9BCD2705}">
      <dsp:nvSpPr>
        <dsp:cNvPr id="0" name=""/>
        <dsp:cNvSpPr/>
      </dsp:nvSpPr>
      <dsp:spPr>
        <a:xfrm>
          <a:off x="7027480" y="156976"/>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Postal</a:t>
          </a:r>
          <a:br>
            <a:rPr lang="en-GB" sz="2400" kern="1200" dirty="0"/>
          </a:br>
          <a:endParaRPr lang="en-US" sz="2400" kern="1200" dirty="0"/>
        </a:p>
      </dsp:txBody>
      <dsp:txXfrm>
        <a:off x="7027480" y="156976"/>
        <a:ext cx="3107032" cy="1318135"/>
      </dsp:txXfrm>
    </dsp:sp>
    <dsp:sp modelId="{343DBB03-5AC8-4963-A728-E269ABB4B72B}">
      <dsp:nvSpPr>
        <dsp:cNvPr id="0" name=""/>
        <dsp:cNvSpPr/>
      </dsp:nvSpPr>
      <dsp:spPr>
        <a:xfrm>
          <a:off x="177886" y="2079373"/>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89DBA-3319-4452-A251-A788D8215F79}">
      <dsp:nvSpPr>
        <dsp:cNvPr id="0" name=""/>
        <dsp:cNvSpPr/>
      </dsp:nvSpPr>
      <dsp:spPr>
        <a:xfrm>
          <a:off x="454694" y="2356182"/>
          <a:ext cx="764518" cy="764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CA5132-CD49-4D4A-B1AB-716C51340985}">
      <dsp:nvSpPr>
        <dsp:cNvPr id="0" name=""/>
        <dsp:cNvSpPr/>
      </dsp:nvSpPr>
      <dsp:spPr>
        <a:xfrm>
          <a:off x="1778479" y="2079373"/>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Telephone</a:t>
          </a:r>
          <a:br>
            <a:rPr lang="en-GB" sz="2400" kern="1200" dirty="0"/>
          </a:br>
          <a:endParaRPr lang="en-US" sz="2400" kern="1200" dirty="0"/>
        </a:p>
      </dsp:txBody>
      <dsp:txXfrm>
        <a:off x="1778479" y="2079373"/>
        <a:ext cx="3107032" cy="1318135"/>
      </dsp:txXfrm>
    </dsp:sp>
    <dsp:sp modelId="{BD297D66-EB58-448C-AB68-C9B9C2B42CD6}">
      <dsp:nvSpPr>
        <dsp:cNvPr id="0" name=""/>
        <dsp:cNvSpPr/>
      </dsp:nvSpPr>
      <dsp:spPr>
        <a:xfrm>
          <a:off x="5426888" y="2079373"/>
          <a:ext cx="1318135" cy="131813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32D4FF-8290-45AC-855B-BAF19B0B7E91}">
      <dsp:nvSpPr>
        <dsp:cNvPr id="0" name=""/>
        <dsp:cNvSpPr/>
      </dsp:nvSpPr>
      <dsp:spPr>
        <a:xfrm>
          <a:off x="5703696" y="2356182"/>
          <a:ext cx="764518" cy="7645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2D83C-3629-4327-804B-D19D8C0FACAD}">
      <dsp:nvSpPr>
        <dsp:cNvPr id="0" name=""/>
        <dsp:cNvSpPr/>
      </dsp:nvSpPr>
      <dsp:spPr>
        <a:xfrm>
          <a:off x="7027480" y="2079373"/>
          <a:ext cx="3107032" cy="1318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dirty="0"/>
            <a:t>Online</a:t>
          </a:r>
          <a:endParaRPr lang="en-US" sz="2400" kern="1200" dirty="0"/>
        </a:p>
      </dsp:txBody>
      <dsp:txXfrm>
        <a:off x="7027480" y="2079373"/>
        <a:ext cx="3107032" cy="131813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F4AAE-AEFB-448D-873B-8E45B115A8E3}" type="datetimeFigureOut">
              <a:rPr lang="en-GB" smtClean="0"/>
              <a:t>15/09/2025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2BA5B5-951F-4024-AA86-BB1B98014891}" type="slidenum">
              <a:rPr lang="en-GB" smtClean="0"/>
              <a:t>‹#›</a:t>
            </a:fld>
            <a:endParaRPr lang="en-GB" dirty="0"/>
          </a:p>
        </p:txBody>
      </p:sp>
    </p:spTree>
    <p:extLst>
      <p:ext uri="{BB962C8B-B14F-4D97-AF65-F5344CB8AC3E}">
        <p14:creationId xmlns:p14="http://schemas.microsoft.com/office/powerpoint/2010/main" val="388016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3F448-4527-892E-A7EC-BF3055CE8C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C9EF3E-E398-B5A5-66DD-2A90FFAD4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6CE6B4-DB85-3E28-3C28-7080977E5D8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752487-1E38-DA75-C8BE-F1B9FE40A2B6}"/>
              </a:ext>
            </a:extLst>
          </p:cNvPr>
          <p:cNvSpPr>
            <a:spLocks noGrp="1"/>
          </p:cNvSpPr>
          <p:nvPr>
            <p:ph type="sldNum" sz="quarter" idx="5"/>
          </p:nvPr>
        </p:nvSpPr>
        <p:spPr/>
        <p:txBody>
          <a:bodyPr/>
          <a:lstStyle/>
          <a:p>
            <a:fld id="{366E77BD-A80A-4F08-9805-32230817B86D}" type="slidenum">
              <a:rPr lang="en-GB" smtClean="0"/>
              <a:t>2</a:t>
            </a:fld>
            <a:endParaRPr lang="en-GB" dirty="0"/>
          </a:p>
        </p:txBody>
      </p:sp>
    </p:spTree>
    <p:extLst>
      <p:ext uri="{BB962C8B-B14F-4D97-AF65-F5344CB8AC3E}">
        <p14:creationId xmlns:p14="http://schemas.microsoft.com/office/powerpoint/2010/main" val="345196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4FE39-89A3-6F2F-BA3E-F5DD468BF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06CB0-77D2-711E-C476-42EE0A526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B2BED-F9F0-E2F0-7F70-D16674750A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FE59C5-3700-2358-6531-234F9C15543F}"/>
              </a:ext>
            </a:extLst>
          </p:cNvPr>
          <p:cNvSpPr>
            <a:spLocks noGrp="1"/>
          </p:cNvSpPr>
          <p:nvPr>
            <p:ph type="sldNum" sz="quarter" idx="5"/>
          </p:nvPr>
        </p:nvSpPr>
        <p:spPr/>
        <p:txBody>
          <a:bodyPr/>
          <a:lstStyle/>
          <a:p>
            <a:fld id="{366E77BD-A80A-4F08-9805-32230817B86D}" type="slidenum">
              <a:rPr lang="en-GB" smtClean="0"/>
              <a:t>12</a:t>
            </a:fld>
            <a:endParaRPr lang="en-GB" dirty="0"/>
          </a:p>
        </p:txBody>
      </p:sp>
    </p:spTree>
    <p:extLst>
      <p:ext uri="{BB962C8B-B14F-4D97-AF65-F5344CB8AC3E}">
        <p14:creationId xmlns:p14="http://schemas.microsoft.com/office/powerpoint/2010/main" val="31251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D4B77-C309-86DC-76B4-86F15CF9B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33B55-54D8-947E-07ED-3F3B99225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B9264-E32F-E5EC-731A-C83DE36852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03ED89-C90E-ABE3-358B-A15CA920601B}"/>
              </a:ext>
            </a:extLst>
          </p:cNvPr>
          <p:cNvSpPr>
            <a:spLocks noGrp="1"/>
          </p:cNvSpPr>
          <p:nvPr>
            <p:ph type="sldNum" sz="quarter" idx="5"/>
          </p:nvPr>
        </p:nvSpPr>
        <p:spPr/>
        <p:txBody>
          <a:bodyPr/>
          <a:lstStyle/>
          <a:p>
            <a:fld id="{366E77BD-A80A-4F08-9805-32230817B86D}" type="slidenum">
              <a:rPr lang="en-GB" smtClean="0"/>
              <a:t>13</a:t>
            </a:fld>
            <a:endParaRPr lang="en-GB" dirty="0"/>
          </a:p>
        </p:txBody>
      </p:sp>
    </p:spTree>
    <p:extLst>
      <p:ext uri="{BB962C8B-B14F-4D97-AF65-F5344CB8AC3E}">
        <p14:creationId xmlns:p14="http://schemas.microsoft.com/office/powerpoint/2010/main" val="95596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6E77BD-A80A-4F08-9805-32230817B86D}" type="slidenum">
              <a:rPr lang="en-GB" smtClean="0"/>
              <a:t>14</a:t>
            </a:fld>
            <a:endParaRPr lang="en-GB" dirty="0"/>
          </a:p>
        </p:txBody>
      </p:sp>
    </p:spTree>
    <p:extLst>
      <p:ext uri="{BB962C8B-B14F-4D97-AF65-F5344CB8AC3E}">
        <p14:creationId xmlns:p14="http://schemas.microsoft.com/office/powerpoint/2010/main" val="261698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Financial – immediate funds / ability to meet costs / future financial security</a:t>
            </a:r>
          </a:p>
          <a:p>
            <a:r>
              <a:rPr lang="en-GB" dirty="0"/>
              <a:t>Mental Health – Anxiety / Shame / Guilt / Embarrassment / Anger / Depression / Fear / Grief</a:t>
            </a:r>
          </a:p>
          <a:p>
            <a:r>
              <a:rPr lang="en-GB" dirty="0"/>
              <a:t>Loss of Trust – Government / Organisations / Contacts / Family</a:t>
            </a:r>
          </a:p>
          <a:p>
            <a:r>
              <a:rPr lang="en-GB" dirty="0"/>
              <a:t>Security – In own home / Using web etc / Banks and Finances</a:t>
            </a:r>
          </a:p>
          <a:p>
            <a:r>
              <a:rPr lang="en-GB" dirty="0"/>
              <a:t>Confidence – Dealing with finances / contacts</a:t>
            </a:r>
          </a:p>
          <a:p>
            <a:r>
              <a:rPr lang="en-GB" dirty="0"/>
              <a:t>Credit Score – Especially with Identity Fraud</a:t>
            </a:r>
          </a:p>
        </p:txBody>
      </p:sp>
      <p:sp>
        <p:nvSpPr>
          <p:cNvPr id="4" name="Slide Number Placeholder 3"/>
          <p:cNvSpPr>
            <a:spLocks noGrp="1"/>
          </p:cNvSpPr>
          <p:nvPr>
            <p:ph type="sldNum" sz="quarter" idx="5"/>
          </p:nvPr>
        </p:nvSpPr>
        <p:spPr/>
        <p:txBody>
          <a:bodyPr/>
          <a:lstStyle/>
          <a:p>
            <a:fld id="{2BF913C7-D725-4885-98D3-E1F8FAB44A3A}" type="slidenum">
              <a:rPr lang="en-GB" smtClean="0"/>
              <a:t>15</a:t>
            </a:fld>
            <a:endParaRPr lang="en-GB" dirty="0"/>
          </a:p>
        </p:txBody>
      </p:sp>
    </p:spTree>
    <p:extLst>
      <p:ext uri="{BB962C8B-B14F-4D97-AF65-F5344CB8AC3E}">
        <p14:creationId xmlns:p14="http://schemas.microsoft.com/office/powerpoint/2010/main" val="342987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Financial – immediate funds / ability to meet costs / future financial security</a:t>
            </a:r>
          </a:p>
          <a:p>
            <a:r>
              <a:rPr lang="en-GB" dirty="0"/>
              <a:t>Mental Health – Anxiety / Shame / Guilt / Embarrassment / Anger / Depression / Fear / Grief</a:t>
            </a:r>
          </a:p>
          <a:p>
            <a:r>
              <a:rPr lang="en-GB" dirty="0"/>
              <a:t>Loss of Trust – Government / Organisations / Contacts / Family</a:t>
            </a:r>
          </a:p>
          <a:p>
            <a:r>
              <a:rPr lang="en-GB" dirty="0"/>
              <a:t>Security – In own home / Using web etc / Banks and Finances</a:t>
            </a:r>
          </a:p>
          <a:p>
            <a:r>
              <a:rPr lang="en-GB" dirty="0"/>
              <a:t>Confidence – Dealing with finances / contacts</a:t>
            </a:r>
          </a:p>
          <a:p>
            <a:r>
              <a:rPr lang="en-GB" dirty="0"/>
              <a:t>Credit Score – Especially with Identity Fraud</a:t>
            </a:r>
          </a:p>
        </p:txBody>
      </p:sp>
      <p:sp>
        <p:nvSpPr>
          <p:cNvPr id="4" name="Slide Number Placeholder 3"/>
          <p:cNvSpPr>
            <a:spLocks noGrp="1"/>
          </p:cNvSpPr>
          <p:nvPr>
            <p:ph type="sldNum" sz="quarter" idx="5"/>
          </p:nvPr>
        </p:nvSpPr>
        <p:spPr/>
        <p:txBody>
          <a:bodyPr/>
          <a:lstStyle/>
          <a:p>
            <a:fld id="{2BF913C7-D725-4885-98D3-E1F8FAB44A3A}" type="slidenum">
              <a:rPr lang="en-GB" smtClean="0"/>
              <a:t>16</a:t>
            </a:fld>
            <a:endParaRPr lang="en-GB" dirty="0"/>
          </a:p>
        </p:txBody>
      </p:sp>
    </p:spTree>
    <p:extLst>
      <p:ext uri="{BB962C8B-B14F-4D97-AF65-F5344CB8AC3E}">
        <p14:creationId xmlns:p14="http://schemas.microsoft.com/office/powerpoint/2010/main" val="1601907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6E77BD-A80A-4F08-9805-32230817B86D}" type="slidenum">
              <a:rPr lang="en-GB" smtClean="0"/>
              <a:t>17</a:t>
            </a:fld>
            <a:endParaRPr lang="en-GB" dirty="0"/>
          </a:p>
        </p:txBody>
      </p:sp>
    </p:spTree>
    <p:extLst>
      <p:ext uri="{BB962C8B-B14F-4D97-AF65-F5344CB8AC3E}">
        <p14:creationId xmlns:p14="http://schemas.microsoft.com/office/powerpoint/2010/main" val="4231429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Supported by UK Finance</a:t>
            </a:r>
          </a:p>
        </p:txBody>
      </p:sp>
      <p:sp>
        <p:nvSpPr>
          <p:cNvPr id="4" name="Slide Number Placeholder 3"/>
          <p:cNvSpPr>
            <a:spLocks noGrp="1"/>
          </p:cNvSpPr>
          <p:nvPr>
            <p:ph type="sldNum" sz="quarter" idx="5"/>
          </p:nvPr>
        </p:nvSpPr>
        <p:spPr/>
        <p:txBody>
          <a:bodyPr/>
          <a:lstStyle/>
          <a:p>
            <a:fld id="{2BF913C7-D725-4885-98D3-E1F8FAB44A3A}" type="slidenum">
              <a:rPr lang="en-GB" smtClean="0"/>
              <a:t>19</a:t>
            </a:fld>
            <a:endParaRPr lang="en-GB" dirty="0"/>
          </a:p>
        </p:txBody>
      </p:sp>
    </p:spTree>
    <p:extLst>
      <p:ext uri="{BB962C8B-B14F-4D97-AF65-F5344CB8AC3E}">
        <p14:creationId xmlns:p14="http://schemas.microsoft.com/office/powerpoint/2010/main" val="4267226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A7950-96AE-FD36-9DA9-23CB0EA32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26BFC-05E3-E938-8B1A-798BBE5824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D8DD3-6585-D262-69D2-5827A90A089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269FB4-DE00-0C3A-35DF-1CE48E6E1092}"/>
              </a:ext>
            </a:extLst>
          </p:cNvPr>
          <p:cNvSpPr>
            <a:spLocks noGrp="1"/>
          </p:cNvSpPr>
          <p:nvPr>
            <p:ph type="sldNum" sz="quarter" idx="5"/>
          </p:nvPr>
        </p:nvSpPr>
        <p:spPr/>
        <p:txBody>
          <a:bodyPr/>
          <a:lstStyle/>
          <a:p>
            <a:fld id="{366E77BD-A80A-4F08-9805-32230817B86D}" type="slidenum">
              <a:rPr lang="en-GB" smtClean="0"/>
              <a:t>21</a:t>
            </a:fld>
            <a:endParaRPr lang="en-GB" dirty="0"/>
          </a:p>
        </p:txBody>
      </p:sp>
    </p:spTree>
    <p:extLst>
      <p:ext uri="{BB962C8B-B14F-4D97-AF65-F5344CB8AC3E}">
        <p14:creationId xmlns:p14="http://schemas.microsoft.com/office/powerpoint/2010/main" val="28446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B6A31-05D6-66C9-F45D-E0F5C01B7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3C1B05-CC02-5904-2F73-9006ABE185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C5379-B768-80E1-DEB7-3C5D08EBA2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6CFE02-0B1A-2E95-4181-DB41763073A4}"/>
              </a:ext>
            </a:extLst>
          </p:cNvPr>
          <p:cNvSpPr>
            <a:spLocks noGrp="1"/>
          </p:cNvSpPr>
          <p:nvPr>
            <p:ph type="sldNum" sz="quarter" idx="5"/>
          </p:nvPr>
        </p:nvSpPr>
        <p:spPr/>
        <p:txBody>
          <a:bodyPr/>
          <a:lstStyle/>
          <a:p>
            <a:fld id="{366E77BD-A80A-4F08-9805-32230817B86D}" type="slidenum">
              <a:rPr lang="en-GB" smtClean="0"/>
              <a:t>3</a:t>
            </a:fld>
            <a:endParaRPr lang="en-GB" dirty="0"/>
          </a:p>
        </p:txBody>
      </p:sp>
    </p:spTree>
    <p:extLst>
      <p:ext uri="{BB962C8B-B14F-4D97-AF65-F5344CB8AC3E}">
        <p14:creationId xmlns:p14="http://schemas.microsoft.com/office/powerpoint/2010/main" val="85236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6E77BD-A80A-4F08-9805-32230817B86D}" type="slidenum">
              <a:rPr lang="en-GB" smtClean="0"/>
              <a:t>4</a:t>
            </a:fld>
            <a:endParaRPr lang="en-GB" dirty="0"/>
          </a:p>
        </p:txBody>
      </p:sp>
    </p:spTree>
    <p:extLst>
      <p:ext uri="{BB962C8B-B14F-4D97-AF65-F5344CB8AC3E}">
        <p14:creationId xmlns:p14="http://schemas.microsoft.com/office/powerpoint/2010/main" val="248335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0F70-41A2-3AF2-99A3-C8BAAECE1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38563-8AB1-031E-B6BF-6132E504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19EEB-FAEF-0D96-D41F-C01AA015F4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314EDA-9C8D-8103-186B-0C92D3668CA5}"/>
              </a:ext>
            </a:extLst>
          </p:cNvPr>
          <p:cNvSpPr>
            <a:spLocks noGrp="1"/>
          </p:cNvSpPr>
          <p:nvPr>
            <p:ph type="sldNum" sz="quarter" idx="5"/>
          </p:nvPr>
        </p:nvSpPr>
        <p:spPr/>
        <p:txBody>
          <a:bodyPr/>
          <a:lstStyle/>
          <a:p>
            <a:fld id="{366E77BD-A80A-4F08-9805-32230817B86D}" type="slidenum">
              <a:rPr lang="en-GB" smtClean="0"/>
              <a:t>5</a:t>
            </a:fld>
            <a:endParaRPr lang="en-GB" dirty="0"/>
          </a:p>
        </p:txBody>
      </p:sp>
    </p:spTree>
    <p:extLst>
      <p:ext uri="{BB962C8B-B14F-4D97-AF65-F5344CB8AC3E}">
        <p14:creationId xmlns:p14="http://schemas.microsoft.com/office/powerpoint/2010/main" val="301719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F6CC5-764F-8168-C86C-F8B0EA11E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5A760-042E-9788-8B22-0978EE12F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E7C4D-EB19-B463-4DC8-3CE66FD29AC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2C5FCAE-FD79-1160-4F28-5A9D1DD6540B}"/>
              </a:ext>
            </a:extLst>
          </p:cNvPr>
          <p:cNvSpPr>
            <a:spLocks noGrp="1"/>
          </p:cNvSpPr>
          <p:nvPr>
            <p:ph type="sldNum" sz="quarter" idx="5"/>
          </p:nvPr>
        </p:nvSpPr>
        <p:spPr/>
        <p:txBody>
          <a:bodyPr/>
          <a:lstStyle/>
          <a:p>
            <a:fld id="{366E77BD-A80A-4F08-9805-32230817B86D}" type="slidenum">
              <a:rPr lang="en-GB" smtClean="0"/>
              <a:t>6</a:t>
            </a:fld>
            <a:endParaRPr lang="en-GB" dirty="0"/>
          </a:p>
        </p:txBody>
      </p:sp>
    </p:spTree>
    <p:extLst>
      <p:ext uri="{BB962C8B-B14F-4D97-AF65-F5344CB8AC3E}">
        <p14:creationId xmlns:p14="http://schemas.microsoft.com/office/powerpoint/2010/main" val="140821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68889-75F9-F602-3C0D-7D0EAD2FC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8A01B-A15D-68B4-4C93-C4626A051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6E7D6-C9FD-AE95-8FA6-F839C68ECF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B3740F4-964B-A4AB-86FE-A5A1ACA92A62}"/>
              </a:ext>
            </a:extLst>
          </p:cNvPr>
          <p:cNvSpPr>
            <a:spLocks noGrp="1"/>
          </p:cNvSpPr>
          <p:nvPr>
            <p:ph type="sldNum" sz="quarter" idx="5"/>
          </p:nvPr>
        </p:nvSpPr>
        <p:spPr/>
        <p:txBody>
          <a:bodyPr/>
          <a:lstStyle/>
          <a:p>
            <a:fld id="{366E77BD-A80A-4F08-9805-32230817B86D}" type="slidenum">
              <a:rPr lang="en-GB" smtClean="0"/>
              <a:t>8</a:t>
            </a:fld>
            <a:endParaRPr lang="en-GB" dirty="0"/>
          </a:p>
        </p:txBody>
      </p:sp>
    </p:spTree>
    <p:extLst>
      <p:ext uri="{BB962C8B-B14F-4D97-AF65-F5344CB8AC3E}">
        <p14:creationId xmlns:p14="http://schemas.microsoft.com/office/powerpoint/2010/main" val="297504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FC492-2FCD-B558-A936-DC60897F7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DB98D-E37D-7FC0-11B6-B8D5290E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DFA32-718B-8663-1E88-5E865955D5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D1F8A4-3533-234B-1EF0-2507FD6C199F}"/>
              </a:ext>
            </a:extLst>
          </p:cNvPr>
          <p:cNvSpPr>
            <a:spLocks noGrp="1"/>
          </p:cNvSpPr>
          <p:nvPr>
            <p:ph type="sldNum" sz="quarter" idx="5"/>
          </p:nvPr>
        </p:nvSpPr>
        <p:spPr/>
        <p:txBody>
          <a:bodyPr/>
          <a:lstStyle/>
          <a:p>
            <a:fld id="{366E77BD-A80A-4F08-9805-32230817B86D}" type="slidenum">
              <a:rPr lang="en-GB" smtClean="0"/>
              <a:t>9</a:t>
            </a:fld>
            <a:endParaRPr lang="en-GB" dirty="0"/>
          </a:p>
        </p:txBody>
      </p:sp>
    </p:spTree>
    <p:extLst>
      <p:ext uri="{BB962C8B-B14F-4D97-AF65-F5344CB8AC3E}">
        <p14:creationId xmlns:p14="http://schemas.microsoft.com/office/powerpoint/2010/main" val="3217427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81F4A-5767-6EB9-2B4D-0F568DA0DA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2E89C-83D5-A329-5E2C-31F3638AC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962A5B-2448-B0C5-27AA-5BBC9A5AA49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E61B62-6A20-809B-6558-0FF7EB12A448}"/>
              </a:ext>
            </a:extLst>
          </p:cNvPr>
          <p:cNvSpPr>
            <a:spLocks noGrp="1"/>
          </p:cNvSpPr>
          <p:nvPr>
            <p:ph type="sldNum" sz="quarter" idx="5"/>
          </p:nvPr>
        </p:nvSpPr>
        <p:spPr/>
        <p:txBody>
          <a:bodyPr/>
          <a:lstStyle/>
          <a:p>
            <a:fld id="{366E77BD-A80A-4F08-9805-32230817B86D}" type="slidenum">
              <a:rPr lang="en-GB" smtClean="0"/>
              <a:t>10</a:t>
            </a:fld>
            <a:endParaRPr lang="en-GB" dirty="0"/>
          </a:p>
        </p:txBody>
      </p:sp>
    </p:spTree>
    <p:extLst>
      <p:ext uri="{BB962C8B-B14F-4D97-AF65-F5344CB8AC3E}">
        <p14:creationId xmlns:p14="http://schemas.microsoft.com/office/powerpoint/2010/main" val="271474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BF99A-F193-241C-56D0-1B1C0001F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BEA391-A9F3-F84A-A9B5-97D94E962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B343E-2B67-584D-A1FC-292D35F9162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601220-9949-C20E-BE6F-3C47A1767548}"/>
              </a:ext>
            </a:extLst>
          </p:cNvPr>
          <p:cNvSpPr>
            <a:spLocks noGrp="1"/>
          </p:cNvSpPr>
          <p:nvPr>
            <p:ph type="sldNum" sz="quarter" idx="5"/>
          </p:nvPr>
        </p:nvSpPr>
        <p:spPr/>
        <p:txBody>
          <a:bodyPr/>
          <a:lstStyle/>
          <a:p>
            <a:fld id="{366E77BD-A80A-4F08-9805-32230817B86D}" type="slidenum">
              <a:rPr lang="en-GB" smtClean="0"/>
              <a:t>11</a:t>
            </a:fld>
            <a:endParaRPr lang="en-GB" dirty="0"/>
          </a:p>
        </p:txBody>
      </p:sp>
    </p:spTree>
    <p:extLst>
      <p:ext uri="{BB962C8B-B14F-4D97-AF65-F5344CB8AC3E}">
        <p14:creationId xmlns:p14="http://schemas.microsoft.com/office/powerpoint/2010/main" val="317364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8336-AEB2-D306-B048-5F242851BE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82092F-0C76-EA3C-9C6C-79E6A1708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F2148E-ECCC-4A97-6029-9F3D043E83E3}"/>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5" name="Footer Placeholder 4">
            <a:extLst>
              <a:ext uri="{FF2B5EF4-FFF2-40B4-BE49-F238E27FC236}">
                <a16:creationId xmlns:a16="http://schemas.microsoft.com/office/drawing/2014/main" id="{264A7567-4145-E15A-B2DF-458E7A531E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FE97C8-0E0B-12E8-0B2F-E6511874C239}"/>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388300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1D9E-B517-8277-8591-7880E965D6B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889260-19BB-F9E6-1C40-04780FFA4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51408A-6EFE-D14C-4DD3-92B1CD189C74}"/>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5" name="Footer Placeholder 4">
            <a:extLst>
              <a:ext uri="{FF2B5EF4-FFF2-40B4-BE49-F238E27FC236}">
                <a16:creationId xmlns:a16="http://schemas.microsoft.com/office/drawing/2014/main" id="{E154E963-A977-7F93-B906-D773D03F01F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67920E4-786F-F1E2-8F1C-9EC959DAA88F}"/>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412157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3205D-F49E-705A-6791-B259038AF9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ABAF35-5871-405F-D5A7-46B7A8958A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66742-F5AA-A716-2B69-4EB2BF1249CF}"/>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5" name="Footer Placeholder 4">
            <a:extLst>
              <a:ext uri="{FF2B5EF4-FFF2-40B4-BE49-F238E27FC236}">
                <a16:creationId xmlns:a16="http://schemas.microsoft.com/office/drawing/2014/main" id="{7EC92EA3-7817-03E9-5054-A22ECF7749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1F9CF8-FD36-D5B6-37A2-0DF290851C1F}"/>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375517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1524268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dirty="0"/>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Tree>
    <p:extLst>
      <p:ext uri="{BB962C8B-B14F-4D97-AF65-F5344CB8AC3E}">
        <p14:creationId xmlns:p14="http://schemas.microsoft.com/office/powerpoint/2010/main" val="47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dirty="0"/>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dirty="0"/>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202391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dirty="0">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dirty="0">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dirty="0">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2823026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dirty="0">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dirty="0">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dirty="0">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dirty="0">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dirty="0"/>
              <a:t>Sub title here</a:t>
            </a:r>
          </a:p>
        </p:txBody>
      </p:sp>
    </p:spTree>
    <p:extLst>
      <p:ext uri="{BB962C8B-B14F-4D97-AF65-F5344CB8AC3E}">
        <p14:creationId xmlns:p14="http://schemas.microsoft.com/office/powerpoint/2010/main" val="409615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209131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919997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dirty="0"/>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Tree>
    <p:extLst>
      <p:ext uri="{BB962C8B-B14F-4D97-AF65-F5344CB8AC3E}">
        <p14:creationId xmlns:p14="http://schemas.microsoft.com/office/powerpoint/2010/main" val="403822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0751-B8B3-D377-FE5C-990477A3E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48B3AB-6188-BF26-6110-D89FC50CFF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9BFE5B-8683-07BC-5A61-EE9CE90009C7}"/>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5" name="Footer Placeholder 4">
            <a:extLst>
              <a:ext uri="{FF2B5EF4-FFF2-40B4-BE49-F238E27FC236}">
                <a16:creationId xmlns:a16="http://schemas.microsoft.com/office/drawing/2014/main" id="{6279C238-48DE-ABD8-8372-C2E74746FB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73CFBC-2DE1-214A-06B0-8386402C42AC}"/>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312600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Tree>
    <p:extLst>
      <p:ext uri="{BB962C8B-B14F-4D97-AF65-F5344CB8AC3E}">
        <p14:creationId xmlns:p14="http://schemas.microsoft.com/office/powerpoint/2010/main" val="1712117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dirty="0"/>
              <a:t>Second level</a:t>
            </a:r>
          </a:p>
        </p:txBody>
      </p:sp>
    </p:spTree>
    <p:extLst>
      <p:ext uri="{BB962C8B-B14F-4D97-AF65-F5344CB8AC3E}">
        <p14:creationId xmlns:p14="http://schemas.microsoft.com/office/powerpoint/2010/main" val="84570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dirty="0"/>
              <a:t>Main title goes here</a:t>
            </a:r>
          </a:p>
        </p:txBody>
      </p:sp>
    </p:spTree>
    <p:extLst>
      <p:ext uri="{BB962C8B-B14F-4D97-AF65-F5344CB8AC3E}">
        <p14:creationId xmlns:p14="http://schemas.microsoft.com/office/powerpoint/2010/main" val="145400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FCD4-6A16-6E21-4050-49530F052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9C2A6C-C394-CF73-758D-9E6EE9604D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CB664-79D2-88E6-8C2A-5A8FE03F9DBF}"/>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5" name="Footer Placeholder 4">
            <a:extLst>
              <a:ext uri="{FF2B5EF4-FFF2-40B4-BE49-F238E27FC236}">
                <a16:creationId xmlns:a16="http://schemas.microsoft.com/office/drawing/2014/main" id="{ACE2EFCD-65E7-8A7A-72C1-42721FC33A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E436370-BC33-95A2-E1F7-7EDDA71A0443}"/>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82903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5B10-81AD-2723-B1C1-F520F0C012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87A299-56DD-2730-6C75-2E71E99A91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763601-F0B7-9516-0529-4D2E48FD3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4C2171-F3D5-5D06-BE8B-4714145271BD}"/>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6" name="Footer Placeholder 5">
            <a:extLst>
              <a:ext uri="{FF2B5EF4-FFF2-40B4-BE49-F238E27FC236}">
                <a16:creationId xmlns:a16="http://schemas.microsoft.com/office/drawing/2014/main" id="{7C889A1E-7488-33E2-3205-09C09FA820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CBFA0B1-7FC6-886A-E2EF-F06F3BAB0B4F}"/>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419747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5BF4-17BF-37F3-399A-6D73E17BA04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7BA70E-725A-D6A7-A7B0-2B145DB5D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B8B7A-9DD0-C849-1240-98FC40BBE2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B7B82D9-966E-2DAE-4B2B-89ADCFA6F5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E9591-D56D-232F-172B-781AB0FC1A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75B802-C019-611A-360E-A00CEAED0175}"/>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8" name="Footer Placeholder 7">
            <a:extLst>
              <a:ext uri="{FF2B5EF4-FFF2-40B4-BE49-F238E27FC236}">
                <a16:creationId xmlns:a16="http://schemas.microsoft.com/office/drawing/2014/main" id="{691C001D-3118-EE3B-9541-96D5A787192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005720F-6D1C-4195-CE97-3B62A9308FD4}"/>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411637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B743-F194-BD5D-8EDC-3D95C5B003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EA41C8-41DB-14BE-7BF9-AC61063EBAA1}"/>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4" name="Footer Placeholder 3">
            <a:extLst>
              <a:ext uri="{FF2B5EF4-FFF2-40B4-BE49-F238E27FC236}">
                <a16:creationId xmlns:a16="http://schemas.microsoft.com/office/drawing/2014/main" id="{9243069A-69B8-AC76-69C7-1A5ECAC8480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53E0E60-B02E-F569-8F05-B5C841050317}"/>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269956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8726F0-67BF-1EB4-30AA-4823BD5444CC}"/>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3" name="Footer Placeholder 2">
            <a:extLst>
              <a:ext uri="{FF2B5EF4-FFF2-40B4-BE49-F238E27FC236}">
                <a16:creationId xmlns:a16="http://schemas.microsoft.com/office/drawing/2014/main" id="{18368FBD-248C-0A50-3F3E-4C7CE215109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DCEB6E5-9AA7-6D94-90AD-E1F9A487FBA2}"/>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1102619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3D879-0CD4-649A-BF03-6016F5133D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BA2173-A50B-CD1C-D72C-D872C9EBF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4D4EAC-029A-2DD5-E5BF-83E12A7F1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7668B-8FA9-F035-B699-6B34E4DB3E64}"/>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6" name="Footer Placeholder 5">
            <a:extLst>
              <a:ext uri="{FF2B5EF4-FFF2-40B4-BE49-F238E27FC236}">
                <a16:creationId xmlns:a16="http://schemas.microsoft.com/office/drawing/2014/main" id="{909463F5-F07B-086D-6B13-EF9DC61526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DCA1087-98B4-5856-C185-64677619FF7A}"/>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336982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06D5-9691-F5AF-2AE5-100411442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23587A-B3DE-4183-6521-3BD8D48D5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621AF48-8BF7-3E7D-07AB-87F4AF685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465D0-EED1-AB02-F026-E0B29C4671CF}"/>
              </a:ext>
            </a:extLst>
          </p:cNvPr>
          <p:cNvSpPr>
            <a:spLocks noGrp="1"/>
          </p:cNvSpPr>
          <p:nvPr>
            <p:ph type="dt" sz="half" idx="10"/>
          </p:nvPr>
        </p:nvSpPr>
        <p:spPr/>
        <p:txBody>
          <a:bodyPr/>
          <a:lstStyle/>
          <a:p>
            <a:fld id="{6E7F9985-8899-48B9-94D0-F0437A5A5CD1}" type="datetimeFigureOut">
              <a:rPr lang="en-GB" smtClean="0"/>
              <a:t>15/09/2025</a:t>
            </a:fld>
            <a:endParaRPr lang="en-GB" dirty="0"/>
          </a:p>
        </p:txBody>
      </p:sp>
      <p:sp>
        <p:nvSpPr>
          <p:cNvPr id="6" name="Footer Placeholder 5">
            <a:extLst>
              <a:ext uri="{FF2B5EF4-FFF2-40B4-BE49-F238E27FC236}">
                <a16:creationId xmlns:a16="http://schemas.microsoft.com/office/drawing/2014/main" id="{1A80EBAC-9E25-F80F-D1BC-2C34951A19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B15B302-7D13-E8B7-6FC0-D5A8557BE7F0}"/>
              </a:ext>
            </a:extLst>
          </p:cNvPr>
          <p:cNvSpPr>
            <a:spLocks noGrp="1"/>
          </p:cNvSpPr>
          <p:nvPr>
            <p:ph type="sldNum" sz="quarter" idx="12"/>
          </p:nvPr>
        </p:nvSpPr>
        <p:spPr/>
        <p:txBody>
          <a:bodyPr/>
          <a:lstStyle/>
          <a:p>
            <a:fld id="{82726CB5-25F1-4E2A-8052-21D51B14290B}" type="slidenum">
              <a:rPr lang="en-GB" smtClean="0"/>
              <a:t>‹#›</a:t>
            </a:fld>
            <a:endParaRPr lang="en-GB" dirty="0"/>
          </a:p>
        </p:txBody>
      </p:sp>
    </p:spTree>
    <p:extLst>
      <p:ext uri="{BB962C8B-B14F-4D97-AF65-F5344CB8AC3E}">
        <p14:creationId xmlns:p14="http://schemas.microsoft.com/office/powerpoint/2010/main" val="69528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22EAB-CF7E-0180-E18F-4F2620190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80C570-FDF5-8583-FA1B-8622247F4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4A66A-C655-B047-6525-4EFCE55480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E7F9985-8899-48B9-94D0-F0437A5A5CD1}" type="datetimeFigureOut">
              <a:rPr lang="en-GB" smtClean="0"/>
              <a:t>15/09/2025</a:t>
            </a:fld>
            <a:endParaRPr lang="en-GB" dirty="0"/>
          </a:p>
        </p:txBody>
      </p:sp>
      <p:sp>
        <p:nvSpPr>
          <p:cNvPr id="5" name="Footer Placeholder 4">
            <a:extLst>
              <a:ext uri="{FF2B5EF4-FFF2-40B4-BE49-F238E27FC236}">
                <a16:creationId xmlns:a16="http://schemas.microsoft.com/office/drawing/2014/main" id="{0C942207-62CE-4435-4632-4E29BEA4D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FA38D036-99A3-9E54-0436-725FB0206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726CB5-25F1-4E2A-8052-21D51B14290B}" type="slidenum">
              <a:rPr lang="en-GB" smtClean="0"/>
              <a:t>‹#›</a:t>
            </a:fld>
            <a:endParaRPr lang="en-GB" dirty="0"/>
          </a:p>
        </p:txBody>
      </p:sp>
    </p:spTree>
    <p:extLst>
      <p:ext uri="{BB962C8B-B14F-4D97-AF65-F5344CB8AC3E}">
        <p14:creationId xmlns:p14="http://schemas.microsoft.com/office/powerpoint/2010/main" val="159506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9/15/2025</a:t>
            </a:fld>
            <a:endParaRPr lang="en-US" dirty="0"/>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dirty="0"/>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12960302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tephen.maunder@norfolk.gov.uk"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11" Type="http://schemas.openxmlformats.org/officeDocument/2006/relationships/image" Target="../media/image3.jpeg"/><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A4F920-475D-42AA-A4D6-56BFC3583EAA}"/>
              </a:ext>
            </a:extLst>
          </p:cNvPr>
          <p:cNvPicPr>
            <a:picLocks noChangeAspect="1"/>
          </p:cNvPicPr>
          <p:nvPr/>
        </p:nvPicPr>
        <p:blipFill>
          <a:blip r:embed="rId2"/>
          <a:srcRect/>
          <a:stretch/>
        </p:blipFill>
        <p:spPr>
          <a:xfrm>
            <a:off x="3206157" y="351923"/>
            <a:ext cx="5779684" cy="4334763"/>
          </a:xfrm>
          <a:prstGeom prst="rect">
            <a:avLst/>
          </a:prstGeom>
        </p:spPr>
      </p:pic>
      <p:sp>
        <p:nvSpPr>
          <p:cNvPr id="2" name="TextBox 1">
            <a:extLst>
              <a:ext uri="{FF2B5EF4-FFF2-40B4-BE49-F238E27FC236}">
                <a16:creationId xmlns:a16="http://schemas.microsoft.com/office/drawing/2014/main" id="{B0B4535C-3FE3-4B01-9740-5EB11C0FA39D}"/>
              </a:ext>
            </a:extLst>
          </p:cNvPr>
          <p:cNvSpPr txBox="1"/>
          <p:nvPr/>
        </p:nvSpPr>
        <p:spPr>
          <a:xfrm>
            <a:off x="3087150" y="4686686"/>
            <a:ext cx="601717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Trading Standards</a:t>
            </a:r>
            <a:br>
              <a:rPr kumimoji="0" lang="en-GB" sz="28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br>
            <a:r>
              <a:rPr kumimoji="0" lang="en-GB" sz="28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Working to combat Scams, </a:t>
            </a:r>
            <a:br>
              <a:rPr kumimoji="0" lang="en-GB" sz="28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br>
            <a:r>
              <a:rPr kumimoji="0" lang="en-GB" sz="28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Doorstep Crime &amp; Fraud</a:t>
            </a:r>
          </a:p>
        </p:txBody>
      </p:sp>
      <p:sp>
        <p:nvSpPr>
          <p:cNvPr id="3" name="TextBox 2">
            <a:extLst>
              <a:ext uri="{FF2B5EF4-FFF2-40B4-BE49-F238E27FC236}">
                <a16:creationId xmlns:a16="http://schemas.microsoft.com/office/drawing/2014/main" id="{2482790D-BABE-9445-DFC2-DD2BFA3F2008}"/>
              </a:ext>
            </a:extLst>
          </p:cNvPr>
          <p:cNvSpPr txBox="1"/>
          <p:nvPr/>
        </p:nvSpPr>
        <p:spPr>
          <a:xfrm>
            <a:off x="3087149" y="6069964"/>
            <a:ext cx="601717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Stephen Maunder – Communities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rPr>
              <a:t>Norfolk County Council Trading Standards Service</a:t>
            </a:r>
            <a:endParaRPr kumimoji="0" lang="en-GB" sz="2800" b="0" i="0" u="none" strike="noStrike" kern="1200" cap="none" spc="0" normalizeH="0" baseline="0" noProof="0" dirty="0">
              <a:ln>
                <a:noFill/>
              </a:ln>
              <a:solidFill>
                <a:srgbClr val="1D2A5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436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D7E9-C63D-F666-1FE0-1100434AD5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A279038-BE62-EE60-9BF7-236C1F945F2A}"/>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C7114BA0-D2B9-524B-D490-51FA28CA182C}"/>
              </a:ext>
            </a:extLst>
          </p:cNvPr>
          <p:cNvSpPr>
            <a:spLocks noGrp="1"/>
          </p:cNvSpPr>
          <p:nvPr>
            <p:ph type="body" sz="quarter" idx="11"/>
          </p:nvPr>
        </p:nvSpPr>
        <p:spPr>
          <a:xfrm>
            <a:off x="2188138" y="1638300"/>
            <a:ext cx="8717457" cy="4011062"/>
          </a:xfrm>
        </p:spPr>
        <p:txBody>
          <a:bodyPr>
            <a:normAutofit/>
          </a:bodyPr>
          <a:lstStyle/>
          <a:p>
            <a:r>
              <a:rPr lang="en-GB" sz="3200" dirty="0">
                <a:effectLst/>
                <a:ea typeface="Calibri" panose="020F0502020204030204" pitchFamily="34" charset="0"/>
              </a:rPr>
              <a:t>Current Postal Scams</a:t>
            </a:r>
            <a:endParaRPr lang="en-US" sz="6000" dirty="0"/>
          </a:p>
          <a:p>
            <a:pPr marL="342900" indent="-342900">
              <a:buFont typeface="Arial" panose="020B0604020202020204" pitchFamily="34" charset="0"/>
              <a:buChar char="•"/>
            </a:pPr>
            <a:r>
              <a:rPr lang="en-GB" sz="2800" dirty="0"/>
              <a:t>Clairvoyants and psychics</a:t>
            </a:r>
          </a:p>
          <a:p>
            <a:pPr marL="342900" indent="-342900">
              <a:buFont typeface="Arial" panose="020B0604020202020204" pitchFamily="34" charset="0"/>
              <a:buChar char="•"/>
            </a:pPr>
            <a:r>
              <a:rPr lang="en-GB" sz="2800" dirty="0"/>
              <a:t>Prize draws </a:t>
            </a:r>
          </a:p>
          <a:p>
            <a:pPr marL="342900" indent="-342900">
              <a:buFont typeface="Arial" panose="020B0604020202020204" pitchFamily="34" charset="0"/>
              <a:buChar char="•"/>
            </a:pPr>
            <a:r>
              <a:rPr lang="en-GB" sz="2800" dirty="0"/>
              <a:t>Lotteries</a:t>
            </a:r>
          </a:p>
          <a:p>
            <a:pPr marL="342900" indent="-342900">
              <a:buFont typeface="Arial" panose="020B0604020202020204" pitchFamily="34" charset="0"/>
              <a:buChar char="•"/>
            </a:pPr>
            <a:r>
              <a:rPr lang="en-GB" sz="2800" dirty="0"/>
              <a:t>Unclaimed inheritance</a:t>
            </a:r>
          </a:p>
          <a:p>
            <a:pPr marL="342900" indent="-342900">
              <a:buFont typeface="Arial" panose="020B0604020202020204" pitchFamily="34" charset="0"/>
              <a:buChar char="•"/>
            </a:pPr>
            <a:r>
              <a:rPr lang="en-GB" sz="2800" dirty="0"/>
              <a:t>Advance fee frauds</a:t>
            </a:r>
          </a:p>
          <a:p>
            <a:pPr marR="0" lvl="0" algn="l" defTabSz="914400" rtl="0" eaLnBrk="1" fontAlgn="auto" latinLnBrk="0" hangingPunct="1">
              <a:lnSpc>
                <a:spcPct val="95000"/>
              </a:lnSpc>
              <a:spcBef>
                <a:spcPct val="30000"/>
              </a:spcBef>
              <a:spcAft>
                <a:spcPts val="0"/>
              </a:spcAft>
              <a:buClrTx/>
              <a:buSzTx/>
              <a:tabLst/>
              <a:defRPr/>
            </a:pPr>
            <a:endParaRPr lang="en-US" sz="2800" dirty="0"/>
          </a:p>
        </p:txBody>
      </p:sp>
      <p:sp>
        <p:nvSpPr>
          <p:cNvPr id="4" name="TextBox 3">
            <a:extLst>
              <a:ext uri="{FF2B5EF4-FFF2-40B4-BE49-F238E27FC236}">
                <a16:creationId xmlns:a16="http://schemas.microsoft.com/office/drawing/2014/main" id="{F76979D3-3D34-C28C-10CB-570ACFE483D5}"/>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9547549C-3EDD-EC5F-79D2-E9E337161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F050859-D974-22F1-3BE0-9B83B9DC72D3}"/>
              </a:ext>
            </a:extLst>
          </p:cNvPr>
          <p:cNvSpPr/>
          <p:nvPr/>
        </p:nvSpPr>
        <p:spPr>
          <a:xfrm>
            <a:off x="593196" y="1638300"/>
            <a:ext cx="1318135" cy="131813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Rectangle 6" descr="Mailbox">
            <a:extLst>
              <a:ext uri="{FF2B5EF4-FFF2-40B4-BE49-F238E27FC236}">
                <a16:creationId xmlns:a16="http://schemas.microsoft.com/office/drawing/2014/main" id="{1818B462-02BB-2CF4-BA82-1B9BF45083EC}"/>
              </a:ext>
            </a:extLst>
          </p:cNvPr>
          <p:cNvSpPr/>
          <p:nvPr/>
        </p:nvSpPr>
        <p:spPr>
          <a:xfrm>
            <a:off x="870004" y="1915108"/>
            <a:ext cx="764518" cy="76451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238033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B14E6-4023-834E-FDE6-6F1D85F1175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81A08D-2112-7574-B8B8-86F9320F825E}"/>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B08547A0-C4C9-494F-5E71-9A9787F3FE44}"/>
              </a:ext>
            </a:extLst>
          </p:cNvPr>
          <p:cNvSpPr>
            <a:spLocks noGrp="1"/>
          </p:cNvSpPr>
          <p:nvPr>
            <p:ph type="body" sz="quarter" idx="11"/>
          </p:nvPr>
        </p:nvSpPr>
        <p:spPr>
          <a:xfrm>
            <a:off x="2188138" y="1638300"/>
            <a:ext cx="8717457" cy="4011062"/>
          </a:xfrm>
        </p:spPr>
        <p:txBody>
          <a:bodyPr>
            <a:normAutofit/>
          </a:bodyPr>
          <a:lstStyle/>
          <a:p>
            <a:r>
              <a:rPr lang="en-GB" sz="3200" dirty="0">
                <a:effectLst/>
                <a:ea typeface="Calibri" panose="020F0502020204030204" pitchFamily="34" charset="0"/>
              </a:rPr>
              <a:t>Current Online Scams</a:t>
            </a:r>
            <a:endParaRPr lang="en-US" sz="6000" dirty="0"/>
          </a:p>
          <a:p>
            <a:pPr marL="342900" indent="-342900">
              <a:buFont typeface="Arial" panose="020B0604020202020204" pitchFamily="34" charset="0"/>
              <a:buChar char="•"/>
            </a:pPr>
            <a:r>
              <a:rPr lang="en-GB" sz="2800" dirty="0"/>
              <a:t>Surveys for ‘free’ items</a:t>
            </a:r>
          </a:p>
          <a:p>
            <a:pPr marL="342900" indent="-342900">
              <a:buFont typeface="Arial" panose="020B0604020202020204" pitchFamily="34" charset="0"/>
              <a:buChar char="•"/>
            </a:pPr>
            <a:r>
              <a:rPr lang="en-GB" sz="2800" dirty="0"/>
              <a:t>HMRC / DVLA / GOV.UK</a:t>
            </a:r>
          </a:p>
          <a:p>
            <a:pPr marL="342900" indent="-342900">
              <a:buFont typeface="Arial" panose="020B0604020202020204" pitchFamily="34" charset="0"/>
              <a:buChar char="•"/>
            </a:pPr>
            <a:r>
              <a:rPr lang="en-GB" sz="2800" dirty="0"/>
              <a:t>‘Failed’ direct debits</a:t>
            </a:r>
          </a:p>
          <a:p>
            <a:pPr marL="342900" indent="-342900">
              <a:buFont typeface="Arial" panose="020B0604020202020204" pitchFamily="34" charset="0"/>
              <a:buChar char="•"/>
            </a:pPr>
            <a:r>
              <a:rPr lang="en-GB" sz="2800" dirty="0"/>
              <a:t>Investments including deepfake and AI videos</a:t>
            </a:r>
          </a:p>
          <a:p>
            <a:pPr marL="342900" indent="-342900">
              <a:buFont typeface="Arial" panose="020B0604020202020204" pitchFamily="34" charset="0"/>
              <a:buChar char="•"/>
            </a:pPr>
            <a:r>
              <a:rPr lang="en-GB" sz="2800" dirty="0"/>
              <a:t>Bank emails ‘we’re refreshing our appearance…’</a:t>
            </a:r>
          </a:p>
          <a:p>
            <a:pPr marL="342900" indent="-342900">
              <a:buFont typeface="Arial" panose="020B0604020202020204" pitchFamily="34" charset="0"/>
              <a:buChar char="•"/>
            </a:pPr>
            <a:r>
              <a:rPr lang="en-GB" sz="2800" dirty="0"/>
              <a:t>Anti virus</a:t>
            </a: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endParaRPr lang="en-US" sz="2800" dirty="0"/>
          </a:p>
        </p:txBody>
      </p:sp>
      <p:sp>
        <p:nvSpPr>
          <p:cNvPr id="4" name="TextBox 3">
            <a:extLst>
              <a:ext uri="{FF2B5EF4-FFF2-40B4-BE49-F238E27FC236}">
                <a16:creationId xmlns:a16="http://schemas.microsoft.com/office/drawing/2014/main" id="{4F08B219-46A0-0CC7-049C-0A723912F3A0}"/>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3BE2F334-7FA0-CD42-3448-52B5DD89A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031D4EC8-520D-89D5-127D-A8464E3F819B}"/>
              </a:ext>
            </a:extLst>
          </p:cNvPr>
          <p:cNvSpPr/>
          <p:nvPr/>
        </p:nvSpPr>
        <p:spPr>
          <a:xfrm>
            <a:off x="593196" y="1583266"/>
            <a:ext cx="1318135" cy="131813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Rectangle 6" descr="Internet">
            <a:extLst>
              <a:ext uri="{FF2B5EF4-FFF2-40B4-BE49-F238E27FC236}">
                <a16:creationId xmlns:a16="http://schemas.microsoft.com/office/drawing/2014/main" id="{44B20826-B70B-2145-215B-195F6DD9B335}"/>
              </a:ext>
            </a:extLst>
          </p:cNvPr>
          <p:cNvSpPr/>
          <p:nvPr/>
        </p:nvSpPr>
        <p:spPr>
          <a:xfrm>
            <a:off x="870004" y="1860075"/>
            <a:ext cx="764518" cy="76451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27007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FA93-6754-1DC1-2B31-EC5278E69EB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E04C3E-6E43-B99A-873B-6C5E4DB87673}"/>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A5D31972-06FC-6D98-09B3-4C75611E8B8B}"/>
              </a:ext>
            </a:extLst>
          </p:cNvPr>
          <p:cNvSpPr>
            <a:spLocks noGrp="1"/>
          </p:cNvSpPr>
          <p:nvPr>
            <p:ph type="body" sz="quarter" idx="11"/>
          </p:nvPr>
        </p:nvSpPr>
        <p:spPr>
          <a:xfrm>
            <a:off x="593196" y="1233055"/>
            <a:ext cx="10312400" cy="4308763"/>
          </a:xfrm>
        </p:spPr>
        <p:txBody>
          <a:bodyPr>
            <a:normAutofit/>
          </a:bodyPr>
          <a:lstStyle/>
          <a:p>
            <a:pPr>
              <a:lnSpc>
                <a:spcPct val="95000"/>
              </a:lnSpc>
              <a:spcBef>
                <a:spcPct val="30000"/>
              </a:spcBef>
              <a:defRPr/>
            </a:pPr>
            <a:r>
              <a:rPr lang="en-GB" sz="2800" dirty="0">
                <a:ea typeface="Calibri" panose="020F0502020204030204" pitchFamily="34" charset="0"/>
              </a:rPr>
              <a:t>The Psychology of Scams</a:t>
            </a:r>
            <a:endParaRPr lang="en-US" sz="5400" dirty="0"/>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r>
              <a:rPr lang="en-GB" sz="2400" dirty="0">
                <a:solidFill>
                  <a:schemeClr val="tx1"/>
                </a:solidFill>
                <a:latin typeface="Arial"/>
                <a:cs typeface="Arial"/>
              </a:rPr>
              <a:t>Authority</a:t>
            </a:r>
            <a:br>
              <a:rPr lang="en-GB" sz="2800" dirty="0">
                <a:solidFill>
                  <a:schemeClr val="tx1"/>
                </a:solidFill>
                <a:latin typeface="Arial"/>
                <a:cs typeface="Arial"/>
              </a:rPr>
            </a:br>
            <a:r>
              <a:rPr lang="en-GB" dirty="0">
                <a:solidFill>
                  <a:schemeClr val="tx1"/>
                </a:solidFill>
                <a:latin typeface="Arial"/>
                <a:cs typeface="Arial"/>
              </a:rPr>
              <a:t>Government agencies (HMRC, DVLA), Banks, Police, Councils, Investments (celebs)</a:t>
            </a: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r>
              <a:rPr lang="en-GB" sz="2400" dirty="0">
                <a:solidFill>
                  <a:schemeClr val="tx1"/>
                </a:solidFill>
                <a:latin typeface="Arial"/>
                <a:cs typeface="Arial"/>
              </a:rPr>
              <a:t>Urgency</a:t>
            </a:r>
            <a:br>
              <a:rPr lang="en-GB" sz="2800" dirty="0">
                <a:solidFill>
                  <a:schemeClr val="tx1"/>
                </a:solidFill>
                <a:latin typeface="Arial"/>
                <a:cs typeface="Arial"/>
              </a:rPr>
            </a:br>
            <a:r>
              <a:rPr lang="en-GB" dirty="0">
                <a:solidFill>
                  <a:schemeClr val="tx1"/>
                </a:solidFill>
                <a:latin typeface="Arial"/>
                <a:cs typeface="Arial"/>
              </a:rPr>
              <a:t>Royal Mail delivery, Apple ID expiring, Claiming payments</a:t>
            </a: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r>
              <a:rPr lang="en-GB" sz="2400" dirty="0">
                <a:solidFill>
                  <a:schemeClr val="tx1"/>
                </a:solidFill>
                <a:latin typeface="Arial"/>
                <a:cs typeface="Arial"/>
              </a:rPr>
              <a:t>Emotion</a:t>
            </a:r>
            <a:br>
              <a:rPr lang="en-GB" sz="2800" dirty="0">
                <a:solidFill>
                  <a:schemeClr val="tx1"/>
                </a:solidFill>
                <a:latin typeface="Arial"/>
                <a:cs typeface="Arial"/>
              </a:rPr>
            </a:br>
            <a:r>
              <a:rPr lang="en-GB" dirty="0">
                <a:solidFill>
                  <a:schemeClr val="tx1"/>
                </a:solidFill>
                <a:latin typeface="Arial"/>
                <a:cs typeface="Arial"/>
              </a:rPr>
              <a:t>Competition wins, ‘Hello Mum/Dad…’ WhatsApp messages</a:t>
            </a:r>
          </a:p>
          <a:p>
            <a:pPr marL="457200" indent="-457200">
              <a:lnSpc>
                <a:spcPct val="95000"/>
              </a:lnSpc>
              <a:spcBef>
                <a:spcPct val="30000"/>
              </a:spcBef>
              <a:buFont typeface="Arial" panose="020B0604020202020204" pitchFamily="34" charset="0"/>
              <a:buChar char="•"/>
              <a:defRPr/>
            </a:pPr>
            <a:r>
              <a:rPr lang="en-GB" sz="2400" dirty="0">
                <a:solidFill>
                  <a:schemeClr val="tx1"/>
                </a:solidFill>
                <a:latin typeface="Arial"/>
                <a:cs typeface="Arial"/>
              </a:rPr>
              <a:t>Scarcity</a:t>
            </a:r>
            <a:br>
              <a:rPr lang="en-GB" sz="2400" dirty="0">
                <a:solidFill>
                  <a:schemeClr val="tx1"/>
                </a:solidFill>
                <a:latin typeface="Arial"/>
                <a:cs typeface="Arial"/>
              </a:rPr>
            </a:br>
            <a:r>
              <a:rPr lang="en-GB" dirty="0">
                <a:solidFill>
                  <a:schemeClr val="tx1"/>
                </a:solidFill>
                <a:latin typeface="Arial"/>
                <a:cs typeface="Arial"/>
              </a:rPr>
              <a:t>Claim now, 6 months bus travel for £3 only 150 items available! </a:t>
            </a:r>
          </a:p>
          <a:p>
            <a:pPr marL="457200" indent="-457200">
              <a:lnSpc>
                <a:spcPct val="95000"/>
              </a:lnSpc>
              <a:spcBef>
                <a:spcPct val="30000"/>
              </a:spcBef>
              <a:buFont typeface="Arial" panose="020B0604020202020204" pitchFamily="34" charset="0"/>
              <a:buChar char="•"/>
              <a:defRPr/>
            </a:pPr>
            <a:r>
              <a:rPr lang="en-GB" sz="2400" dirty="0">
                <a:solidFill>
                  <a:schemeClr val="tx1"/>
                </a:solidFill>
                <a:latin typeface="Arial"/>
                <a:cs typeface="Arial"/>
              </a:rPr>
              <a:t>Current Events</a:t>
            </a:r>
            <a:br>
              <a:rPr lang="en-GB" sz="2400" dirty="0">
                <a:solidFill>
                  <a:schemeClr val="tx1"/>
                </a:solidFill>
                <a:latin typeface="Arial"/>
                <a:cs typeface="Arial"/>
              </a:rPr>
            </a:br>
            <a:r>
              <a:rPr lang="en-GB" dirty="0">
                <a:solidFill>
                  <a:schemeClr val="tx1"/>
                </a:solidFill>
                <a:latin typeface="Arial"/>
                <a:cs typeface="Arial"/>
              </a:rPr>
              <a:t>Winter Fuel Payments…</a:t>
            </a: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endParaRPr lang="en-GB" sz="1400" b="0" dirty="0">
              <a:solidFill>
                <a:srgbClr val="333333"/>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5000"/>
              </a:lnSpc>
              <a:spcBef>
                <a:spcPct val="30000"/>
              </a:spcBef>
              <a:spcAft>
                <a:spcPts val="0"/>
              </a:spcAft>
              <a:buClrTx/>
              <a:buSzTx/>
              <a:buFontTx/>
              <a:buNone/>
              <a:tabLst/>
              <a:defRPr/>
            </a:pPr>
            <a:endParaRPr lang="en-GB" sz="2800" dirty="0">
              <a:solidFill>
                <a:schemeClr val="tx1"/>
              </a:solidFill>
            </a:endParaRP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endParaRPr lang="en-US" sz="2800" dirty="0"/>
          </a:p>
        </p:txBody>
      </p:sp>
      <p:sp>
        <p:nvSpPr>
          <p:cNvPr id="4" name="TextBox 3">
            <a:extLst>
              <a:ext uri="{FF2B5EF4-FFF2-40B4-BE49-F238E27FC236}">
                <a16:creationId xmlns:a16="http://schemas.microsoft.com/office/drawing/2014/main" id="{FDBAA44F-5EF3-A2E3-3B9C-9FB6A749AF1F}"/>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8982D39C-A266-23E6-1EB6-C0831D066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3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F4E3B-C9CE-D845-1FFE-F6AEE0345F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AAE64E-A701-4D1D-AF16-B2FCA8426515}"/>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A237ADB0-6E02-DD75-1CDB-9FA759AA4F55}"/>
              </a:ext>
            </a:extLst>
          </p:cNvPr>
          <p:cNvSpPr>
            <a:spLocks noGrp="1"/>
          </p:cNvSpPr>
          <p:nvPr>
            <p:ph type="body" sz="quarter" idx="11"/>
          </p:nvPr>
        </p:nvSpPr>
        <p:spPr>
          <a:xfrm>
            <a:off x="593196" y="1638300"/>
            <a:ext cx="10312400" cy="3629986"/>
          </a:xfrm>
        </p:spPr>
        <p:txBody>
          <a:bodyPr>
            <a:normAutofit/>
          </a:bodyPr>
          <a:lstStyle/>
          <a:p>
            <a:pPr>
              <a:lnSpc>
                <a:spcPct val="95000"/>
              </a:lnSpc>
              <a:spcBef>
                <a:spcPct val="30000"/>
              </a:spcBef>
              <a:defRPr/>
            </a:pPr>
            <a:r>
              <a:rPr lang="en-GB" sz="2800" dirty="0">
                <a:ea typeface="Calibri" panose="020F0502020204030204" pitchFamily="34" charset="0"/>
              </a:rPr>
              <a:t>But it’s only a scam…</a:t>
            </a:r>
            <a:endParaRPr lang="en-US" sz="5400" dirty="0"/>
          </a:p>
          <a:p>
            <a:pPr marL="0" marR="0" lvl="0" indent="0" algn="l" defTabSz="914400" rtl="0" eaLnBrk="1" fontAlgn="auto" latinLnBrk="0" hangingPunct="1">
              <a:lnSpc>
                <a:spcPct val="95000"/>
              </a:lnSpc>
              <a:spcBef>
                <a:spcPct val="30000"/>
              </a:spcBef>
              <a:spcAft>
                <a:spcPts val="0"/>
              </a:spcAft>
              <a:buClrTx/>
              <a:buSzTx/>
              <a:buFontTx/>
              <a:buNone/>
              <a:tabLst/>
              <a:defRPr/>
            </a:pPr>
            <a:r>
              <a:rPr lang="en-US" sz="2800" dirty="0"/>
              <a:t> </a:t>
            </a:r>
            <a:r>
              <a:rPr kumimoji="0" lang="en-GB" sz="2800" b="0" i="1" u="none" strike="noStrike" kern="1200" cap="none" spc="0" normalizeH="0" baseline="0" noProof="0" dirty="0">
                <a:ln>
                  <a:noFill/>
                </a:ln>
                <a:solidFill>
                  <a:schemeClr val="tx1"/>
                </a:solidFill>
                <a:effectLst/>
                <a:uLnTx/>
                <a:uFillTx/>
                <a:latin typeface="Arial"/>
                <a:ea typeface="+mn-ea"/>
                <a:cs typeface="Arial"/>
              </a:rPr>
              <a:t>‘The word “scam” not only minimises the perceived financial detriment and personal impact a consumer faces but also gives a sense that there is a level of culpability or contributory negligence. This further decreases the already low probability of such a fraud being reported. It is perceived as being “only” a scam and the victim feels embarrassed, ashamed or guilty’</a:t>
            </a:r>
            <a:r>
              <a:rPr kumimoji="0" lang="en-GB" sz="2800" b="0" i="0" u="none" strike="noStrike" kern="1200" cap="none" spc="0" normalizeH="0" baseline="0" noProof="0" dirty="0">
                <a:ln>
                  <a:noFill/>
                </a:ln>
                <a:solidFill>
                  <a:schemeClr val="tx1"/>
                </a:solidFill>
                <a:effectLst/>
                <a:uLnTx/>
                <a:uFillTx/>
                <a:latin typeface="Arial"/>
                <a:ea typeface="+mn-ea"/>
                <a:cs typeface="Arial"/>
              </a:rPr>
              <a:t>. </a:t>
            </a:r>
          </a:p>
          <a:p>
            <a:pPr algn="r">
              <a:lnSpc>
                <a:spcPct val="95000"/>
              </a:lnSpc>
              <a:spcBef>
                <a:spcPct val="30000"/>
              </a:spcBef>
              <a:defRPr/>
            </a:pPr>
            <a:r>
              <a:rPr lang="en-GB" sz="1400" b="0" i="0" dirty="0">
                <a:solidFill>
                  <a:srgbClr val="333333"/>
                </a:solidFill>
                <a:effectLst/>
                <a:latin typeface="Arial" panose="020B0604020202020204" pitchFamily="34" charset="0"/>
                <a:cs typeface="Arial" panose="020B0604020202020204" pitchFamily="34" charset="0"/>
              </a:rPr>
              <a:t>Chartered Trading Standards Institute </a:t>
            </a:r>
          </a:p>
          <a:p>
            <a:pPr marL="0" marR="0" lvl="0" indent="0" algn="l" defTabSz="914400" rtl="0" eaLnBrk="1" fontAlgn="auto" latinLnBrk="0" hangingPunct="1">
              <a:lnSpc>
                <a:spcPct val="95000"/>
              </a:lnSpc>
              <a:spcBef>
                <a:spcPct val="30000"/>
              </a:spcBef>
              <a:spcAft>
                <a:spcPts val="0"/>
              </a:spcAft>
              <a:buClrTx/>
              <a:buSzTx/>
              <a:buFontTx/>
              <a:buNone/>
              <a:tabLst/>
              <a:defRPr/>
            </a:pPr>
            <a:endParaRPr lang="en-GB" sz="2800" dirty="0">
              <a:solidFill>
                <a:schemeClr val="tx1"/>
              </a:solidFill>
            </a:endParaRP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endParaRPr lang="en-US" sz="2800" dirty="0"/>
          </a:p>
        </p:txBody>
      </p:sp>
      <p:sp>
        <p:nvSpPr>
          <p:cNvPr id="4" name="TextBox 3">
            <a:extLst>
              <a:ext uri="{FF2B5EF4-FFF2-40B4-BE49-F238E27FC236}">
                <a16:creationId xmlns:a16="http://schemas.microsoft.com/office/drawing/2014/main" id="{62BB4D21-D6B8-016B-8235-7FED8E34962C}"/>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11E0D14C-F6AA-B1EF-5716-2218E6AD6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00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A6FC3-2E44-4DE1-978A-ECC29D55D7DD}"/>
              </a:ext>
            </a:extLst>
          </p:cNvPr>
          <p:cNvSpPr>
            <a:spLocks noGrp="1"/>
          </p:cNvSpPr>
          <p:nvPr>
            <p:ph type="body" sz="quarter" idx="10"/>
          </p:nvPr>
        </p:nvSpPr>
        <p:spPr>
          <a:xfrm>
            <a:off x="593196" y="368961"/>
            <a:ext cx="10312400" cy="998537"/>
          </a:xfrm>
        </p:spPr>
        <p:txBody>
          <a:bodyPr/>
          <a:lstStyle/>
          <a:p>
            <a:r>
              <a:rPr lang="en-GB" sz="4000" dirty="0">
                <a:ea typeface="Calibri" panose="020F0502020204030204" pitchFamily="34" charset="0"/>
              </a:rPr>
              <a:t>#NoBlameNoShame</a:t>
            </a:r>
            <a:endParaRPr lang="en-US" sz="7200" dirty="0"/>
          </a:p>
        </p:txBody>
      </p:sp>
      <p:sp>
        <p:nvSpPr>
          <p:cNvPr id="3" name="Text Placeholder 2">
            <a:extLst>
              <a:ext uri="{FF2B5EF4-FFF2-40B4-BE49-F238E27FC236}">
                <a16:creationId xmlns:a16="http://schemas.microsoft.com/office/drawing/2014/main" id="{DE1EE50B-0098-48D9-85AB-593A1E3E0C04}"/>
              </a:ext>
            </a:extLst>
          </p:cNvPr>
          <p:cNvSpPr>
            <a:spLocks noGrp="1"/>
          </p:cNvSpPr>
          <p:nvPr>
            <p:ph type="body" sz="quarter" idx="11"/>
          </p:nvPr>
        </p:nvSpPr>
        <p:spPr>
          <a:xfrm>
            <a:off x="593196" y="1651000"/>
            <a:ext cx="10312400" cy="3876964"/>
          </a:xfrm>
        </p:spPr>
        <p:txBody>
          <a:bodyPr>
            <a:normAutofit/>
          </a:bodyPr>
          <a:lstStyle/>
          <a:p>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647E7C64-C36C-438A-9BBE-5CD763A3F4DF}"/>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9" name="Picture 8">
            <a:extLst>
              <a:ext uri="{FF2B5EF4-FFF2-40B4-BE49-F238E27FC236}">
                <a16:creationId xmlns:a16="http://schemas.microsoft.com/office/drawing/2014/main" id="{BDD29005-7B36-2B00-A023-43D1D065E894}"/>
              </a:ext>
            </a:extLst>
          </p:cNvPr>
          <p:cNvPicPr>
            <a:picLocks noChangeAspect="1"/>
          </p:cNvPicPr>
          <p:nvPr/>
        </p:nvPicPr>
        <p:blipFill>
          <a:blip r:embed="rId3"/>
          <a:stretch>
            <a:fillRect/>
          </a:stretch>
        </p:blipFill>
        <p:spPr>
          <a:xfrm>
            <a:off x="4231694" y="1083997"/>
            <a:ext cx="3924152" cy="2520000"/>
          </a:xfrm>
          <a:prstGeom prst="rect">
            <a:avLst/>
          </a:prstGeom>
        </p:spPr>
      </p:pic>
      <p:pic>
        <p:nvPicPr>
          <p:cNvPr id="11" name="Picture 10">
            <a:extLst>
              <a:ext uri="{FF2B5EF4-FFF2-40B4-BE49-F238E27FC236}">
                <a16:creationId xmlns:a16="http://schemas.microsoft.com/office/drawing/2014/main" id="{297AB650-EC8A-5321-A813-0412F52F1550}"/>
              </a:ext>
            </a:extLst>
          </p:cNvPr>
          <p:cNvPicPr>
            <a:picLocks noChangeAspect="1"/>
          </p:cNvPicPr>
          <p:nvPr/>
        </p:nvPicPr>
        <p:blipFill>
          <a:blip r:embed="rId4"/>
          <a:stretch>
            <a:fillRect/>
          </a:stretch>
        </p:blipFill>
        <p:spPr>
          <a:xfrm>
            <a:off x="8155846" y="1083997"/>
            <a:ext cx="3914696" cy="2520000"/>
          </a:xfrm>
          <a:prstGeom prst="rect">
            <a:avLst/>
          </a:prstGeom>
        </p:spPr>
      </p:pic>
      <p:pic>
        <p:nvPicPr>
          <p:cNvPr id="13" name="Picture 12">
            <a:extLst>
              <a:ext uri="{FF2B5EF4-FFF2-40B4-BE49-F238E27FC236}">
                <a16:creationId xmlns:a16="http://schemas.microsoft.com/office/drawing/2014/main" id="{73FC3FCC-A84A-5B17-C7B7-580CE6D84D37}"/>
              </a:ext>
            </a:extLst>
          </p:cNvPr>
          <p:cNvPicPr>
            <a:picLocks noChangeAspect="1"/>
          </p:cNvPicPr>
          <p:nvPr/>
        </p:nvPicPr>
        <p:blipFill>
          <a:blip r:embed="rId5"/>
          <a:stretch>
            <a:fillRect/>
          </a:stretch>
        </p:blipFill>
        <p:spPr>
          <a:xfrm>
            <a:off x="317210" y="1083997"/>
            <a:ext cx="3917262" cy="2520000"/>
          </a:xfrm>
          <a:prstGeom prst="rect">
            <a:avLst/>
          </a:prstGeom>
        </p:spPr>
      </p:pic>
      <p:pic>
        <p:nvPicPr>
          <p:cNvPr id="15" name="Picture 14">
            <a:extLst>
              <a:ext uri="{FF2B5EF4-FFF2-40B4-BE49-F238E27FC236}">
                <a16:creationId xmlns:a16="http://schemas.microsoft.com/office/drawing/2014/main" id="{D5EA7347-9759-00DE-24BD-D70C238B8FED}"/>
              </a:ext>
            </a:extLst>
          </p:cNvPr>
          <p:cNvPicPr>
            <a:picLocks noChangeAspect="1"/>
          </p:cNvPicPr>
          <p:nvPr/>
        </p:nvPicPr>
        <p:blipFill>
          <a:blip r:embed="rId6"/>
          <a:stretch>
            <a:fillRect/>
          </a:stretch>
        </p:blipFill>
        <p:spPr>
          <a:xfrm>
            <a:off x="316498" y="3589482"/>
            <a:ext cx="3918685" cy="2520000"/>
          </a:xfrm>
          <a:prstGeom prst="rect">
            <a:avLst/>
          </a:prstGeom>
        </p:spPr>
      </p:pic>
      <p:pic>
        <p:nvPicPr>
          <p:cNvPr id="17" name="Picture 16">
            <a:extLst>
              <a:ext uri="{FF2B5EF4-FFF2-40B4-BE49-F238E27FC236}">
                <a16:creationId xmlns:a16="http://schemas.microsoft.com/office/drawing/2014/main" id="{92AE2512-AED7-91E9-1848-260F96A36CCC}"/>
              </a:ext>
            </a:extLst>
          </p:cNvPr>
          <p:cNvPicPr>
            <a:picLocks noChangeAspect="1"/>
          </p:cNvPicPr>
          <p:nvPr/>
        </p:nvPicPr>
        <p:blipFill>
          <a:blip r:embed="rId7"/>
          <a:stretch>
            <a:fillRect/>
          </a:stretch>
        </p:blipFill>
        <p:spPr>
          <a:xfrm>
            <a:off x="4237161" y="3603997"/>
            <a:ext cx="3918685" cy="2520000"/>
          </a:xfrm>
          <a:prstGeom prst="rect">
            <a:avLst/>
          </a:prstGeom>
        </p:spPr>
      </p:pic>
      <p:pic>
        <p:nvPicPr>
          <p:cNvPr id="19" name="Picture 18">
            <a:extLst>
              <a:ext uri="{FF2B5EF4-FFF2-40B4-BE49-F238E27FC236}">
                <a16:creationId xmlns:a16="http://schemas.microsoft.com/office/drawing/2014/main" id="{3C452A0C-C849-2314-C6DD-20A4AADE98BF}"/>
              </a:ext>
            </a:extLst>
          </p:cNvPr>
          <p:cNvPicPr>
            <a:picLocks noChangeAspect="1"/>
          </p:cNvPicPr>
          <p:nvPr/>
        </p:nvPicPr>
        <p:blipFill>
          <a:blip r:embed="rId8"/>
          <a:stretch>
            <a:fillRect/>
          </a:stretch>
        </p:blipFill>
        <p:spPr>
          <a:xfrm>
            <a:off x="8148956" y="3589482"/>
            <a:ext cx="3916080" cy="2520000"/>
          </a:xfrm>
          <a:prstGeom prst="rect">
            <a:avLst/>
          </a:prstGeom>
        </p:spPr>
      </p:pic>
    </p:spTree>
    <p:extLst>
      <p:ext uri="{BB962C8B-B14F-4D97-AF65-F5344CB8AC3E}">
        <p14:creationId xmlns:p14="http://schemas.microsoft.com/office/powerpoint/2010/main" val="18252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p:txBody>
          <a:bodyPr>
            <a:normAutofit/>
          </a:bodyPr>
          <a:lstStyle/>
          <a:p>
            <a:r>
              <a:rPr lang="en-GB" sz="3600" dirty="0">
                <a:effectLst/>
                <a:ea typeface="Calibri" panose="020F0502020204030204" pitchFamily="34" charset="0"/>
              </a:rPr>
              <a:t>Effects of being scammed</a:t>
            </a:r>
            <a:endParaRPr lang="en-US" sz="6600" dirty="0"/>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196" y="1638300"/>
            <a:ext cx="10312400" cy="3581400"/>
          </a:xfrm>
        </p:spPr>
        <p:txBody>
          <a:bodyPr>
            <a:normAutofit/>
          </a:bodyPr>
          <a:lstStyle/>
          <a:p>
            <a:endParaRPr lang="en-GB" dirty="0">
              <a:solidFill>
                <a:srgbClr val="333333"/>
              </a:solidFill>
            </a:endParaRPr>
          </a:p>
          <a:p>
            <a:endParaRPr lang="en-US" dirty="0"/>
          </a:p>
        </p:txBody>
      </p:sp>
      <p:sp>
        <p:nvSpPr>
          <p:cNvPr id="4" name="TextBox 3">
            <a:extLst>
              <a:ext uri="{FF2B5EF4-FFF2-40B4-BE49-F238E27FC236}">
                <a16:creationId xmlns:a16="http://schemas.microsoft.com/office/drawing/2014/main" id="{26E9ADAA-746B-48EA-B49F-59562A59028A}"/>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sp>
        <p:nvSpPr>
          <p:cNvPr id="5" name="Text Placeholder 2">
            <a:extLst>
              <a:ext uri="{FF2B5EF4-FFF2-40B4-BE49-F238E27FC236}">
                <a16:creationId xmlns:a16="http://schemas.microsoft.com/office/drawing/2014/main" id="{3F680DC4-4369-CC4E-645F-637D8AE81EFD}"/>
              </a:ext>
            </a:extLst>
          </p:cNvPr>
          <p:cNvSpPr txBox="1">
            <a:spLocks/>
          </p:cNvSpPr>
          <p:nvPr/>
        </p:nvSpPr>
        <p:spPr>
          <a:xfrm>
            <a:off x="575824" y="1638299"/>
            <a:ext cx="10312400" cy="355448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2A5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1D2A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t>Financial</a:t>
            </a:r>
          </a:p>
          <a:p>
            <a:pPr marL="342900" indent="-342900">
              <a:buFont typeface="Arial" panose="020B0604020202020204" pitchFamily="34" charset="0"/>
              <a:buChar char="•"/>
            </a:pPr>
            <a:r>
              <a:rPr lang="en-GB" sz="2400" dirty="0"/>
              <a:t>Mental health</a:t>
            </a:r>
          </a:p>
          <a:p>
            <a:pPr marL="342900" indent="-342900">
              <a:buFont typeface="Arial" panose="020B0604020202020204" pitchFamily="34" charset="0"/>
              <a:buChar char="•"/>
            </a:pPr>
            <a:r>
              <a:rPr lang="en-GB" sz="2400" dirty="0"/>
              <a:t>Physical health</a:t>
            </a:r>
          </a:p>
          <a:p>
            <a:pPr marL="342900" indent="-342900">
              <a:buFont typeface="Arial" panose="020B0604020202020204" pitchFamily="34" charset="0"/>
              <a:buChar char="•"/>
            </a:pPr>
            <a:r>
              <a:rPr lang="en-GB" sz="2400" dirty="0"/>
              <a:t>Loss of trust</a:t>
            </a:r>
          </a:p>
          <a:p>
            <a:pPr marL="342900" indent="-342900">
              <a:buFont typeface="Arial" panose="020B0604020202020204" pitchFamily="34" charset="0"/>
              <a:buChar char="•"/>
            </a:pPr>
            <a:r>
              <a:rPr lang="en-GB" sz="2400" dirty="0"/>
              <a:t>Loss of sense of security</a:t>
            </a:r>
          </a:p>
          <a:p>
            <a:pPr marL="342900" indent="-342900">
              <a:buFont typeface="Arial" panose="020B0604020202020204" pitchFamily="34" charset="0"/>
              <a:buChar char="•"/>
            </a:pPr>
            <a:r>
              <a:rPr lang="en-GB" sz="2400" dirty="0"/>
              <a:t>Loss of confidence</a:t>
            </a:r>
          </a:p>
          <a:p>
            <a:pPr marL="342900" indent="-342900">
              <a:buFont typeface="Arial" panose="020B0604020202020204" pitchFamily="34" charset="0"/>
              <a:buChar char="•"/>
            </a:pPr>
            <a:r>
              <a:rPr lang="en-GB" sz="2400" dirty="0"/>
              <a:t>Credit Score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6" name="TextBox 5">
            <a:extLst>
              <a:ext uri="{FF2B5EF4-FFF2-40B4-BE49-F238E27FC236}">
                <a16:creationId xmlns:a16="http://schemas.microsoft.com/office/drawing/2014/main" id="{FE268710-188C-0D84-0953-E9785F237836}"/>
              </a:ext>
            </a:extLst>
          </p:cNvPr>
          <p:cNvSpPr txBox="1"/>
          <p:nvPr/>
        </p:nvSpPr>
        <p:spPr>
          <a:xfrm>
            <a:off x="5747657" y="1638299"/>
            <a:ext cx="5495109" cy="1200329"/>
          </a:xfrm>
          <a:prstGeom prst="rect">
            <a:avLst/>
          </a:prstGeom>
          <a:noFill/>
        </p:spPr>
        <p:txBody>
          <a:bodyPr wrap="square" rtlCol="0">
            <a:spAutoFit/>
          </a:bodyPr>
          <a:lstStyle/>
          <a:p>
            <a:r>
              <a:rPr lang="en-GB" b="0" i="0" dirty="0">
                <a:solidFill>
                  <a:srgbClr val="202124"/>
                </a:solidFill>
                <a:effectLst/>
                <a:latin typeface="Google Sans"/>
              </a:rPr>
              <a:t>More than a third (34%) of all victims also reported that the experience had </a:t>
            </a:r>
            <a:r>
              <a:rPr lang="en-GB" b="0" i="0" dirty="0">
                <a:solidFill>
                  <a:srgbClr val="040C28"/>
                </a:solidFill>
                <a:effectLst/>
                <a:latin typeface="Google Sans"/>
              </a:rPr>
              <a:t>an immediate negative impact on their mental health</a:t>
            </a:r>
            <a:r>
              <a:rPr lang="en-GB" b="0" i="0" dirty="0">
                <a:solidFill>
                  <a:srgbClr val="202124"/>
                </a:solidFill>
                <a:effectLst/>
                <a:latin typeface="Google Sans"/>
              </a:rPr>
              <a:t>, increasing to nearly two-thirds (63%) among those who had lost money.</a:t>
            </a:r>
            <a:endParaRPr lang="en-GB" dirty="0"/>
          </a:p>
        </p:txBody>
      </p:sp>
      <p:sp>
        <p:nvSpPr>
          <p:cNvPr id="8" name="TextBox 7">
            <a:extLst>
              <a:ext uri="{FF2B5EF4-FFF2-40B4-BE49-F238E27FC236}">
                <a16:creationId xmlns:a16="http://schemas.microsoft.com/office/drawing/2014/main" id="{2C676D24-F02C-209C-6EA8-4CCD2AF5B6DC}"/>
              </a:ext>
            </a:extLst>
          </p:cNvPr>
          <p:cNvSpPr txBox="1"/>
          <p:nvPr/>
        </p:nvSpPr>
        <p:spPr>
          <a:xfrm>
            <a:off x="5747657" y="3307949"/>
            <a:ext cx="5495109" cy="1200329"/>
          </a:xfrm>
          <a:prstGeom prst="rect">
            <a:avLst/>
          </a:prstGeom>
          <a:noFill/>
        </p:spPr>
        <p:txBody>
          <a:bodyPr wrap="square" rtlCol="0">
            <a:spAutoFit/>
          </a:bodyPr>
          <a:lstStyle/>
          <a:p>
            <a:r>
              <a:rPr lang="en-GB" sz="1800" kern="1200" dirty="0">
                <a:solidFill>
                  <a:srgbClr val="000000"/>
                </a:solidFill>
                <a:effectLst/>
                <a:latin typeface="Google Sans"/>
                <a:ea typeface="Times New Roman" panose="02020603050405020304" pitchFamily="18" charset="0"/>
                <a:cs typeface="Times New Roman" panose="02020603050405020304" pitchFamily="18" charset="0"/>
              </a:rPr>
              <a:t>Which? published a report on the link between scam victimisation and wellbeing. They estimate the additional non-financial wellbeing cost of scams at £9.3bn for 3.7m incidents of fraud between 2019-20</a:t>
            </a:r>
            <a:endParaRPr lang="en-GB" dirty="0">
              <a:latin typeface="Google Sans"/>
            </a:endParaRPr>
          </a:p>
        </p:txBody>
      </p:sp>
      <p:sp>
        <p:nvSpPr>
          <p:cNvPr id="9" name="TextBox 8">
            <a:extLst>
              <a:ext uri="{FF2B5EF4-FFF2-40B4-BE49-F238E27FC236}">
                <a16:creationId xmlns:a16="http://schemas.microsoft.com/office/drawing/2014/main" id="{DA2EBC32-9200-2B5C-F644-7CE18D0E3A26}"/>
              </a:ext>
            </a:extLst>
          </p:cNvPr>
          <p:cNvSpPr txBox="1"/>
          <p:nvPr/>
        </p:nvSpPr>
        <p:spPr>
          <a:xfrm>
            <a:off x="7452360" y="2769379"/>
            <a:ext cx="3790406" cy="276999"/>
          </a:xfrm>
          <a:prstGeom prst="rect">
            <a:avLst/>
          </a:prstGeom>
          <a:noFill/>
        </p:spPr>
        <p:txBody>
          <a:bodyPr wrap="square" rtlCol="0">
            <a:spAutoFit/>
          </a:bodyPr>
          <a:lstStyle/>
          <a:p>
            <a:r>
              <a:rPr lang="en-GB" sz="1200" dirty="0"/>
              <a:t>Ofcom ‘Scale and impact of online fraud’ – March 2023</a:t>
            </a:r>
          </a:p>
        </p:txBody>
      </p:sp>
      <p:sp>
        <p:nvSpPr>
          <p:cNvPr id="10" name="TextBox 9">
            <a:extLst>
              <a:ext uri="{FF2B5EF4-FFF2-40B4-BE49-F238E27FC236}">
                <a16:creationId xmlns:a16="http://schemas.microsoft.com/office/drawing/2014/main" id="{F809FC7D-1F8C-7E85-9EC8-DA216758B263}"/>
              </a:ext>
            </a:extLst>
          </p:cNvPr>
          <p:cNvSpPr txBox="1"/>
          <p:nvPr/>
        </p:nvSpPr>
        <p:spPr>
          <a:xfrm>
            <a:off x="7626289" y="4369779"/>
            <a:ext cx="3616477" cy="276999"/>
          </a:xfrm>
          <a:prstGeom prst="rect">
            <a:avLst/>
          </a:prstGeom>
          <a:noFill/>
        </p:spPr>
        <p:txBody>
          <a:bodyPr wrap="square" rtlCol="0">
            <a:spAutoFit/>
          </a:bodyPr>
          <a:lstStyle/>
          <a:p>
            <a:pPr algn="r"/>
            <a:r>
              <a:rPr lang="en-GB" sz="1200" dirty="0"/>
              <a:t>Which? 2021</a:t>
            </a:r>
          </a:p>
        </p:txBody>
      </p:sp>
      <p:pic>
        <p:nvPicPr>
          <p:cNvPr id="7" name="Picture 2">
            <a:extLst>
              <a:ext uri="{FF2B5EF4-FFF2-40B4-BE49-F238E27FC236}">
                <a16:creationId xmlns:a16="http://schemas.microsoft.com/office/drawing/2014/main" id="{E5D6824C-D1D9-423D-6603-2486E602C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0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p:txBody>
          <a:bodyPr>
            <a:normAutofit/>
          </a:bodyPr>
          <a:lstStyle/>
          <a:p>
            <a:r>
              <a:rPr lang="en-GB" sz="3600" dirty="0">
                <a:effectLst/>
                <a:ea typeface="Calibri" panose="020F0502020204030204" pitchFamily="34" charset="0"/>
              </a:rPr>
              <a:t>Who can become a victim</a:t>
            </a:r>
            <a:endParaRPr lang="en-US" sz="6600" dirty="0"/>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196" y="1638300"/>
            <a:ext cx="10312400" cy="3581400"/>
          </a:xfrm>
        </p:spPr>
        <p:txBody>
          <a:bodyPr>
            <a:normAutofit/>
          </a:bodyPr>
          <a:lstStyle/>
          <a:p>
            <a:endParaRPr lang="en-GB" dirty="0">
              <a:solidFill>
                <a:srgbClr val="333333"/>
              </a:solidFill>
            </a:endParaRPr>
          </a:p>
          <a:p>
            <a:endParaRPr lang="en-US" dirty="0"/>
          </a:p>
        </p:txBody>
      </p:sp>
      <p:sp>
        <p:nvSpPr>
          <p:cNvPr id="4" name="TextBox 3">
            <a:extLst>
              <a:ext uri="{FF2B5EF4-FFF2-40B4-BE49-F238E27FC236}">
                <a16:creationId xmlns:a16="http://schemas.microsoft.com/office/drawing/2014/main" id="{26E9ADAA-746B-48EA-B49F-59562A59028A}"/>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sp>
        <p:nvSpPr>
          <p:cNvPr id="5" name="Text Placeholder 2">
            <a:extLst>
              <a:ext uri="{FF2B5EF4-FFF2-40B4-BE49-F238E27FC236}">
                <a16:creationId xmlns:a16="http://schemas.microsoft.com/office/drawing/2014/main" id="{3F680DC4-4369-CC4E-645F-637D8AE81EFD}"/>
              </a:ext>
            </a:extLst>
          </p:cNvPr>
          <p:cNvSpPr txBox="1">
            <a:spLocks/>
          </p:cNvSpPr>
          <p:nvPr/>
        </p:nvSpPr>
        <p:spPr>
          <a:xfrm>
            <a:off x="2857470" y="1859423"/>
            <a:ext cx="6692639" cy="214899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D2A5A"/>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1D2A5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pic>
        <p:nvPicPr>
          <p:cNvPr id="3074" name="Picture 2" descr="Scale and impact of online fraud revealed - Ofcom">
            <a:extLst>
              <a:ext uri="{FF2B5EF4-FFF2-40B4-BE49-F238E27FC236}">
                <a16:creationId xmlns:a16="http://schemas.microsoft.com/office/drawing/2014/main" id="{1EF22372-DA8A-72D1-A3B9-8F8B164CA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652" y="1122796"/>
            <a:ext cx="6823602" cy="44949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BF9739-561C-A105-7E40-81704BB813DB}"/>
              </a:ext>
            </a:extLst>
          </p:cNvPr>
          <p:cNvSpPr txBox="1"/>
          <p:nvPr/>
        </p:nvSpPr>
        <p:spPr>
          <a:xfrm>
            <a:off x="9426348" y="4760839"/>
            <a:ext cx="2172455" cy="461665"/>
          </a:xfrm>
          <a:prstGeom prst="rect">
            <a:avLst/>
          </a:prstGeom>
          <a:noFill/>
        </p:spPr>
        <p:txBody>
          <a:bodyPr wrap="square" rtlCol="0">
            <a:spAutoFit/>
          </a:bodyPr>
          <a:lstStyle/>
          <a:p>
            <a:r>
              <a:rPr lang="en-GB" sz="1200" dirty="0"/>
              <a:t>Ofcom ‘Scale and impact of online fraud’ – March 2023</a:t>
            </a:r>
          </a:p>
        </p:txBody>
      </p:sp>
      <p:pic>
        <p:nvPicPr>
          <p:cNvPr id="6" name="Picture 2">
            <a:extLst>
              <a:ext uri="{FF2B5EF4-FFF2-40B4-BE49-F238E27FC236}">
                <a16:creationId xmlns:a16="http://schemas.microsoft.com/office/drawing/2014/main" id="{A27AD6B6-1ADD-BF9B-8B71-DD1193D06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6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A6FC3-2E44-4DE1-978A-ECC29D55D7DD}"/>
              </a:ext>
            </a:extLst>
          </p:cNvPr>
          <p:cNvSpPr>
            <a:spLocks noGrp="1"/>
          </p:cNvSpPr>
          <p:nvPr>
            <p:ph type="body" sz="quarter" idx="10"/>
          </p:nvPr>
        </p:nvSpPr>
        <p:spPr/>
        <p:txBody>
          <a:bodyPr/>
          <a:lstStyle/>
          <a:p>
            <a:r>
              <a:rPr lang="en-GB" sz="4000" dirty="0">
                <a:ea typeface="Calibri" panose="020F0502020204030204" pitchFamily="34" charset="0"/>
              </a:rPr>
              <a:t>Be Scam Aware</a:t>
            </a:r>
            <a:endParaRPr lang="en-US" sz="7200" dirty="0"/>
          </a:p>
          <a:p>
            <a:endParaRPr lang="en-GB" dirty="0"/>
          </a:p>
        </p:txBody>
      </p:sp>
      <p:sp>
        <p:nvSpPr>
          <p:cNvPr id="3" name="Text Placeholder 2">
            <a:extLst>
              <a:ext uri="{FF2B5EF4-FFF2-40B4-BE49-F238E27FC236}">
                <a16:creationId xmlns:a16="http://schemas.microsoft.com/office/drawing/2014/main" id="{DE1EE50B-0098-48D9-85AB-593A1E3E0C04}"/>
              </a:ext>
            </a:extLst>
          </p:cNvPr>
          <p:cNvSpPr>
            <a:spLocks noGrp="1"/>
          </p:cNvSpPr>
          <p:nvPr>
            <p:ph type="body" sz="quarter" idx="11"/>
          </p:nvPr>
        </p:nvSpPr>
        <p:spPr/>
        <p:txBody>
          <a:bodyPr>
            <a:normAutofit fontScale="92500" lnSpcReduction="20000"/>
          </a:bodyPr>
          <a:lstStyle/>
          <a:p>
            <a:pPr marL="342900" indent="-342900">
              <a:buFont typeface="Arial" panose="020B0604020202020204" pitchFamily="34" charset="0"/>
              <a:buChar char="•"/>
            </a:pPr>
            <a:endParaRPr lang="en-GB" b="1" dirty="0"/>
          </a:p>
          <a:p>
            <a:r>
              <a:rPr lang="en-GB" sz="5400" dirty="0"/>
              <a:t>Stop. Challenge. Protect.</a:t>
            </a:r>
          </a:p>
          <a:p>
            <a:pPr marL="342900" indent="-342900">
              <a:buFont typeface="Arial" panose="020B0604020202020204" pitchFamily="34" charset="0"/>
              <a:buChar char="•"/>
            </a:pPr>
            <a:r>
              <a:rPr lang="en-GB" sz="3200" b="1" dirty="0"/>
              <a:t>Stop</a:t>
            </a:r>
            <a:br>
              <a:rPr lang="en-GB" dirty="0"/>
            </a:br>
            <a:r>
              <a:rPr lang="en-GB" dirty="0"/>
              <a:t>Take a moment to stop and think before parting with your money or information. It could keep you safe</a:t>
            </a:r>
          </a:p>
          <a:p>
            <a:pPr marL="342900" indent="-342900">
              <a:buFont typeface="Arial" panose="020B0604020202020204" pitchFamily="34" charset="0"/>
              <a:buChar char="•"/>
            </a:pPr>
            <a:r>
              <a:rPr lang="en-GB" sz="3200" b="1" dirty="0"/>
              <a:t>Challenge</a:t>
            </a:r>
            <a:br>
              <a:rPr lang="en-GB" sz="3200" dirty="0"/>
            </a:br>
            <a:r>
              <a:rPr lang="en-GB" dirty="0"/>
              <a:t>Could it be fake? It’s ok to reject, refuse or ignore any requests. Only criminals will try to rush or panic you</a:t>
            </a:r>
          </a:p>
          <a:p>
            <a:pPr marL="342900" indent="-342900">
              <a:buFont typeface="Arial" panose="020B0604020202020204" pitchFamily="34" charset="0"/>
              <a:buChar char="•"/>
            </a:pPr>
            <a:r>
              <a:rPr lang="en-GB" sz="3200" b="1" dirty="0"/>
              <a:t>Protect</a:t>
            </a:r>
            <a:br>
              <a:rPr lang="en-GB" sz="3200" b="1" dirty="0"/>
            </a:br>
            <a:r>
              <a:rPr lang="en-GB" dirty="0"/>
              <a:t>Think you’ve shared financial information contact your bank or card provider immediately</a:t>
            </a:r>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647E7C64-C36C-438A-9BBE-5CD763A3F4DF}"/>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1B4374EC-04D8-3C7D-C55E-B07DC6DF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75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A6FC3-2E44-4DE1-978A-ECC29D55D7DD}"/>
              </a:ext>
            </a:extLst>
          </p:cNvPr>
          <p:cNvSpPr>
            <a:spLocks noGrp="1"/>
          </p:cNvSpPr>
          <p:nvPr>
            <p:ph type="body" sz="quarter" idx="10"/>
          </p:nvPr>
        </p:nvSpPr>
        <p:spPr/>
        <p:txBody>
          <a:bodyPr/>
          <a:lstStyle/>
          <a:p>
            <a:r>
              <a:rPr lang="en-GB" dirty="0"/>
              <a:t>Friends Against Scams</a:t>
            </a:r>
          </a:p>
        </p:txBody>
      </p:sp>
      <p:sp>
        <p:nvSpPr>
          <p:cNvPr id="3" name="Text Placeholder 2">
            <a:extLst>
              <a:ext uri="{FF2B5EF4-FFF2-40B4-BE49-F238E27FC236}">
                <a16:creationId xmlns:a16="http://schemas.microsoft.com/office/drawing/2014/main" id="{DE1EE50B-0098-48D9-85AB-593A1E3E0C04}"/>
              </a:ext>
            </a:extLst>
          </p:cNvPr>
          <p:cNvSpPr>
            <a:spLocks noGrp="1"/>
          </p:cNvSpPr>
          <p:nvPr>
            <p:ph type="body" sz="quarter" idx="11"/>
          </p:nvPr>
        </p:nvSpPr>
        <p:spPr>
          <a:xfrm>
            <a:off x="593724" y="1651000"/>
            <a:ext cx="10799700" cy="3477260"/>
          </a:xfrm>
        </p:spPr>
        <p:txBody>
          <a:bodyPr>
            <a:normAutofit/>
          </a:bodyPr>
          <a:lstStyle/>
          <a:p>
            <a:pPr marL="342900" indent="-342900" algn="l">
              <a:buFont typeface="Arial" panose="020B0604020202020204" pitchFamily="34" charset="0"/>
              <a:buChar char="•"/>
            </a:pPr>
            <a:r>
              <a:rPr lang="en-GB" b="0" i="0" dirty="0">
                <a:effectLst/>
              </a:rPr>
              <a:t>Friends Against Scams is a National Trading Standards Scams Team training programme</a:t>
            </a:r>
          </a:p>
          <a:p>
            <a:pPr marL="342900" indent="-342900" algn="l">
              <a:buFont typeface="Arial" panose="020B0604020202020204" pitchFamily="34" charset="0"/>
              <a:buChar char="•"/>
            </a:pPr>
            <a:r>
              <a:rPr lang="en-GB" b="0" i="0" dirty="0">
                <a:effectLst/>
              </a:rPr>
              <a:t>By completing a Friends Against Scams awareness session in person or online, anyone can learn about different types of scams and how to spot and support a victim</a:t>
            </a:r>
          </a:p>
          <a:p>
            <a:pPr marL="342900" indent="-342900" algn="l">
              <a:buFont typeface="Arial" panose="020B0604020202020204" pitchFamily="34" charset="0"/>
              <a:buChar char="•"/>
            </a:pPr>
            <a:r>
              <a:rPr lang="en-GB" dirty="0"/>
              <a:t>Additional follow-on unit designed for health and social care staff</a:t>
            </a:r>
            <a:endParaRPr lang="en-GB" b="0" i="0" dirty="0">
              <a:effectLst/>
            </a:endParaRPr>
          </a:p>
          <a:p>
            <a:pPr marL="342900" indent="-342900" algn="l">
              <a:buFont typeface="Arial" panose="020B0604020202020204" pitchFamily="34" charset="0"/>
              <a:buChar char="•"/>
            </a:pPr>
            <a:r>
              <a:rPr lang="en-GB" b="0" i="0" dirty="0">
                <a:effectLst/>
              </a:rPr>
              <a:t>Anyone can be a Friend Against Scams and make a difference in their own way</a:t>
            </a:r>
          </a:p>
          <a:p>
            <a:pPr marL="342900" indent="-342900" algn="l">
              <a:buFont typeface="Arial" panose="020B0604020202020204" pitchFamily="34" charset="0"/>
              <a:buChar char="•"/>
            </a:pPr>
            <a:r>
              <a:rPr lang="en-GB" dirty="0"/>
              <a:t>Visit </a:t>
            </a:r>
            <a:r>
              <a:rPr lang="en-GB" b="1" dirty="0"/>
              <a:t>www.friendsagainstscams.org.uk </a:t>
            </a:r>
            <a:endParaRPr lang="en-GB" b="0" i="0" dirty="0">
              <a:effectLst/>
            </a:endParaRPr>
          </a:p>
        </p:txBody>
      </p:sp>
      <p:sp>
        <p:nvSpPr>
          <p:cNvPr id="4" name="TextBox 3">
            <a:extLst>
              <a:ext uri="{FF2B5EF4-FFF2-40B4-BE49-F238E27FC236}">
                <a16:creationId xmlns:a16="http://schemas.microsoft.com/office/drawing/2014/main" id="{647E7C64-C36C-438A-9BBE-5CD763A3F4DF}"/>
              </a:ext>
            </a:extLst>
          </p:cNvPr>
          <p:cNvSpPr txBox="1"/>
          <p:nvPr/>
        </p:nvSpPr>
        <p:spPr>
          <a:xfrm>
            <a:off x="8265958" y="5725086"/>
            <a:ext cx="33323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www.friendsagainstscams.org.uk</a:t>
            </a:r>
          </a:p>
        </p:txBody>
      </p:sp>
      <p:pic>
        <p:nvPicPr>
          <p:cNvPr id="6" name="Picture 5" descr="A picture containing text, clipart&#10;&#10;Description automatically generated">
            <a:extLst>
              <a:ext uri="{FF2B5EF4-FFF2-40B4-BE49-F238E27FC236}">
                <a16:creationId xmlns:a16="http://schemas.microsoft.com/office/drawing/2014/main" id="{1CB61385-7E68-4EDD-8E67-486ED1004762}"/>
              </a:ext>
            </a:extLst>
          </p:cNvPr>
          <p:cNvPicPr>
            <a:picLocks noChangeAspect="1"/>
          </p:cNvPicPr>
          <p:nvPr/>
        </p:nvPicPr>
        <p:blipFill>
          <a:blip r:embed="rId2"/>
          <a:stretch>
            <a:fillRect/>
          </a:stretch>
        </p:blipFill>
        <p:spPr>
          <a:xfrm>
            <a:off x="8265957" y="3975182"/>
            <a:ext cx="3332317" cy="1758577"/>
          </a:xfrm>
          <a:prstGeom prst="rect">
            <a:avLst/>
          </a:prstGeom>
        </p:spPr>
      </p:pic>
    </p:spTree>
    <p:extLst>
      <p:ext uri="{BB962C8B-B14F-4D97-AF65-F5344CB8AC3E}">
        <p14:creationId xmlns:p14="http://schemas.microsoft.com/office/powerpoint/2010/main" val="989023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66617C5-8922-B38C-729B-DD478BF64617}"/>
              </a:ext>
            </a:extLst>
          </p:cNvPr>
          <p:cNvSpPr>
            <a:spLocks noGrp="1"/>
          </p:cNvSpPr>
          <p:nvPr>
            <p:ph type="body" sz="quarter" idx="10"/>
          </p:nvPr>
        </p:nvSpPr>
        <p:spPr/>
        <p:txBody>
          <a:bodyPr/>
          <a:lstStyle/>
          <a:p>
            <a:r>
              <a:rPr lang="en-GB" dirty="0"/>
              <a:t>Take Five</a:t>
            </a:r>
          </a:p>
        </p:txBody>
      </p:sp>
      <p:pic>
        <p:nvPicPr>
          <p:cNvPr id="4100" name="Picture 4" descr="BSA - General Factsheets">
            <a:extLst>
              <a:ext uri="{FF2B5EF4-FFF2-40B4-BE49-F238E27FC236}">
                <a16:creationId xmlns:a16="http://schemas.microsoft.com/office/drawing/2014/main" id="{F8DF51A6-345E-87C7-FCAC-8AB7523AF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875" y="1651000"/>
            <a:ext cx="5400000" cy="28300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tect yourself from Financial Fraud | The Co-operative Bank">
            <a:extLst>
              <a:ext uri="{FF2B5EF4-FFF2-40B4-BE49-F238E27FC236}">
                <a16:creationId xmlns:a16="http://schemas.microsoft.com/office/drawing/2014/main" id="{C03B73E7-6CD0-EC84-D3FC-B853A1EFD4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9875" y="4481002"/>
            <a:ext cx="5400000" cy="101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akefiveweek - Explore | Facebook">
            <a:extLst>
              <a:ext uri="{FF2B5EF4-FFF2-40B4-BE49-F238E27FC236}">
                <a16:creationId xmlns:a16="http://schemas.microsoft.com/office/drawing/2014/main" id="{BB0F41CB-63E8-AA88-9E22-75F35FF59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9875" y="165100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 Business Cost of Fraud – Take Five to Stop Fraud – Cyber Scotland">
            <a:extLst>
              <a:ext uri="{FF2B5EF4-FFF2-40B4-BE49-F238E27FC236}">
                <a16:creationId xmlns:a16="http://schemas.microsoft.com/office/drawing/2014/main" id="{1F11619E-3CF3-2C4A-C3BD-7F0AF669F1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9875" y="3248851"/>
            <a:ext cx="2858400" cy="160785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ake Five to Stop Fraud | StaySaferOnline">
            <a:extLst>
              <a:ext uri="{FF2B5EF4-FFF2-40B4-BE49-F238E27FC236}">
                <a16:creationId xmlns:a16="http://schemas.microsoft.com/office/drawing/2014/main" id="{195F287C-DFEA-4740-538A-0C68FFE4DC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475" y="1651000"/>
            <a:ext cx="2858400" cy="160785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AEA633B9-5FF8-ABA7-3521-F3A2CC54E2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475" y="3246217"/>
            <a:ext cx="2858400" cy="15029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E700BA-BA0D-C45E-B89C-4AF2C016EA4D}"/>
              </a:ext>
            </a:extLst>
          </p:cNvPr>
          <p:cNvSpPr txBox="1"/>
          <p:nvPr/>
        </p:nvSpPr>
        <p:spPr>
          <a:xfrm>
            <a:off x="8739874" y="6311146"/>
            <a:ext cx="3208285"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3" name="Picture 2">
            <a:extLst>
              <a:ext uri="{FF2B5EF4-FFF2-40B4-BE49-F238E27FC236}">
                <a16:creationId xmlns:a16="http://schemas.microsoft.com/office/drawing/2014/main" id="{D5192988-CA5A-9E96-50E9-2AABE6C83E5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39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D141-A58B-C618-CC74-D60B96537C6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7AA8AB-DCA1-6284-2435-703052634A04}"/>
              </a:ext>
            </a:extLst>
          </p:cNvPr>
          <p:cNvSpPr>
            <a:spLocks noGrp="1"/>
          </p:cNvSpPr>
          <p:nvPr>
            <p:ph type="body" sz="quarter" idx="10"/>
          </p:nvPr>
        </p:nvSpPr>
        <p:spPr>
          <a:xfrm>
            <a:off x="593196" y="591177"/>
            <a:ext cx="10312400" cy="998537"/>
          </a:xfrm>
        </p:spPr>
        <p:txBody>
          <a:bodyPr>
            <a:normAutofit fontScale="92500"/>
          </a:bodyPr>
          <a:lstStyle/>
          <a:p>
            <a:pPr lvl="0" defTabSz="457200">
              <a:lnSpc>
                <a:spcPct val="100000"/>
              </a:lnSpc>
              <a:spcBef>
                <a:spcPts val="0"/>
              </a:spcBef>
              <a:defRPr/>
            </a:pPr>
            <a:r>
              <a:rPr lang="en-GB" sz="3600" dirty="0"/>
              <a:t>Who are Trading Standards and what do they do?</a:t>
            </a:r>
          </a:p>
        </p:txBody>
      </p:sp>
      <p:sp>
        <p:nvSpPr>
          <p:cNvPr id="3" name="Text Placeholder 2">
            <a:extLst>
              <a:ext uri="{FF2B5EF4-FFF2-40B4-BE49-F238E27FC236}">
                <a16:creationId xmlns:a16="http://schemas.microsoft.com/office/drawing/2014/main" id="{5C545FF5-513B-E790-BB1A-02A20EC9E9E2}"/>
              </a:ext>
            </a:extLst>
          </p:cNvPr>
          <p:cNvSpPr>
            <a:spLocks noGrp="1"/>
          </p:cNvSpPr>
          <p:nvPr>
            <p:ph type="body" sz="quarter" idx="11"/>
          </p:nvPr>
        </p:nvSpPr>
        <p:spPr>
          <a:xfrm>
            <a:off x="593196" y="1307591"/>
            <a:ext cx="10312400" cy="4959231"/>
          </a:xfrm>
        </p:spPr>
        <p:txBody>
          <a:bodyPr>
            <a:normAutofit fontScale="40000" lnSpcReduction="20000"/>
          </a:bodyPr>
          <a:lstStyle/>
          <a:p>
            <a:pPr>
              <a:lnSpc>
                <a:spcPct val="150000"/>
              </a:lnSpc>
            </a:pPr>
            <a:r>
              <a:rPr lang="en-GB" sz="4900" dirty="0"/>
              <a:t>We protect consumers and businesses by enforcing a wide range of government legislation.</a:t>
            </a:r>
            <a:br>
              <a:rPr lang="en-GB" sz="4900" dirty="0"/>
            </a:br>
            <a:r>
              <a:rPr lang="en-GB" sz="4900" dirty="0"/>
              <a:t>Our work covers the following areas:</a:t>
            </a:r>
          </a:p>
          <a:p>
            <a:pPr marL="457200" indent="-457200">
              <a:lnSpc>
                <a:spcPct val="150000"/>
              </a:lnSpc>
              <a:spcBef>
                <a:spcPts val="0"/>
              </a:spcBef>
              <a:buFont typeface="Arial" panose="020B0604020202020204" pitchFamily="34" charset="0"/>
              <a:buChar char="•"/>
            </a:pPr>
            <a:r>
              <a:rPr lang="en-GB" sz="4900" dirty="0"/>
              <a:t>Age Restricted Sales, Illicit Tobacco &amp; Vapes</a:t>
            </a:r>
          </a:p>
          <a:p>
            <a:pPr marL="457200" indent="-457200">
              <a:lnSpc>
                <a:spcPct val="150000"/>
              </a:lnSpc>
              <a:spcBef>
                <a:spcPts val="0"/>
              </a:spcBef>
              <a:buFont typeface="Arial" panose="020B0604020202020204" pitchFamily="34" charset="0"/>
              <a:buChar char="•"/>
            </a:pPr>
            <a:r>
              <a:rPr lang="en-GB" sz="4900" dirty="0"/>
              <a:t>Weights and Measures </a:t>
            </a:r>
          </a:p>
          <a:p>
            <a:pPr marL="457200" indent="-457200">
              <a:lnSpc>
                <a:spcPct val="150000"/>
              </a:lnSpc>
              <a:spcBef>
                <a:spcPts val="0"/>
              </a:spcBef>
              <a:buFont typeface="Arial" panose="020B0604020202020204" pitchFamily="34" charset="0"/>
              <a:buChar char="•"/>
            </a:pPr>
            <a:r>
              <a:rPr lang="en-GB" sz="4900" dirty="0"/>
              <a:t>Fair Trading</a:t>
            </a:r>
          </a:p>
          <a:p>
            <a:pPr marL="457200" indent="-457200">
              <a:lnSpc>
                <a:spcPct val="150000"/>
              </a:lnSpc>
              <a:spcBef>
                <a:spcPts val="0"/>
              </a:spcBef>
              <a:buFont typeface="Arial" panose="020B0604020202020204" pitchFamily="34" charset="0"/>
              <a:buChar char="•"/>
            </a:pPr>
            <a:r>
              <a:rPr lang="en-GB" sz="4900" dirty="0"/>
              <a:t>Explosives </a:t>
            </a:r>
          </a:p>
          <a:p>
            <a:pPr marL="457200" indent="-457200">
              <a:lnSpc>
                <a:spcPct val="150000"/>
              </a:lnSpc>
              <a:spcBef>
                <a:spcPts val="0"/>
              </a:spcBef>
              <a:buFont typeface="Arial" panose="020B0604020202020204" pitchFamily="34" charset="0"/>
              <a:buChar char="•"/>
            </a:pPr>
            <a:r>
              <a:rPr lang="en-GB" sz="4900" dirty="0"/>
              <a:t>Product Safety</a:t>
            </a:r>
          </a:p>
          <a:p>
            <a:pPr marL="457200" indent="-457200">
              <a:lnSpc>
                <a:spcPct val="150000"/>
              </a:lnSpc>
              <a:spcBef>
                <a:spcPts val="0"/>
              </a:spcBef>
              <a:buFont typeface="Arial" panose="020B0604020202020204" pitchFamily="34" charset="0"/>
              <a:buChar char="•"/>
            </a:pPr>
            <a:r>
              <a:rPr lang="en-GB" sz="4900" dirty="0"/>
              <a:t>Food Standards </a:t>
            </a:r>
          </a:p>
          <a:p>
            <a:pPr marL="457200" indent="-457200">
              <a:lnSpc>
                <a:spcPct val="150000"/>
              </a:lnSpc>
              <a:spcBef>
                <a:spcPts val="0"/>
              </a:spcBef>
              <a:buFont typeface="Arial" panose="020B0604020202020204" pitchFamily="34" charset="0"/>
              <a:buChar char="•"/>
            </a:pPr>
            <a:r>
              <a:rPr lang="en-GB" sz="4900" dirty="0"/>
              <a:t>Intellectual Property </a:t>
            </a:r>
          </a:p>
          <a:p>
            <a:pPr marL="457200" indent="-457200">
              <a:lnSpc>
                <a:spcPct val="150000"/>
              </a:lnSpc>
              <a:spcBef>
                <a:spcPts val="0"/>
              </a:spcBef>
              <a:buFont typeface="Arial" panose="020B0604020202020204" pitchFamily="34" charset="0"/>
              <a:buChar char="•"/>
            </a:pPr>
            <a:r>
              <a:rPr lang="en-GB" sz="4900" dirty="0"/>
              <a:t>Animal Feed</a:t>
            </a:r>
          </a:p>
          <a:p>
            <a:pPr marL="457200" indent="-457200">
              <a:lnSpc>
                <a:spcPct val="150000"/>
              </a:lnSpc>
              <a:spcBef>
                <a:spcPts val="0"/>
              </a:spcBef>
              <a:buFont typeface="Arial" panose="020B0604020202020204" pitchFamily="34" charset="0"/>
              <a:buChar char="•"/>
            </a:pPr>
            <a:r>
              <a:rPr lang="en-GB" sz="4900" dirty="0"/>
              <a:t>Animal Health &amp; Welfare</a:t>
            </a:r>
            <a:endParaRPr lang="en-US" sz="2800" dirty="0"/>
          </a:p>
        </p:txBody>
      </p:sp>
      <p:sp>
        <p:nvSpPr>
          <p:cNvPr id="4" name="TextBox 3">
            <a:extLst>
              <a:ext uri="{FF2B5EF4-FFF2-40B4-BE49-F238E27FC236}">
                <a16:creationId xmlns:a16="http://schemas.microsoft.com/office/drawing/2014/main" id="{5E138433-E35C-97C8-7F8D-C910AEA3D681}"/>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1026" name="Picture 2">
            <a:extLst>
              <a:ext uri="{FF2B5EF4-FFF2-40B4-BE49-F238E27FC236}">
                <a16:creationId xmlns:a16="http://schemas.microsoft.com/office/drawing/2014/main" id="{71AC9EF0-C0A4-FF90-E5B0-5149FD9AE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36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0234D0-A6B4-EA05-9C36-04156A09BA9B}"/>
              </a:ext>
            </a:extLst>
          </p:cNvPr>
          <p:cNvSpPr>
            <a:spLocks noGrp="1"/>
          </p:cNvSpPr>
          <p:nvPr>
            <p:ph type="body" sz="quarter" idx="10"/>
          </p:nvPr>
        </p:nvSpPr>
        <p:spPr/>
        <p:txBody>
          <a:bodyPr/>
          <a:lstStyle/>
          <a:p>
            <a:r>
              <a:rPr lang="en-GB" dirty="0"/>
              <a:t>Call Blockers</a:t>
            </a:r>
          </a:p>
        </p:txBody>
      </p:sp>
      <p:pic>
        <p:nvPicPr>
          <p:cNvPr id="5122" name="Picture 2" descr="Friends Against Scams - trueCall demonstration">
            <a:extLst>
              <a:ext uri="{FF2B5EF4-FFF2-40B4-BE49-F238E27FC236}">
                <a16:creationId xmlns:a16="http://schemas.microsoft.com/office/drawing/2014/main" id="{BA9BE4D5-CCED-152E-A5A6-78A3ADB7A4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957271" y="1663700"/>
            <a:ext cx="10277457" cy="355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9D31D5-F4B2-6347-97A2-059A63044EB6}"/>
              </a:ext>
            </a:extLst>
          </p:cNvPr>
          <p:cNvSpPr txBox="1"/>
          <p:nvPr/>
        </p:nvSpPr>
        <p:spPr>
          <a:xfrm>
            <a:off x="8741664" y="6311146"/>
            <a:ext cx="3206496"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4" name="Picture 2">
            <a:extLst>
              <a:ext uri="{FF2B5EF4-FFF2-40B4-BE49-F238E27FC236}">
                <a16:creationId xmlns:a16="http://schemas.microsoft.com/office/drawing/2014/main" id="{54F63938-3CDA-3982-6B69-582A4220E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71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6815B-2C68-E0E6-ABA1-6177EEC196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979D8A-0D33-4953-A69A-79D08ED43733}"/>
              </a:ext>
            </a:extLst>
          </p:cNvPr>
          <p:cNvSpPr>
            <a:spLocks noGrp="1"/>
          </p:cNvSpPr>
          <p:nvPr>
            <p:ph type="body" sz="quarter" idx="10"/>
          </p:nvPr>
        </p:nvSpPr>
        <p:spPr/>
        <p:txBody>
          <a:bodyPr/>
          <a:lstStyle/>
          <a:p>
            <a:r>
              <a:rPr lang="en-GB" sz="4000" dirty="0">
                <a:ea typeface="Calibri" panose="020F0502020204030204" pitchFamily="34" charset="0"/>
              </a:rPr>
              <a:t>Be Scam Aware</a:t>
            </a:r>
            <a:endParaRPr lang="en-US" sz="7200" dirty="0"/>
          </a:p>
        </p:txBody>
      </p:sp>
      <p:sp>
        <p:nvSpPr>
          <p:cNvPr id="3" name="Text Placeholder 2">
            <a:extLst>
              <a:ext uri="{FF2B5EF4-FFF2-40B4-BE49-F238E27FC236}">
                <a16:creationId xmlns:a16="http://schemas.microsoft.com/office/drawing/2014/main" id="{74C6473A-4A6F-76C6-B3BB-86A3BF87D452}"/>
              </a:ext>
            </a:extLst>
          </p:cNvPr>
          <p:cNvSpPr>
            <a:spLocks noGrp="1"/>
          </p:cNvSpPr>
          <p:nvPr>
            <p:ph type="body" sz="quarter" idx="11"/>
          </p:nvPr>
        </p:nvSpPr>
        <p:spPr>
          <a:xfrm>
            <a:off x="593196" y="1651000"/>
            <a:ext cx="10312400" cy="3876964"/>
          </a:xfrm>
        </p:spPr>
        <p:txBody>
          <a:bodyPr>
            <a:normAutofit fontScale="85000" lnSpcReduction="20000"/>
          </a:bodyPr>
          <a:lstStyle/>
          <a:p>
            <a:r>
              <a:rPr lang="en-GB" sz="3000" b="1" dirty="0"/>
              <a:t>Help, advice &amp; report</a:t>
            </a:r>
          </a:p>
          <a:p>
            <a:pPr marL="342900" indent="-342900">
              <a:buFont typeface="Arial" panose="020B0604020202020204" pitchFamily="34" charset="0"/>
              <a:buChar char="•"/>
            </a:pPr>
            <a:r>
              <a:rPr lang="en-GB" dirty="0"/>
              <a:t>Norfolk Trading Standards</a:t>
            </a:r>
            <a:br>
              <a:rPr lang="en-GB" b="1" dirty="0"/>
            </a:br>
            <a:r>
              <a:rPr lang="en-GB" b="1" dirty="0"/>
              <a:t>www.norfolk/gov.uk/scams</a:t>
            </a:r>
            <a:br>
              <a:rPr lang="en-GB" b="1" dirty="0"/>
            </a:br>
            <a:r>
              <a:rPr lang="en-GB" b="1" dirty="0"/>
              <a:t>www.facebook.com/NorfolkTradingStandards</a:t>
            </a:r>
            <a:br>
              <a:rPr lang="en-GB" b="1" dirty="0"/>
            </a:br>
            <a:r>
              <a:rPr lang="en-GB" b="1" dirty="0"/>
              <a:t>x.com/NorfolkCCTS</a:t>
            </a:r>
          </a:p>
          <a:p>
            <a:pPr marL="342900" indent="-342900">
              <a:buFont typeface="Arial" panose="020B0604020202020204" pitchFamily="34" charset="0"/>
              <a:buChar char="•"/>
            </a:pPr>
            <a:r>
              <a:rPr lang="en-GB" dirty="0"/>
              <a:t>Citizens Advice consumer helpline</a:t>
            </a:r>
            <a:br>
              <a:rPr lang="en-GB" dirty="0"/>
            </a:br>
            <a:r>
              <a:rPr lang="en-GB" b="1" dirty="0"/>
              <a:t>0808 223 1133</a:t>
            </a:r>
            <a:br>
              <a:rPr lang="en-GB" b="1" dirty="0"/>
            </a:br>
            <a:r>
              <a:rPr lang="en-GB" b="1" dirty="0"/>
              <a:t>www.citizensadvice.org.uk/consumer</a:t>
            </a:r>
          </a:p>
          <a:p>
            <a:pPr marL="342900" indent="-342900">
              <a:buFont typeface="Arial" panose="020B0604020202020204" pitchFamily="34" charset="0"/>
              <a:buChar char="•"/>
            </a:pPr>
            <a:r>
              <a:rPr lang="en-GB" sz="2000" dirty="0"/>
              <a:t>Victim Support</a:t>
            </a:r>
            <a:br>
              <a:rPr lang="en-GB" sz="2000" dirty="0"/>
            </a:br>
            <a:r>
              <a:rPr lang="en-GB" sz="2000" b="1" dirty="0"/>
              <a:t>08 08 16 89 111</a:t>
            </a:r>
            <a:br>
              <a:rPr lang="en-GB" sz="2000" dirty="0"/>
            </a:br>
            <a:r>
              <a:rPr lang="en-GB" sz="2000" b="1" dirty="0"/>
              <a:t>www.victimsupport.org.uk</a:t>
            </a:r>
          </a:p>
          <a:p>
            <a:pPr marL="342900" indent="-342900">
              <a:buFont typeface="Arial" panose="020B0604020202020204" pitchFamily="34" charset="0"/>
              <a:buChar char="•"/>
            </a:pPr>
            <a:r>
              <a:rPr lang="en-GB" sz="2000" dirty="0"/>
              <a:t>National Cyber Security Centre</a:t>
            </a:r>
            <a:br>
              <a:rPr lang="en-GB" sz="2000" dirty="0"/>
            </a:br>
            <a:r>
              <a:rPr lang="en-GB" sz="2000" b="1" dirty="0"/>
              <a:t>www.ncsc.gov.uk</a:t>
            </a:r>
            <a:br>
              <a:rPr lang="en-GB" sz="2000" b="1" dirty="0"/>
            </a:br>
            <a:r>
              <a:rPr lang="en-GB" sz="2000" b="1" dirty="0"/>
              <a:t>report@phishing.gov.uk</a:t>
            </a:r>
          </a:p>
          <a:p>
            <a:pPr marL="342900" indent="-342900">
              <a:buFont typeface="Arial" panose="020B0604020202020204" pitchFamily="34" charset="0"/>
              <a:buChar char="•"/>
            </a:pPr>
            <a:r>
              <a:rPr lang="en-GB" sz="2000" dirty="0"/>
              <a:t>Ofcom</a:t>
            </a:r>
            <a:br>
              <a:rPr lang="en-GB" sz="2000" dirty="0"/>
            </a:br>
            <a:r>
              <a:rPr lang="en-GB" sz="2000" b="1" dirty="0"/>
              <a:t>7726</a:t>
            </a:r>
          </a:p>
          <a:p>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b="1" dirty="0"/>
          </a:p>
          <a:p>
            <a:pPr marL="342900" indent="-342900">
              <a:buFont typeface="Arial" panose="020B0604020202020204" pitchFamily="34" charset="0"/>
              <a:buChar char="•"/>
            </a:pPr>
            <a:endParaRPr lang="en-GB" dirty="0"/>
          </a:p>
        </p:txBody>
      </p:sp>
      <p:sp>
        <p:nvSpPr>
          <p:cNvPr id="4" name="TextBox 3">
            <a:extLst>
              <a:ext uri="{FF2B5EF4-FFF2-40B4-BE49-F238E27FC236}">
                <a16:creationId xmlns:a16="http://schemas.microsoft.com/office/drawing/2014/main" id="{1D55FD13-60CD-3858-B9C7-271A4365491B}"/>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B0F7863D-3117-2254-61EC-4DA569A92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4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6B8836-0210-9E43-8E5B-E3F9F16CD267}"/>
              </a:ext>
            </a:extLst>
          </p:cNvPr>
          <p:cNvSpPr>
            <a:spLocks noGrp="1"/>
          </p:cNvSpPr>
          <p:nvPr>
            <p:ph type="body" sz="quarter" idx="11"/>
          </p:nvPr>
        </p:nvSpPr>
        <p:spPr/>
        <p:txBody>
          <a:bodyPr/>
          <a:lstStyle/>
          <a:p>
            <a:r>
              <a:rPr lang="en-US" dirty="0"/>
              <a:t>Thank you for your time today</a:t>
            </a:r>
          </a:p>
        </p:txBody>
      </p:sp>
      <p:sp>
        <p:nvSpPr>
          <p:cNvPr id="7" name="TextBox 6">
            <a:extLst>
              <a:ext uri="{FF2B5EF4-FFF2-40B4-BE49-F238E27FC236}">
                <a16:creationId xmlns:a16="http://schemas.microsoft.com/office/drawing/2014/main" id="{1E7C2835-260B-4A6A-B803-F7E122C1F361}"/>
              </a:ext>
            </a:extLst>
          </p:cNvPr>
          <p:cNvSpPr txBox="1"/>
          <p:nvPr/>
        </p:nvSpPr>
        <p:spPr>
          <a:xfrm>
            <a:off x="593196" y="1763617"/>
            <a:ext cx="7315200" cy="82997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Stephen Maunder</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stephen.maunder@norfolk.gov.uk</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A787980-40A9-4BF3-BE63-9ED8015FFA46}"/>
              </a:ext>
            </a:extLst>
          </p:cNvPr>
          <p:cNvSpPr txBox="1"/>
          <p:nvPr/>
        </p:nvSpPr>
        <p:spPr>
          <a:xfrm>
            <a:off x="9003792" y="6311146"/>
            <a:ext cx="28011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www.norfolk.gov.uk/scams</a:t>
            </a:r>
          </a:p>
        </p:txBody>
      </p:sp>
      <p:pic>
        <p:nvPicPr>
          <p:cNvPr id="2" name="Picture 2">
            <a:extLst>
              <a:ext uri="{FF2B5EF4-FFF2-40B4-BE49-F238E27FC236}">
                <a16:creationId xmlns:a16="http://schemas.microsoft.com/office/drawing/2014/main" id="{BAA3003E-17C7-1EC4-321C-1D3D7D173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7728" y="5525245"/>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41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4903-4091-A5CA-4C99-5757E6B413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94B88D-7D08-54A2-E8BB-CB21E4EB501B}"/>
              </a:ext>
            </a:extLst>
          </p:cNvPr>
          <p:cNvSpPr>
            <a:spLocks noGrp="1"/>
          </p:cNvSpPr>
          <p:nvPr>
            <p:ph type="body" sz="quarter" idx="10"/>
          </p:nvPr>
        </p:nvSpPr>
        <p:spPr>
          <a:xfrm>
            <a:off x="593196" y="584730"/>
            <a:ext cx="10312400" cy="669036"/>
          </a:xfrm>
        </p:spPr>
        <p:txBody>
          <a:bodyPr>
            <a:noAutofit/>
          </a:bodyPr>
          <a:lstStyle/>
          <a:p>
            <a:r>
              <a:rPr lang="en-GB" sz="3300" dirty="0">
                <a:ea typeface="Calibri" panose="020F0502020204030204" pitchFamily="34" charset="0"/>
              </a:rPr>
              <a:t>East of England Trading Standards Association</a:t>
            </a:r>
            <a:endParaRPr lang="en-US" sz="3300" dirty="0"/>
          </a:p>
        </p:txBody>
      </p:sp>
      <p:sp>
        <p:nvSpPr>
          <p:cNvPr id="3" name="Text Placeholder 2">
            <a:extLst>
              <a:ext uri="{FF2B5EF4-FFF2-40B4-BE49-F238E27FC236}">
                <a16:creationId xmlns:a16="http://schemas.microsoft.com/office/drawing/2014/main" id="{8A3A1468-AC7E-B4B1-9460-AE7B27402EC8}"/>
              </a:ext>
            </a:extLst>
          </p:cNvPr>
          <p:cNvSpPr>
            <a:spLocks noGrp="1"/>
          </p:cNvSpPr>
          <p:nvPr>
            <p:ph type="body" sz="quarter" idx="11"/>
          </p:nvPr>
        </p:nvSpPr>
        <p:spPr>
          <a:xfrm>
            <a:off x="593196" y="1253767"/>
            <a:ext cx="10312400" cy="4909962"/>
          </a:xfrm>
        </p:spPr>
        <p:txBody>
          <a:bodyPr>
            <a:normAutofit lnSpcReduction="10000"/>
          </a:bodyPr>
          <a:lstStyle/>
          <a:p>
            <a:pPr lvl="0">
              <a:lnSpc>
                <a:spcPct val="95000"/>
              </a:lnSpc>
              <a:spcBef>
                <a:spcPct val="30000"/>
              </a:spcBef>
              <a:defRPr/>
            </a:pPr>
            <a:r>
              <a:rPr lang="en-GB" dirty="0"/>
              <a:t>EETSA is the regional body for the Trading Standards Authorities in the East of England to support these authorities by coordinating work, allocating projects, and providing best practice advice and guidance on enforcement matters</a:t>
            </a:r>
          </a:p>
          <a:p>
            <a:pPr marL="457200" indent="-457200">
              <a:lnSpc>
                <a:spcPct val="95000"/>
              </a:lnSpc>
              <a:spcBef>
                <a:spcPct val="30000"/>
              </a:spcBef>
              <a:buFont typeface="Arial" panose="020B0604020202020204" pitchFamily="34" charset="0"/>
              <a:buChar char="•"/>
              <a:defRPr/>
            </a:pPr>
            <a:r>
              <a:rPr lang="en-US" dirty="0"/>
              <a:t>Bedford</a:t>
            </a:r>
          </a:p>
          <a:p>
            <a:pPr marL="457200" indent="-457200">
              <a:lnSpc>
                <a:spcPct val="95000"/>
              </a:lnSpc>
              <a:spcBef>
                <a:spcPct val="30000"/>
              </a:spcBef>
              <a:buFont typeface="Arial" panose="020B0604020202020204" pitchFamily="34" charset="0"/>
              <a:buChar char="•"/>
              <a:defRPr/>
            </a:pPr>
            <a:r>
              <a:rPr lang="en-US" dirty="0"/>
              <a:t>Cambridgeshire</a:t>
            </a:r>
          </a:p>
          <a:p>
            <a:pPr marL="457200" indent="-457200">
              <a:lnSpc>
                <a:spcPct val="95000"/>
              </a:lnSpc>
              <a:spcBef>
                <a:spcPct val="30000"/>
              </a:spcBef>
              <a:buFont typeface="Arial" panose="020B0604020202020204" pitchFamily="34" charset="0"/>
              <a:buChar char="•"/>
              <a:defRPr/>
            </a:pPr>
            <a:r>
              <a:rPr lang="en-US" dirty="0"/>
              <a:t>Central Bedfordshire</a:t>
            </a:r>
          </a:p>
          <a:p>
            <a:pPr marL="457200" indent="-457200">
              <a:lnSpc>
                <a:spcPct val="95000"/>
              </a:lnSpc>
              <a:spcBef>
                <a:spcPct val="30000"/>
              </a:spcBef>
              <a:buFont typeface="Arial" panose="020B0604020202020204" pitchFamily="34" charset="0"/>
              <a:buChar char="•"/>
              <a:defRPr/>
            </a:pPr>
            <a:r>
              <a:rPr lang="en-US" dirty="0"/>
              <a:t>Essex</a:t>
            </a:r>
          </a:p>
          <a:p>
            <a:pPr marL="457200" indent="-457200">
              <a:lnSpc>
                <a:spcPct val="95000"/>
              </a:lnSpc>
              <a:spcBef>
                <a:spcPct val="30000"/>
              </a:spcBef>
              <a:buFont typeface="Arial" panose="020B0604020202020204" pitchFamily="34" charset="0"/>
              <a:buChar char="•"/>
              <a:defRPr/>
            </a:pPr>
            <a:r>
              <a:rPr lang="en-US" dirty="0"/>
              <a:t>Hertfordshire</a:t>
            </a:r>
          </a:p>
          <a:p>
            <a:pPr marL="457200" indent="-457200">
              <a:lnSpc>
                <a:spcPct val="95000"/>
              </a:lnSpc>
              <a:spcBef>
                <a:spcPct val="30000"/>
              </a:spcBef>
              <a:buFont typeface="Arial" panose="020B0604020202020204" pitchFamily="34" charset="0"/>
              <a:buChar char="•"/>
              <a:defRPr/>
            </a:pPr>
            <a:r>
              <a:rPr lang="en-US" dirty="0"/>
              <a:t>Luton</a:t>
            </a:r>
          </a:p>
          <a:p>
            <a:pPr marL="457200" indent="-457200">
              <a:lnSpc>
                <a:spcPct val="95000"/>
              </a:lnSpc>
              <a:spcBef>
                <a:spcPct val="30000"/>
              </a:spcBef>
              <a:buFont typeface="Arial" panose="020B0604020202020204" pitchFamily="34" charset="0"/>
              <a:buChar char="•"/>
              <a:defRPr/>
            </a:pPr>
            <a:r>
              <a:rPr lang="en-US" dirty="0"/>
              <a:t>Norfolk</a:t>
            </a:r>
          </a:p>
          <a:p>
            <a:pPr marL="457200" indent="-457200">
              <a:lnSpc>
                <a:spcPct val="95000"/>
              </a:lnSpc>
              <a:spcBef>
                <a:spcPct val="30000"/>
              </a:spcBef>
              <a:buFont typeface="Arial" panose="020B0604020202020204" pitchFamily="34" charset="0"/>
              <a:buChar char="•"/>
              <a:defRPr/>
            </a:pPr>
            <a:r>
              <a:rPr lang="en-US" dirty="0"/>
              <a:t>Peterborough</a:t>
            </a:r>
          </a:p>
          <a:p>
            <a:pPr marL="457200" indent="-457200">
              <a:lnSpc>
                <a:spcPct val="95000"/>
              </a:lnSpc>
              <a:spcBef>
                <a:spcPct val="30000"/>
              </a:spcBef>
              <a:buFont typeface="Arial" panose="020B0604020202020204" pitchFamily="34" charset="0"/>
              <a:buChar char="•"/>
              <a:defRPr/>
            </a:pPr>
            <a:r>
              <a:rPr lang="en-US" dirty="0"/>
              <a:t>Southend-on-Sea</a:t>
            </a:r>
          </a:p>
          <a:p>
            <a:pPr marL="457200" lvl="0" indent="-457200">
              <a:lnSpc>
                <a:spcPct val="95000"/>
              </a:lnSpc>
              <a:spcBef>
                <a:spcPct val="30000"/>
              </a:spcBef>
              <a:buFont typeface="Arial" panose="020B0604020202020204" pitchFamily="34" charset="0"/>
              <a:buChar char="•"/>
              <a:defRPr/>
            </a:pPr>
            <a:r>
              <a:rPr lang="en-US" dirty="0"/>
              <a:t>Suffolk</a:t>
            </a:r>
          </a:p>
          <a:p>
            <a:pPr marL="457200" lvl="0" indent="-457200">
              <a:lnSpc>
                <a:spcPct val="95000"/>
              </a:lnSpc>
              <a:spcBef>
                <a:spcPct val="30000"/>
              </a:spcBef>
              <a:buFont typeface="Arial" panose="020B0604020202020204" pitchFamily="34" charset="0"/>
              <a:buChar char="•"/>
              <a:defRPr/>
            </a:pPr>
            <a:r>
              <a:rPr lang="en-US" dirty="0"/>
              <a:t>Thurrock</a:t>
            </a:r>
          </a:p>
        </p:txBody>
      </p:sp>
      <p:sp>
        <p:nvSpPr>
          <p:cNvPr id="4" name="TextBox 3">
            <a:extLst>
              <a:ext uri="{FF2B5EF4-FFF2-40B4-BE49-F238E27FC236}">
                <a16:creationId xmlns:a16="http://schemas.microsoft.com/office/drawing/2014/main" id="{C111A852-0B62-1295-E25A-C54A8C1382EF}"/>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1026" name="Picture 2">
            <a:extLst>
              <a:ext uri="{FF2B5EF4-FFF2-40B4-BE49-F238E27FC236}">
                <a16:creationId xmlns:a16="http://schemas.microsoft.com/office/drawing/2014/main" id="{D85B2403-03FA-1C8C-1697-88810BE29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ast of England Trading Standards ...">
            <a:extLst>
              <a:ext uri="{FF2B5EF4-FFF2-40B4-BE49-F238E27FC236}">
                <a16:creationId xmlns:a16="http://schemas.microsoft.com/office/drawing/2014/main" id="{A5B97031-19CE-3124-D1E8-4A4FB364DD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372" r="31088"/>
          <a:stretch>
            <a:fillRect/>
          </a:stretch>
        </p:blipFill>
        <p:spPr bwMode="auto">
          <a:xfrm>
            <a:off x="10489254" y="3486150"/>
            <a:ext cx="82956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5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196" y="1638300"/>
            <a:ext cx="10312400" cy="3629986"/>
          </a:xfrm>
        </p:spPr>
        <p:txBody>
          <a:bodyPr>
            <a:normAutofit fontScale="92500" lnSpcReduction="20000"/>
          </a:bodyPr>
          <a:lstStyle/>
          <a:p>
            <a:pPr marL="0" marR="0" lvl="0" indent="0" algn="l" defTabSz="914400" rtl="0" eaLnBrk="1" fontAlgn="auto" latinLnBrk="0" hangingPunct="1">
              <a:lnSpc>
                <a:spcPct val="95000"/>
              </a:lnSpc>
              <a:spcBef>
                <a:spcPct val="30000"/>
              </a:spcBef>
              <a:spcAft>
                <a:spcPts val="0"/>
              </a:spcAft>
              <a:buClrTx/>
              <a:buSzTx/>
              <a:buFontTx/>
              <a:buNone/>
              <a:tabLst/>
              <a:defRPr/>
            </a:pPr>
            <a:r>
              <a:rPr lang="en-US" sz="3000" b="1" dirty="0"/>
              <a:t>What is a Scam </a:t>
            </a:r>
            <a:r>
              <a:rPr lang="en-US" sz="3000" dirty="0"/>
              <a:t>– </a:t>
            </a:r>
            <a:r>
              <a:rPr lang="en-GB" sz="3000" dirty="0">
                <a:latin typeface="Arial"/>
                <a:cs typeface="Arial"/>
              </a:rPr>
              <a:t>It is a </a:t>
            </a:r>
            <a:r>
              <a:rPr lang="en-GB" sz="3000" b="1" dirty="0">
                <a:latin typeface="Arial"/>
                <a:cs typeface="Arial"/>
              </a:rPr>
              <a:t>Fraud</a:t>
            </a:r>
            <a:r>
              <a:rPr lang="en-GB" sz="3000" dirty="0">
                <a:latin typeface="Arial"/>
                <a:cs typeface="Arial"/>
              </a:rPr>
              <a:t> – criminal activity and financial abuse perpetrated against consumers and businesses</a:t>
            </a:r>
            <a:endParaRPr lang="en-GB" sz="3000" dirty="0"/>
          </a:p>
          <a:p>
            <a:pPr>
              <a:lnSpc>
                <a:spcPct val="90000"/>
              </a:lnSpc>
            </a:pPr>
            <a:r>
              <a:rPr lang="en-GB" sz="3000" dirty="0">
                <a:cs typeface="Arial" panose="020B0604020202020204" pitchFamily="34" charset="0"/>
              </a:rPr>
              <a:t>Designed to steal</a:t>
            </a:r>
          </a:p>
          <a:p>
            <a:pPr marL="342900" indent="-342900">
              <a:lnSpc>
                <a:spcPct val="90000"/>
              </a:lnSpc>
              <a:buFont typeface="Arial" panose="020B0604020202020204" pitchFamily="34" charset="0"/>
              <a:buChar char="•"/>
            </a:pPr>
            <a:r>
              <a:rPr lang="en-GB" sz="3000" dirty="0"/>
              <a:t>P</a:t>
            </a:r>
            <a:r>
              <a:rPr lang="en-GB" sz="3000" dirty="0">
                <a:cs typeface="Arial" panose="020B0604020202020204" pitchFamily="34" charset="0"/>
              </a:rPr>
              <a:t>ersonal information</a:t>
            </a:r>
          </a:p>
          <a:p>
            <a:pPr marL="342900" indent="-342900">
              <a:lnSpc>
                <a:spcPct val="90000"/>
              </a:lnSpc>
              <a:buFont typeface="Arial" panose="020B0604020202020204" pitchFamily="34" charset="0"/>
              <a:buChar char="•"/>
            </a:pPr>
            <a:r>
              <a:rPr lang="en-GB" sz="3000" dirty="0"/>
              <a:t>Financial details</a:t>
            </a:r>
          </a:p>
          <a:p>
            <a:pPr marL="342900" indent="-342900">
              <a:lnSpc>
                <a:spcPct val="90000"/>
              </a:lnSpc>
              <a:buFont typeface="Arial" panose="020B0604020202020204" pitchFamily="34" charset="0"/>
              <a:buChar char="•"/>
            </a:pPr>
            <a:r>
              <a:rPr lang="en-GB" sz="3000" dirty="0">
                <a:cs typeface="Arial" panose="020B0604020202020204" pitchFamily="34" charset="0"/>
              </a:rPr>
              <a:t>Money</a:t>
            </a:r>
          </a:p>
          <a:p>
            <a:r>
              <a:rPr lang="en-US" sz="3000" dirty="0"/>
              <a:t>Many scam victims are repeatedly targeted which can lead to them becoming chronic victims</a:t>
            </a:r>
          </a:p>
          <a:p>
            <a:r>
              <a:rPr lang="en-US" sz="3000" b="1" dirty="0"/>
              <a:t>Scams are Fraud and Fraud is a Crime.</a:t>
            </a:r>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endParaRPr lang="en-US" sz="2800" dirty="0"/>
          </a:p>
        </p:txBody>
      </p:sp>
      <p:sp>
        <p:nvSpPr>
          <p:cNvPr id="4" name="TextBox 3">
            <a:extLst>
              <a:ext uri="{FF2B5EF4-FFF2-40B4-BE49-F238E27FC236}">
                <a16:creationId xmlns:a16="http://schemas.microsoft.com/office/drawing/2014/main" id="{26E9ADAA-746B-48EA-B49F-59562A59028A}"/>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1026" name="Picture 2">
            <a:extLst>
              <a:ext uri="{FF2B5EF4-FFF2-40B4-BE49-F238E27FC236}">
                <a16:creationId xmlns:a16="http://schemas.microsoft.com/office/drawing/2014/main" id="{D0620155-9BF6-4C1C-37AF-97B582018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0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E086C-FB9D-E131-23E5-A3334FC5C8A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B88A058-B18E-2CD2-5F6A-805077B0D557}"/>
              </a:ext>
            </a:extLst>
          </p:cNvPr>
          <p:cNvSpPr>
            <a:spLocks noGrp="1"/>
          </p:cNvSpPr>
          <p:nvPr>
            <p:ph type="body" sz="quarter" idx="10"/>
          </p:nvPr>
        </p:nvSpPr>
        <p:spPr/>
        <p:txBody>
          <a:bodyPr>
            <a:normAutofit/>
          </a:bodyPr>
          <a:lstStyle/>
          <a:p>
            <a:pPr>
              <a:lnSpc>
                <a:spcPct val="95000"/>
              </a:lnSpc>
              <a:spcBef>
                <a:spcPct val="30000"/>
              </a:spcBef>
              <a:defRPr/>
            </a:pPr>
            <a:r>
              <a:rPr lang="en-GB" sz="3600" dirty="0">
                <a:ea typeface="Calibri" panose="020F0502020204030204" pitchFamily="34" charset="0"/>
              </a:rPr>
              <a:t>Some key facts</a:t>
            </a:r>
            <a:endParaRPr lang="en-US" sz="6600" dirty="0"/>
          </a:p>
        </p:txBody>
      </p:sp>
      <p:sp>
        <p:nvSpPr>
          <p:cNvPr id="3" name="Text Placeholder 2">
            <a:extLst>
              <a:ext uri="{FF2B5EF4-FFF2-40B4-BE49-F238E27FC236}">
                <a16:creationId xmlns:a16="http://schemas.microsoft.com/office/drawing/2014/main" id="{5E4FCE38-E5EC-D33F-5BAC-65151273C083}"/>
              </a:ext>
            </a:extLst>
          </p:cNvPr>
          <p:cNvSpPr>
            <a:spLocks noGrp="1"/>
          </p:cNvSpPr>
          <p:nvPr>
            <p:ph type="body" sz="quarter" idx="11"/>
          </p:nvPr>
        </p:nvSpPr>
        <p:spPr>
          <a:xfrm>
            <a:off x="593196" y="1638300"/>
            <a:ext cx="10312400" cy="3629986"/>
          </a:xfrm>
        </p:spPr>
        <p:txBody>
          <a:bodyPr>
            <a:normAutofit/>
          </a:bodyPr>
          <a:lstStyle/>
          <a:p>
            <a:pPr marL="342900" indent="-342900">
              <a:buFont typeface="Arial" panose="020B0604020202020204" pitchFamily="34" charset="0"/>
              <a:buChar char="•"/>
            </a:pPr>
            <a:r>
              <a:rPr lang="en-US" sz="2800" dirty="0"/>
              <a:t>In 2022 UK losses to cybercrime and fraud totaled £1.7bn</a:t>
            </a:r>
          </a:p>
          <a:p>
            <a:pPr marL="342900" indent="-342900">
              <a:buFont typeface="Arial" panose="020B0604020202020204" pitchFamily="34" charset="0"/>
              <a:buChar char="•"/>
            </a:pPr>
            <a:r>
              <a:rPr lang="en-US" sz="2800" dirty="0"/>
              <a:t>Fraud represents 40% of all crime – largest crime type in England &amp; Wales</a:t>
            </a:r>
          </a:p>
          <a:p>
            <a:pPr marL="342900" indent="-342900">
              <a:buFont typeface="Arial" panose="020B0604020202020204" pitchFamily="34" charset="0"/>
              <a:buChar char="•"/>
            </a:pPr>
            <a:r>
              <a:rPr lang="en-GB" sz="2800" dirty="0"/>
              <a:t>86% of fraud instances are estimated to go underreported (NCA 2023)</a:t>
            </a:r>
            <a:endParaRPr lang="en-US" sz="3200" dirty="0"/>
          </a:p>
          <a:p>
            <a:pPr marL="342900" indent="-342900">
              <a:buFont typeface="Arial" panose="020B0604020202020204" pitchFamily="34" charset="0"/>
              <a:buChar char="•"/>
            </a:pPr>
            <a:r>
              <a:rPr lang="en-GB" sz="2800" dirty="0"/>
              <a:t>Around nine in ten online adults in the UK (87%) have come across content they suspected to be a scam or fraud (Ofcom 2023)</a:t>
            </a:r>
            <a:endParaRPr lang="en-US" sz="3200" dirty="0"/>
          </a:p>
          <a:p>
            <a:pPr marR="0" lvl="0" algn="l" defTabSz="914400" rtl="0" eaLnBrk="1" fontAlgn="auto" latinLnBrk="0" hangingPunct="1">
              <a:lnSpc>
                <a:spcPct val="95000"/>
              </a:lnSpc>
              <a:spcBef>
                <a:spcPct val="30000"/>
              </a:spcBef>
              <a:spcAft>
                <a:spcPts val="0"/>
              </a:spcAft>
              <a:buClrTx/>
              <a:buSzTx/>
              <a:tabLst/>
              <a:defRPr/>
            </a:pPr>
            <a:endParaRPr lang="en-US" sz="2800" dirty="0"/>
          </a:p>
        </p:txBody>
      </p:sp>
      <p:sp>
        <p:nvSpPr>
          <p:cNvPr id="4" name="TextBox 3">
            <a:extLst>
              <a:ext uri="{FF2B5EF4-FFF2-40B4-BE49-F238E27FC236}">
                <a16:creationId xmlns:a16="http://schemas.microsoft.com/office/drawing/2014/main" id="{C8F1BB7A-6477-3C5D-08BC-552440583B24}"/>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1026" name="Picture 2">
            <a:extLst>
              <a:ext uri="{FF2B5EF4-FFF2-40B4-BE49-F238E27FC236}">
                <a16:creationId xmlns:a16="http://schemas.microsoft.com/office/drawing/2014/main" id="{05876B26-3505-6A47-94B8-0AA1D94EA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3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CA46A-D0E3-DAF4-A233-01082893B6E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CABE46-4A43-A5C3-4386-F85D4D7C0F09}"/>
              </a:ext>
            </a:extLst>
          </p:cNvPr>
          <p:cNvSpPr>
            <a:spLocks noGrp="1"/>
          </p:cNvSpPr>
          <p:nvPr>
            <p:ph type="body" sz="quarter" idx="10"/>
          </p:nvPr>
        </p:nvSpPr>
        <p:spPr/>
        <p:txBody>
          <a:bodyPr>
            <a:normAutofit/>
          </a:bodyPr>
          <a:lstStyle/>
          <a:p>
            <a:pPr>
              <a:lnSpc>
                <a:spcPct val="95000"/>
              </a:lnSpc>
              <a:spcBef>
                <a:spcPct val="30000"/>
              </a:spcBef>
              <a:defRPr/>
            </a:pPr>
            <a:r>
              <a:rPr lang="en-GB" sz="3600" dirty="0">
                <a:ea typeface="Calibri" panose="020F0502020204030204" pitchFamily="34" charset="0"/>
              </a:rPr>
              <a:t>Some key facts</a:t>
            </a:r>
            <a:endParaRPr lang="en-US" sz="6600" dirty="0"/>
          </a:p>
        </p:txBody>
      </p:sp>
      <p:sp>
        <p:nvSpPr>
          <p:cNvPr id="3" name="Text Placeholder 2">
            <a:extLst>
              <a:ext uri="{FF2B5EF4-FFF2-40B4-BE49-F238E27FC236}">
                <a16:creationId xmlns:a16="http://schemas.microsoft.com/office/drawing/2014/main" id="{7D481B80-7407-ABF9-CBC3-2C83B153F38D}"/>
              </a:ext>
            </a:extLst>
          </p:cNvPr>
          <p:cNvSpPr>
            <a:spLocks noGrp="1"/>
          </p:cNvSpPr>
          <p:nvPr>
            <p:ph type="body" sz="quarter" idx="11"/>
          </p:nvPr>
        </p:nvSpPr>
        <p:spPr>
          <a:xfrm>
            <a:off x="593196" y="1638300"/>
            <a:ext cx="10312400" cy="3629986"/>
          </a:xfrm>
        </p:spPr>
        <p:txBody>
          <a:bodyPr>
            <a:normAutofit/>
          </a:bodyPr>
          <a:lstStyle/>
          <a:p>
            <a:pPr marL="342900" indent="-342900">
              <a:buFont typeface="Arial" panose="020B0604020202020204" pitchFamily="34" charset="0"/>
              <a:buChar char="•"/>
            </a:pPr>
            <a:r>
              <a:rPr lang="en-GB" sz="2800" dirty="0"/>
              <a:t>53% of people aged 65 plus have been targeted by scams. An o</a:t>
            </a:r>
            <a:r>
              <a:rPr lang="en-GB" altLang="en-US" sz="2800" dirty="0"/>
              <a:t>lder person becomes a victim of fraud every 40 seconds (Age UK)</a:t>
            </a:r>
          </a:p>
          <a:p>
            <a:pPr marL="342900" indent="-342900">
              <a:buFont typeface="Arial" panose="020B0604020202020204" pitchFamily="34" charset="0"/>
              <a:buChar char="•"/>
            </a:pPr>
            <a:r>
              <a:rPr lang="en-GB" sz="2800" dirty="0">
                <a:ea typeface="Times New Roman" panose="02020603050405020304" pitchFamily="18" charset="0"/>
              </a:rPr>
              <a:t>1 in 5 adults believe they are likely to become a victim of a scam in the next 5 years (NTS Scams Team)</a:t>
            </a:r>
            <a:endParaRPr lang="en-GB" sz="2800" dirty="0"/>
          </a:p>
          <a:p>
            <a:pPr marR="0" lvl="0" algn="l" defTabSz="914400" rtl="0" eaLnBrk="1" fontAlgn="auto" latinLnBrk="0" hangingPunct="1">
              <a:lnSpc>
                <a:spcPct val="95000"/>
              </a:lnSpc>
              <a:spcBef>
                <a:spcPct val="30000"/>
              </a:spcBef>
              <a:spcAft>
                <a:spcPts val="0"/>
              </a:spcAft>
              <a:buClrTx/>
              <a:buSzTx/>
              <a:tabLst/>
              <a:defRPr/>
            </a:pPr>
            <a:endParaRPr lang="en-US" sz="2800" dirty="0"/>
          </a:p>
        </p:txBody>
      </p:sp>
      <p:sp>
        <p:nvSpPr>
          <p:cNvPr id="4" name="TextBox 3">
            <a:extLst>
              <a:ext uri="{FF2B5EF4-FFF2-40B4-BE49-F238E27FC236}">
                <a16:creationId xmlns:a16="http://schemas.microsoft.com/office/drawing/2014/main" id="{E01839E5-F676-CFB1-E79B-9643DDD135D6}"/>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1026" name="Picture 2">
            <a:extLst>
              <a:ext uri="{FF2B5EF4-FFF2-40B4-BE49-F238E27FC236}">
                <a16:creationId xmlns:a16="http://schemas.microsoft.com/office/drawing/2014/main" id="{312F81D5-70B5-79A1-8DA4-04EBB9E38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0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ext Placeholder 2">
            <a:extLst>
              <a:ext uri="{FF2B5EF4-FFF2-40B4-BE49-F238E27FC236}">
                <a16:creationId xmlns:a16="http://schemas.microsoft.com/office/drawing/2014/main" id="{9B525543-26DA-293C-9FE6-A588BA5C6FDF}"/>
              </a:ext>
            </a:extLst>
          </p:cNvPr>
          <p:cNvGraphicFramePr/>
          <p:nvPr/>
        </p:nvGraphicFramePr>
        <p:xfrm>
          <a:off x="593196" y="1638299"/>
          <a:ext cx="10312400" cy="3554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p:txBody>
          <a:bodyPr>
            <a:normAutofit/>
          </a:bodyPr>
          <a:lstStyle/>
          <a:p>
            <a:r>
              <a:rPr lang="en-GB" sz="3600" dirty="0">
                <a:ea typeface="Calibri" panose="020F0502020204030204" pitchFamily="34" charset="0"/>
              </a:rPr>
              <a:t>Types of Scams</a:t>
            </a:r>
            <a:endParaRPr lang="en-US" sz="6600" dirty="0"/>
          </a:p>
        </p:txBody>
      </p:sp>
      <p:sp>
        <p:nvSpPr>
          <p:cNvPr id="4" name="TextBox 3">
            <a:extLst>
              <a:ext uri="{FF2B5EF4-FFF2-40B4-BE49-F238E27FC236}">
                <a16:creationId xmlns:a16="http://schemas.microsoft.com/office/drawing/2014/main" id="{26E9ADAA-746B-48EA-B49F-59562A59028A}"/>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5" name="Picture 4" descr="Two people looking at a paper&#10;&#10;Description automatically generated with low confidence">
            <a:extLst>
              <a:ext uri="{FF2B5EF4-FFF2-40B4-BE49-F238E27FC236}">
                <a16:creationId xmlns:a16="http://schemas.microsoft.com/office/drawing/2014/main" id="{58160406-038F-007D-2E3C-DAF23B075CE0}"/>
              </a:ext>
            </a:extLst>
          </p:cNvPr>
          <p:cNvPicPr>
            <a:picLocks noChangeAspect="1"/>
          </p:cNvPicPr>
          <p:nvPr/>
        </p:nvPicPr>
        <p:blipFill>
          <a:blip r:embed="rId7"/>
          <a:stretch>
            <a:fillRect/>
          </a:stretch>
        </p:blipFill>
        <p:spPr>
          <a:xfrm>
            <a:off x="3773088" y="1813298"/>
            <a:ext cx="1976307" cy="1317538"/>
          </a:xfrm>
          <a:prstGeom prst="rect">
            <a:avLst/>
          </a:prstGeom>
        </p:spPr>
      </p:pic>
      <p:pic>
        <p:nvPicPr>
          <p:cNvPr id="6" name="Picture 5" descr="Text, letter&#10;&#10;Description automatically generated">
            <a:extLst>
              <a:ext uri="{FF2B5EF4-FFF2-40B4-BE49-F238E27FC236}">
                <a16:creationId xmlns:a16="http://schemas.microsoft.com/office/drawing/2014/main" id="{D782FE65-E7C9-9F4F-CFAC-2F44B1883022}"/>
              </a:ext>
            </a:extLst>
          </p:cNvPr>
          <p:cNvPicPr>
            <a:picLocks noChangeAspect="1"/>
          </p:cNvPicPr>
          <p:nvPr/>
        </p:nvPicPr>
        <p:blipFill>
          <a:blip r:embed="rId8"/>
          <a:stretch>
            <a:fillRect/>
          </a:stretch>
        </p:blipFill>
        <p:spPr>
          <a:xfrm>
            <a:off x="8929287" y="1813298"/>
            <a:ext cx="2001879" cy="1317600"/>
          </a:xfrm>
          <a:prstGeom prst="rect">
            <a:avLst/>
          </a:prstGeom>
        </p:spPr>
      </p:pic>
      <p:pic>
        <p:nvPicPr>
          <p:cNvPr id="8" name="Picture 7" descr="A close up of a keyboard&#10;&#10;Description automatically generated with low confidence">
            <a:extLst>
              <a:ext uri="{FF2B5EF4-FFF2-40B4-BE49-F238E27FC236}">
                <a16:creationId xmlns:a16="http://schemas.microsoft.com/office/drawing/2014/main" id="{53C6690F-BADB-588E-B6F2-95C11960AD7A}"/>
              </a:ext>
            </a:extLst>
          </p:cNvPr>
          <p:cNvPicPr>
            <a:picLocks noChangeAspect="1"/>
          </p:cNvPicPr>
          <p:nvPr/>
        </p:nvPicPr>
        <p:blipFill>
          <a:blip r:embed="rId9"/>
          <a:stretch>
            <a:fillRect/>
          </a:stretch>
        </p:blipFill>
        <p:spPr>
          <a:xfrm>
            <a:off x="8929286" y="3609114"/>
            <a:ext cx="1980000" cy="1317600"/>
          </a:xfrm>
          <a:prstGeom prst="rect">
            <a:avLst/>
          </a:prstGeom>
        </p:spPr>
      </p:pic>
      <p:pic>
        <p:nvPicPr>
          <p:cNvPr id="1026" name="Picture 2" descr="Royalty-free call photos free download | Pxfuel">
            <a:extLst>
              <a:ext uri="{FF2B5EF4-FFF2-40B4-BE49-F238E27FC236}">
                <a16:creationId xmlns:a16="http://schemas.microsoft.com/office/drawing/2014/main" id="{BB0F490C-09A9-69F5-0AD6-B307A6CCB5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9395" y="3609114"/>
            <a:ext cx="1980000" cy="131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D603111-6517-FF1E-5A76-5EB4AA66A5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6F438-D37A-AE11-263D-351D90C5EC6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FA53061-A788-1E07-5D42-570A49BCC46F}"/>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516756A7-82E9-6EC3-8297-69A9F861983B}"/>
              </a:ext>
            </a:extLst>
          </p:cNvPr>
          <p:cNvSpPr>
            <a:spLocks noGrp="1"/>
          </p:cNvSpPr>
          <p:nvPr>
            <p:ph type="body" sz="quarter" idx="11"/>
          </p:nvPr>
        </p:nvSpPr>
        <p:spPr>
          <a:xfrm>
            <a:off x="2188138" y="1638300"/>
            <a:ext cx="8717457" cy="4011062"/>
          </a:xfrm>
        </p:spPr>
        <p:txBody>
          <a:bodyPr>
            <a:normAutofit lnSpcReduction="10000"/>
          </a:bodyPr>
          <a:lstStyle/>
          <a:p>
            <a:r>
              <a:rPr lang="en-GB" sz="3200" dirty="0">
                <a:effectLst/>
                <a:ea typeface="Calibri" panose="020F0502020204030204" pitchFamily="34" charset="0"/>
              </a:rPr>
              <a:t>Current Doorstep Scams</a:t>
            </a:r>
            <a:endParaRPr lang="en-US" sz="6000" dirty="0"/>
          </a:p>
          <a:p>
            <a:pPr marL="342900" indent="-342900">
              <a:buFont typeface="Arial" panose="020B0604020202020204" pitchFamily="34" charset="0"/>
              <a:buChar char="•"/>
            </a:pPr>
            <a:r>
              <a:rPr lang="en-GB" sz="2800" dirty="0"/>
              <a:t>Roofing – cleaning / repairs</a:t>
            </a:r>
          </a:p>
          <a:p>
            <a:pPr marL="342900" indent="-342900">
              <a:buFont typeface="Arial" panose="020B0604020202020204" pitchFamily="34" charset="0"/>
              <a:buChar char="•"/>
            </a:pPr>
            <a:r>
              <a:rPr lang="en-GB" sz="2800" dirty="0"/>
              <a:t>Insulation – free checks / spray foam</a:t>
            </a:r>
          </a:p>
          <a:p>
            <a:pPr marL="342900" indent="-342900">
              <a:buFont typeface="Arial" panose="020B0604020202020204" pitchFamily="34" charset="0"/>
              <a:buChar char="•"/>
            </a:pPr>
            <a:r>
              <a:rPr lang="en-GB" sz="2800" dirty="0"/>
              <a:t>Solar panels</a:t>
            </a:r>
          </a:p>
          <a:p>
            <a:pPr marL="342900" indent="-342900">
              <a:buFont typeface="Arial" panose="020B0604020202020204" pitchFamily="34" charset="0"/>
              <a:buChar char="•"/>
            </a:pPr>
            <a:r>
              <a:rPr lang="en-GB" sz="2800" dirty="0"/>
              <a:t>Driveways</a:t>
            </a:r>
          </a:p>
          <a:p>
            <a:pPr marL="342900" indent="-342900">
              <a:buFont typeface="Arial" panose="020B0604020202020204" pitchFamily="34" charset="0"/>
              <a:buChar char="•"/>
            </a:pPr>
            <a:r>
              <a:rPr lang="en-GB" sz="2800" dirty="0"/>
              <a:t>Trees, hedges &amp; gardens</a:t>
            </a:r>
          </a:p>
          <a:p>
            <a:pPr marL="342900" indent="-342900">
              <a:buFont typeface="Arial" panose="020B0604020202020204" pitchFamily="34" charset="0"/>
              <a:buChar char="•"/>
            </a:pPr>
            <a:r>
              <a:rPr lang="en-GB" sz="2800" dirty="0"/>
              <a:t>Doorstep sales</a:t>
            </a:r>
          </a:p>
          <a:p>
            <a:pPr marL="342900" indent="-342900">
              <a:buFont typeface="Arial" panose="020B0604020202020204" pitchFamily="34" charset="0"/>
              <a:buChar char="•"/>
            </a:pPr>
            <a:r>
              <a:rPr lang="en-GB" sz="2800" dirty="0"/>
              <a:t>Gold</a:t>
            </a:r>
          </a:p>
        </p:txBody>
      </p:sp>
      <p:sp>
        <p:nvSpPr>
          <p:cNvPr id="4" name="TextBox 3">
            <a:extLst>
              <a:ext uri="{FF2B5EF4-FFF2-40B4-BE49-F238E27FC236}">
                <a16:creationId xmlns:a16="http://schemas.microsoft.com/office/drawing/2014/main" id="{8F4BE890-2B7C-3701-7D24-B58C2567C709}"/>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1B0716A2-3616-7E6C-3930-2B84DC8C0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264974A0-C9C9-142B-202A-C41DB4190F76}"/>
              </a:ext>
            </a:extLst>
          </p:cNvPr>
          <p:cNvSpPr/>
          <p:nvPr/>
        </p:nvSpPr>
        <p:spPr>
          <a:xfrm>
            <a:off x="593196" y="1638300"/>
            <a:ext cx="1318135" cy="131813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ectangle 7" descr="Suburban scene">
            <a:extLst>
              <a:ext uri="{FF2B5EF4-FFF2-40B4-BE49-F238E27FC236}">
                <a16:creationId xmlns:a16="http://schemas.microsoft.com/office/drawing/2014/main" id="{AFAE2743-00DF-DD1D-4894-9E65952DD685}"/>
              </a:ext>
            </a:extLst>
          </p:cNvPr>
          <p:cNvSpPr/>
          <p:nvPr/>
        </p:nvSpPr>
        <p:spPr>
          <a:xfrm>
            <a:off x="870004" y="1915108"/>
            <a:ext cx="764518" cy="76451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66943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BB68D-3143-4B7B-043B-BD1AE8D221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92CD5C-219A-6168-6073-5253BB31ACE9}"/>
              </a:ext>
            </a:extLst>
          </p:cNvPr>
          <p:cNvSpPr>
            <a:spLocks noGrp="1"/>
          </p:cNvSpPr>
          <p:nvPr>
            <p:ph type="body" sz="quarter" idx="10"/>
          </p:nvPr>
        </p:nvSpPr>
        <p:spPr/>
        <p:txBody>
          <a:bodyPr>
            <a:normAutofit/>
          </a:bodyPr>
          <a:lstStyle/>
          <a:p>
            <a:r>
              <a:rPr lang="en-GB" sz="3600" dirty="0">
                <a:ea typeface="Calibri" panose="020F0502020204030204" pitchFamily="34" charset="0"/>
              </a:rPr>
              <a:t>Be Scam Aware</a:t>
            </a:r>
            <a:endParaRPr lang="en-US" sz="6600" dirty="0"/>
          </a:p>
        </p:txBody>
      </p:sp>
      <p:sp>
        <p:nvSpPr>
          <p:cNvPr id="3" name="Text Placeholder 2">
            <a:extLst>
              <a:ext uri="{FF2B5EF4-FFF2-40B4-BE49-F238E27FC236}">
                <a16:creationId xmlns:a16="http://schemas.microsoft.com/office/drawing/2014/main" id="{9A9D20B8-296C-999B-EC40-74DC503DE4C8}"/>
              </a:ext>
            </a:extLst>
          </p:cNvPr>
          <p:cNvSpPr>
            <a:spLocks noGrp="1"/>
          </p:cNvSpPr>
          <p:nvPr>
            <p:ph type="body" sz="quarter" idx="11"/>
          </p:nvPr>
        </p:nvSpPr>
        <p:spPr>
          <a:xfrm>
            <a:off x="2188139" y="1638300"/>
            <a:ext cx="8717456" cy="4186428"/>
          </a:xfrm>
        </p:spPr>
        <p:txBody>
          <a:bodyPr>
            <a:normAutofit fontScale="92500" lnSpcReduction="20000"/>
          </a:bodyPr>
          <a:lstStyle/>
          <a:p>
            <a:r>
              <a:rPr lang="en-GB" sz="3200" dirty="0">
                <a:effectLst/>
                <a:ea typeface="Calibri" panose="020F0502020204030204" pitchFamily="34" charset="0"/>
              </a:rPr>
              <a:t>Current Telephone/Text/WhatsApp Scams</a:t>
            </a:r>
            <a:endParaRPr lang="en-US" sz="6000" dirty="0"/>
          </a:p>
          <a:p>
            <a:pPr marL="342900" indent="-342900">
              <a:buFont typeface="Arial" panose="020B0604020202020204" pitchFamily="34" charset="0"/>
              <a:buChar char="•"/>
            </a:pPr>
            <a:r>
              <a:rPr lang="en-GB" sz="2800" dirty="0"/>
              <a:t>‘Courier’ scams</a:t>
            </a:r>
          </a:p>
          <a:p>
            <a:pPr marL="342900" indent="-342900">
              <a:buFont typeface="Arial" panose="020B0604020202020204" pitchFamily="34" charset="0"/>
              <a:buChar char="•"/>
            </a:pPr>
            <a:r>
              <a:rPr lang="en-GB" sz="2800" dirty="0"/>
              <a:t>Digital telephone switchover </a:t>
            </a:r>
          </a:p>
          <a:p>
            <a:pPr marL="342900" indent="-342900">
              <a:buFont typeface="Arial" panose="020B0604020202020204" pitchFamily="34" charset="0"/>
              <a:buChar char="•"/>
            </a:pPr>
            <a:r>
              <a:rPr lang="en-GB" sz="2800" dirty="0"/>
              <a:t>Winter fuel payments</a:t>
            </a:r>
          </a:p>
          <a:p>
            <a:pPr marL="342900" indent="-342900">
              <a:buFont typeface="Arial" panose="020B0604020202020204" pitchFamily="34" charset="0"/>
              <a:buChar char="•"/>
            </a:pPr>
            <a:r>
              <a:rPr lang="en-GB" sz="2800" dirty="0"/>
              <a:t>Parking - QR codes, fake PCNs</a:t>
            </a:r>
          </a:p>
          <a:p>
            <a:pPr marL="342900" indent="-342900">
              <a:buFont typeface="Arial" panose="020B0604020202020204" pitchFamily="34" charset="0"/>
              <a:buChar char="•"/>
            </a:pPr>
            <a:r>
              <a:rPr lang="en-GB" sz="2800" dirty="0"/>
              <a:t>White goods warranties</a:t>
            </a:r>
          </a:p>
          <a:p>
            <a:pPr marL="342900" indent="-342900">
              <a:buFont typeface="Arial" panose="020B0604020202020204" pitchFamily="34" charset="0"/>
              <a:buChar char="•"/>
            </a:pPr>
            <a:r>
              <a:rPr lang="en-GB" sz="2800" dirty="0"/>
              <a:t>Parcel delivery</a:t>
            </a:r>
          </a:p>
          <a:p>
            <a:pPr marL="342900" indent="-342900">
              <a:buFont typeface="Arial" panose="020B0604020202020204" pitchFamily="34" charset="0"/>
              <a:buChar char="•"/>
            </a:pPr>
            <a:r>
              <a:rPr lang="en-GB" sz="2800" dirty="0"/>
              <a:t>Medical</a:t>
            </a:r>
          </a:p>
          <a:p>
            <a:pPr marL="342900" indent="-342900">
              <a:buFont typeface="Arial" panose="020B0604020202020204" pitchFamily="34" charset="0"/>
              <a:buChar char="•"/>
            </a:pPr>
            <a:r>
              <a:rPr lang="en-GB" sz="2800" dirty="0"/>
              <a:t>Hello Mum/Dad…I’ve lost my phone</a:t>
            </a:r>
          </a:p>
          <a:p>
            <a:pPr marL="342900" indent="-342900">
              <a:buFont typeface="Arial" panose="020B0604020202020204" pitchFamily="34" charset="0"/>
              <a:buChar char="•"/>
            </a:pPr>
            <a:r>
              <a:rPr lang="en-GB" sz="2800" dirty="0"/>
              <a:t>Employment opportunities</a:t>
            </a:r>
          </a:p>
          <a:p>
            <a:pPr marL="342900" indent="-342900">
              <a:buFont typeface="Arial" panose="020B0604020202020204" pitchFamily="34" charset="0"/>
              <a:buChar char="•"/>
            </a:pPr>
            <a:endParaRPr lang="en-GB" sz="2800" dirty="0"/>
          </a:p>
          <a:p>
            <a:pPr marL="457200" marR="0" lvl="0" indent="-457200" algn="l" defTabSz="914400" rtl="0" eaLnBrk="1" fontAlgn="auto" latinLnBrk="0" hangingPunct="1">
              <a:lnSpc>
                <a:spcPct val="95000"/>
              </a:lnSpc>
              <a:spcBef>
                <a:spcPct val="30000"/>
              </a:spcBef>
              <a:spcAft>
                <a:spcPts val="0"/>
              </a:spcAft>
              <a:buClrTx/>
              <a:buSzTx/>
              <a:buFont typeface="Arial" panose="020B0604020202020204" pitchFamily="34" charset="0"/>
              <a:buChar char="•"/>
              <a:tabLst/>
              <a:defRPr/>
            </a:pPr>
            <a:endParaRPr lang="en-US" sz="2800" dirty="0"/>
          </a:p>
        </p:txBody>
      </p:sp>
      <p:sp>
        <p:nvSpPr>
          <p:cNvPr id="4" name="TextBox 3">
            <a:extLst>
              <a:ext uri="{FF2B5EF4-FFF2-40B4-BE49-F238E27FC236}">
                <a16:creationId xmlns:a16="http://schemas.microsoft.com/office/drawing/2014/main" id="{5B885EA5-9E3C-4F88-7B11-CC66B7FD6C3B}"/>
              </a:ext>
            </a:extLst>
          </p:cNvPr>
          <p:cNvSpPr txBox="1"/>
          <p:nvPr/>
        </p:nvSpPr>
        <p:spPr>
          <a:xfrm>
            <a:off x="8473440" y="6311146"/>
            <a:ext cx="3474720" cy="369332"/>
          </a:xfrm>
          <a:prstGeom prst="rect">
            <a:avLst/>
          </a:prstGeom>
          <a:noFill/>
        </p:spPr>
        <p:txBody>
          <a:bodyPr wrap="square" rtlCol="0">
            <a:spAutoFit/>
          </a:bodyPr>
          <a:lstStyle/>
          <a:p>
            <a:r>
              <a:rPr lang="en-GB" b="1" dirty="0">
                <a:solidFill>
                  <a:schemeClr val="accent1">
                    <a:lumMod val="50000"/>
                  </a:schemeClr>
                </a:solidFill>
              </a:rPr>
              <a:t>www.norfolk.gov.uk/scams</a:t>
            </a:r>
          </a:p>
        </p:txBody>
      </p:sp>
      <p:pic>
        <p:nvPicPr>
          <p:cNvPr id="6" name="Picture 2">
            <a:extLst>
              <a:ext uri="{FF2B5EF4-FFF2-40B4-BE49-F238E27FC236}">
                <a16:creationId xmlns:a16="http://schemas.microsoft.com/office/drawing/2014/main" id="{83F08A2F-7362-EB28-D79A-FEB11E098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254" y="5415703"/>
            <a:ext cx="1800000" cy="748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FC8ED02-440D-3794-CC9D-020A6E53FC52}"/>
              </a:ext>
            </a:extLst>
          </p:cNvPr>
          <p:cNvSpPr/>
          <p:nvPr/>
        </p:nvSpPr>
        <p:spPr>
          <a:xfrm>
            <a:off x="593196" y="1583266"/>
            <a:ext cx="1318135" cy="131813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7" name="Rectangle 6" descr="Telephone">
            <a:extLst>
              <a:ext uri="{FF2B5EF4-FFF2-40B4-BE49-F238E27FC236}">
                <a16:creationId xmlns:a16="http://schemas.microsoft.com/office/drawing/2014/main" id="{86C932AC-0A73-8222-34C4-216EF5219D62}"/>
              </a:ext>
            </a:extLst>
          </p:cNvPr>
          <p:cNvSpPr/>
          <p:nvPr/>
        </p:nvSpPr>
        <p:spPr>
          <a:xfrm>
            <a:off x="870004" y="1860075"/>
            <a:ext cx="764518" cy="764518"/>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776131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539</TotalTime>
  <Words>1351</Words>
  <Application>Microsoft Office PowerPoint</Application>
  <PresentationFormat>Widescreen</PresentationFormat>
  <Paragraphs>192</Paragraphs>
  <Slides>22</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Aptos Display</vt:lpstr>
      <vt:lpstr>Arial</vt:lpstr>
      <vt:lpstr>Calibri</vt:lpstr>
      <vt:lpstr>Calibri Light</vt:lpstr>
      <vt:lpstr>Google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Maunder</dc:creator>
  <cp:lastModifiedBy>Stephen Maunder</cp:lastModifiedBy>
  <cp:revision>3</cp:revision>
  <dcterms:created xsi:type="dcterms:W3CDTF">2025-01-14T08:55:34Z</dcterms:created>
  <dcterms:modified xsi:type="dcterms:W3CDTF">2025-09-15T10:00:55Z</dcterms:modified>
</cp:coreProperties>
</file>