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24"/>
  </p:notesMasterIdLst>
  <p:sldIdLst>
    <p:sldId id="256" r:id="rId2"/>
    <p:sldId id="257" r:id="rId3"/>
    <p:sldId id="267" r:id="rId4"/>
    <p:sldId id="278" r:id="rId5"/>
    <p:sldId id="259" r:id="rId6"/>
    <p:sldId id="260" r:id="rId7"/>
    <p:sldId id="275" r:id="rId8"/>
    <p:sldId id="258" r:id="rId9"/>
    <p:sldId id="268" r:id="rId10"/>
    <p:sldId id="261" r:id="rId11"/>
    <p:sldId id="277" r:id="rId12"/>
    <p:sldId id="262" r:id="rId13"/>
    <p:sldId id="269" r:id="rId14"/>
    <p:sldId id="264" r:id="rId15"/>
    <p:sldId id="270" r:id="rId16"/>
    <p:sldId id="263" r:id="rId17"/>
    <p:sldId id="271" r:id="rId18"/>
    <p:sldId id="272" r:id="rId19"/>
    <p:sldId id="273" r:id="rId20"/>
    <p:sldId id="274" r:id="rId21"/>
    <p:sldId id="266"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33AD9-4867-478F-8DAB-73E098C9A9F8}" v="18" dt="2025-07-31T17:37:40.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03" autoAdjust="0"/>
  </p:normalViewPr>
  <p:slideViewPr>
    <p:cSldViewPr snapToGrid="0">
      <p:cViewPr varScale="1">
        <p:scale>
          <a:sx n="86" d="100"/>
          <a:sy n="86" d="100"/>
        </p:scale>
        <p:origin x="15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E4F7B-EAA8-48C5-AAE7-70340C12FAB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14B8F290-D306-47CA-9703-5CA2EDB3540A}">
      <dgm:prSet phldrT="[Text]" custT="1"/>
      <dgm:spPr/>
      <dgm:t>
        <a:bodyPr/>
        <a:lstStyle/>
        <a:p>
          <a:r>
            <a:rPr lang="en-GB" sz="900" b="0" i="0" dirty="0"/>
            <a:t>going missing from home or care or school</a:t>
          </a:r>
          <a:endParaRPr lang="en-GB" sz="900" dirty="0"/>
        </a:p>
      </dgm:t>
    </dgm:pt>
    <dgm:pt modelId="{09B9B0CE-F110-49D9-9CC6-F41C99E4B999}" type="parTrans" cxnId="{0EA14B6C-063F-4F16-8777-6B0A4124A818}">
      <dgm:prSet/>
      <dgm:spPr/>
      <dgm:t>
        <a:bodyPr/>
        <a:lstStyle/>
        <a:p>
          <a:endParaRPr lang="en-GB" sz="1600"/>
        </a:p>
      </dgm:t>
    </dgm:pt>
    <dgm:pt modelId="{81529419-2511-468C-8577-DA53D97A2C30}" type="sibTrans" cxnId="{0EA14B6C-063F-4F16-8777-6B0A4124A818}">
      <dgm:prSet/>
      <dgm:spPr/>
      <dgm:t>
        <a:bodyPr/>
        <a:lstStyle/>
        <a:p>
          <a:endParaRPr lang="en-GB" sz="1600"/>
        </a:p>
      </dgm:t>
    </dgm:pt>
    <dgm:pt modelId="{B9230DAA-A86D-4861-881A-A8984B24A4D5}">
      <dgm:prSet phldrT="[Text]" custT="1"/>
      <dgm:spPr/>
      <dgm:t>
        <a:bodyPr/>
        <a:lstStyle/>
        <a:p>
          <a:r>
            <a:rPr lang="en-GB" sz="900" b="0" i="0" dirty="0"/>
            <a:t>physical injuries</a:t>
          </a:r>
          <a:endParaRPr lang="en-GB" sz="900" dirty="0"/>
        </a:p>
      </dgm:t>
    </dgm:pt>
    <dgm:pt modelId="{17E61C4B-7EC4-458D-BAA1-F3E239F81443}" type="parTrans" cxnId="{1E996723-A5A2-4C3D-800E-3286E918AA0D}">
      <dgm:prSet/>
      <dgm:spPr/>
      <dgm:t>
        <a:bodyPr/>
        <a:lstStyle/>
        <a:p>
          <a:endParaRPr lang="en-GB" sz="1600"/>
        </a:p>
      </dgm:t>
    </dgm:pt>
    <dgm:pt modelId="{94C0A61B-A904-4249-8874-527365842151}" type="sibTrans" cxnId="{1E996723-A5A2-4C3D-800E-3286E918AA0D}">
      <dgm:prSet/>
      <dgm:spPr/>
      <dgm:t>
        <a:bodyPr/>
        <a:lstStyle/>
        <a:p>
          <a:endParaRPr lang="en-GB" sz="1600"/>
        </a:p>
      </dgm:t>
    </dgm:pt>
    <dgm:pt modelId="{BD436DC2-E03B-489F-AAA7-CAB2EC259A2E}">
      <dgm:prSet phldrT="[Text]" custT="1"/>
      <dgm:spPr/>
      <dgm:t>
        <a:bodyPr/>
        <a:lstStyle/>
        <a:p>
          <a:r>
            <a:rPr lang="en-GB" sz="900" b="0" i="0" dirty="0"/>
            <a:t>misuse of drugs or alcohol</a:t>
          </a:r>
          <a:endParaRPr lang="en-GB" sz="900" dirty="0"/>
        </a:p>
      </dgm:t>
    </dgm:pt>
    <dgm:pt modelId="{3AAC76DB-885D-467A-8F8E-41982B842EF0}" type="parTrans" cxnId="{6EECD70F-C549-4C09-B8BB-1F67495100EB}">
      <dgm:prSet/>
      <dgm:spPr/>
      <dgm:t>
        <a:bodyPr/>
        <a:lstStyle/>
        <a:p>
          <a:endParaRPr lang="en-GB" sz="1600"/>
        </a:p>
      </dgm:t>
    </dgm:pt>
    <dgm:pt modelId="{40EF2EAB-31F7-4466-8A7C-A81F143AFA20}" type="sibTrans" cxnId="{6EECD70F-C549-4C09-B8BB-1F67495100EB}">
      <dgm:prSet/>
      <dgm:spPr/>
      <dgm:t>
        <a:bodyPr/>
        <a:lstStyle/>
        <a:p>
          <a:endParaRPr lang="en-GB" sz="1600"/>
        </a:p>
      </dgm:t>
    </dgm:pt>
    <dgm:pt modelId="{59CDEA1E-E5DE-4301-8237-313B97DC4066}">
      <dgm:prSet phldrT="[Text]" custT="1"/>
      <dgm:spPr/>
      <dgm:t>
        <a:bodyPr/>
        <a:lstStyle/>
        <a:p>
          <a:r>
            <a:rPr lang="en-GB" sz="900" b="0" i="0" dirty="0"/>
            <a:t>repeat STI’s, pregnancies or terminations</a:t>
          </a:r>
          <a:endParaRPr lang="en-GB" sz="900" dirty="0"/>
        </a:p>
      </dgm:t>
    </dgm:pt>
    <dgm:pt modelId="{C9B84FA3-D37D-43A0-B879-68997A4A9066}" type="parTrans" cxnId="{3D6FBADD-EA3F-4CE0-AFCD-BBDAFA9F7F44}">
      <dgm:prSet/>
      <dgm:spPr/>
      <dgm:t>
        <a:bodyPr/>
        <a:lstStyle/>
        <a:p>
          <a:endParaRPr lang="en-GB" sz="1600"/>
        </a:p>
      </dgm:t>
    </dgm:pt>
    <dgm:pt modelId="{FB70A728-E09B-445F-82FA-957DF1B4180C}" type="sibTrans" cxnId="{3D6FBADD-EA3F-4CE0-AFCD-BBDAFA9F7F44}">
      <dgm:prSet/>
      <dgm:spPr/>
      <dgm:t>
        <a:bodyPr/>
        <a:lstStyle/>
        <a:p>
          <a:endParaRPr lang="en-GB" sz="1600"/>
        </a:p>
      </dgm:t>
    </dgm:pt>
    <dgm:pt modelId="{E858AA32-87FF-470A-ACEA-2EC48C7F7370}">
      <dgm:prSet phldrT="[Text]" custT="1"/>
      <dgm:spPr/>
      <dgm:t>
        <a:bodyPr/>
        <a:lstStyle/>
        <a:p>
          <a:r>
            <a:rPr lang="en-GB" sz="900" b="0" i="0" dirty="0"/>
            <a:t>evidence of online sexual bullying</a:t>
          </a:r>
          <a:endParaRPr lang="en-GB" sz="900" dirty="0"/>
        </a:p>
      </dgm:t>
    </dgm:pt>
    <dgm:pt modelId="{5202D057-226C-4C4B-B8D0-6ABF95520D48}" type="parTrans" cxnId="{86B65D8F-F2C3-4239-B7AA-9F788DADABCF}">
      <dgm:prSet/>
      <dgm:spPr/>
      <dgm:t>
        <a:bodyPr/>
        <a:lstStyle/>
        <a:p>
          <a:endParaRPr lang="en-GB" sz="1600"/>
        </a:p>
      </dgm:t>
    </dgm:pt>
    <dgm:pt modelId="{77F40913-B1BD-467F-BD82-A473C29C0DFC}" type="sibTrans" cxnId="{86B65D8F-F2C3-4239-B7AA-9F788DADABCF}">
      <dgm:prSet/>
      <dgm:spPr/>
      <dgm:t>
        <a:bodyPr/>
        <a:lstStyle/>
        <a:p>
          <a:endParaRPr lang="en-GB" sz="1600"/>
        </a:p>
      </dgm:t>
    </dgm:pt>
    <dgm:pt modelId="{E391A944-B24F-4766-8105-F4F72BF72479}">
      <dgm:prSet phldrT="[Text]" custT="1"/>
      <dgm:spPr/>
      <dgm:t>
        <a:bodyPr/>
        <a:lstStyle/>
        <a:p>
          <a:r>
            <a:rPr lang="en-GB" sz="900" b="0" i="0" dirty="0"/>
            <a:t>emotional distance from family members</a:t>
          </a:r>
          <a:endParaRPr lang="en-GB" sz="900" dirty="0"/>
        </a:p>
      </dgm:t>
    </dgm:pt>
    <dgm:pt modelId="{D2CB6B99-A4B4-4168-B133-73A67F3F5723}" type="parTrans" cxnId="{C103C162-5ED4-45D8-93B0-D63DDB4268AB}">
      <dgm:prSet/>
      <dgm:spPr/>
      <dgm:t>
        <a:bodyPr/>
        <a:lstStyle/>
        <a:p>
          <a:endParaRPr lang="en-GB" sz="1600"/>
        </a:p>
      </dgm:t>
    </dgm:pt>
    <dgm:pt modelId="{21EB7896-A76C-4F16-B814-C28E6B93BA63}" type="sibTrans" cxnId="{C103C162-5ED4-45D8-93B0-D63DDB4268AB}">
      <dgm:prSet/>
      <dgm:spPr/>
      <dgm:t>
        <a:bodyPr/>
        <a:lstStyle/>
        <a:p>
          <a:endParaRPr lang="en-GB" sz="1600"/>
        </a:p>
      </dgm:t>
    </dgm:pt>
    <dgm:pt modelId="{BA1AFEFB-936B-45B7-A4E7-34A5CF506D50}">
      <dgm:prSet phldrT="[Text]" custT="1"/>
      <dgm:spPr/>
      <dgm:t>
        <a:bodyPr/>
        <a:lstStyle/>
        <a:p>
          <a:r>
            <a:rPr lang="en-GB" sz="900" b="0" i="0" dirty="0"/>
            <a:t>poor mental health</a:t>
          </a:r>
          <a:endParaRPr lang="en-GB" sz="900" dirty="0"/>
        </a:p>
      </dgm:t>
    </dgm:pt>
    <dgm:pt modelId="{1CB6580C-5894-4D7C-B82A-3A9024499DB8}" type="parTrans" cxnId="{2FB9AE3F-6AB1-41C0-8AC6-75E2C2B9EED9}">
      <dgm:prSet/>
      <dgm:spPr/>
      <dgm:t>
        <a:bodyPr/>
        <a:lstStyle/>
        <a:p>
          <a:endParaRPr lang="en-GB" sz="1600"/>
        </a:p>
      </dgm:t>
    </dgm:pt>
    <dgm:pt modelId="{F9DD30AB-A3A5-48A9-8FEB-68F56CABF455}" type="sibTrans" cxnId="{2FB9AE3F-6AB1-41C0-8AC6-75E2C2B9EED9}">
      <dgm:prSet/>
      <dgm:spPr/>
      <dgm:t>
        <a:bodyPr/>
        <a:lstStyle/>
        <a:p>
          <a:endParaRPr lang="en-GB" sz="1600"/>
        </a:p>
      </dgm:t>
    </dgm:pt>
    <dgm:pt modelId="{320A695D-A1DC-4E8A-B7FC-A6F6247BCE34}">
      <dgm:prSet custT="1"/>
      <dgm:spPr/>
      <dgm:t>
        <a:bodyPr/>
        <a:lstStyle/>
        <a:p>
          <a:r>
            <a:rPr lang="en-GB" sz="900" b="0" i="0" dirty="0"/>
            <a:t>receiving gifts from unknown sources</a:t>
          </a:r>
        </a:p>
      </dgm:t>
    </dgm:pt>
    <dgm:pt modelId="{70292118-3BEF-47B7-97CA-7380CE26449B}" type="parTrans" cxnId="{E70C9789-E4CA-449C-9F06-12F2831EBE4A}">
      <dgm:prSet/>
      <dgm:spPr/>
      <dgm:t>
        <a:bodyPr/>
        <a:lstStyle/>
        <a:p>
          <a:endParaRPr lang="en-GB" sz="1600"/>
        </a:p>
      </dgm:t>
    </dgm:pt>
    <dgm:pt modelId="{C4C33308-306C-438A-8672-FD22DB00558D}" type="sibTrans" cxnId="{E70C9789-E4CA-449C-9F06-12F2831EBE4A}">
      <dgm:prSet/>
      <dgm:spPr/>
      <dgm:t>
        <a:bodyPr/>
        <a:lstStyle/>
        <a:p>
          <a:endParaRPr lang="en-GB" sz="1600"/>
        </a:p>
      </dgm:t>
    </dgm:pt>
    <dgm:pt modelId="{0A8A8DDD-4BCC-47B3-9F6B-76A1415E1E48}" type="pres">
      <dgm:prSet presAssocID="{2D3E4F7B-EAA8-48C5-AAE7-70340C12FABF}" presName="Name0" presStyleCnt="0">
        <dgm:presLayoutVars>
          <dgm:dir/>
          <dgm:resizeHandles val="exact"/>
        </dgm:presLayoutVars>
      </dgm:prSet>
      <dgm:spPr/>
    </dgm:pt>
    <dgm:pt modelId="{D3737399-5FD1-45DB-A1D2-E41A07563AA5}" type="pres">
      <dgm:prSet presAssocID="{2D3E4F7B-EAA8-48C5-AAE7-70340C12FABF}" presName="cycle" presStyleCnt="0"/>
      <dgm:spPr/>
    </dgm:pt>
    <dgm:pt modelId="{200D2703-DE58-4262-9F44-9BC737D9474A}" type="pres">
      <dgm:prSet presAssocID="{14B8F290-D306-47CA-9703-5CA2EDB3540A}" presName="nodeFirstNode" presStyleLbl="node1" presStyleIdx="0" presStyleCnt="8">
        <dgm:presLayoutVars>
          <dgm:bulletEnabled val="1"/>
        </dgm:presLayoutVars>
      </dgm:prSet>
      <dgm:spPr/>
    </dgm:pt>
    <dgm:pt modelId="{6D39A459-7527-4B5B-8903-AEF1AAE470C9}" type="pres">
      <dgm:prSet presAssocID="{81529419-2511-468C-8577-DA53D97A2C30}" presName="sibTransFirstNode" presStyleLbl="bgShp" presStyleIdx="0" presStyleCnt="1"/>
      <dgm:spPr/>
    </dgm:pt>
    <dgm:pt modelId="{FA15A95C-3613-4B75-B982-65A9530CF4A1}" type="pres">
      <dgm:prSet presAssocID="{B9230DAA-A86D-4861-881A-A8984B24A4D5}" presName="nodeFollowingNodes" presStyleLbl="node1" presStyleIdx="1" presStyleCnt="8">
        <dgm:presLayoutVars>
          <dgm:bulletEnabled val="1"/>
        </dgm:presLayoutVars>
      </dgm:prSet>
      <dgm:spPr/>
    </dgm:pt>
    <dgm:pt modelId="{42AC9507-774A-4F44-A497-C17A7B6026E1}" type="pres">
      <dgm:prSet presAssocID="{BD436DC2-E03B-489F-AAA7-CAB2EC259A2E}" presName="nodeFollowingNodes" presStyleLbl="node1" presStyleIdx="2" presStyleCnt="8">
        <dgm:presLayoutVars>
          <dgm:bulletEnabled val="1"/>
        </dgm:presLayoutVars>
      </dgm:prSet>
      <dgm:spPr/>
    </dgm:pt>
    <dgm:pt modelId="{725467BF-DBE7-4E96-BEF6-3E59045909B2}" type="pres">
      <dgm:prSet presAssocID="{59CDEA1E-E5DE-4301-8237-313B97DC4066}" presName="nodeFollowingNodes" presStyleLbl="node1" presStyleIdx="3" presStyleCnt="8">
        <dgm:presLayoutVars>
          <dgm:bulletEnabled val="1"/>
        </dgm:presLayoutVars>
      </dgm:prSet>
      <dgm:spPr/>
    </dgm:pt>
    <dgm:pt modelId="{2D040C35-DFF4-46F9-99D7-E667F0DAC30F}" type="pres">
      <dgm:prSet presAssocID="{E858AA32-87FF-470A-ACEA-2EC48C7F7370}" presName="nodeFollowingNodes" presStyleLbl="node1" presStyleIdx="4" presStyleCnt="8">
        <dgm:presLayoutVars>
          <dgm:bulletEnabled val="1"/>
        </dgm:presLayoutVars>
      </dgm:prSet>
      <dgm:spPr/>
    </dgm:pt>
    <dgm:pt modelId="{4A4AE7D2-8318-4E93-AE61-AB4BEB2EAA40}" type="pres">
      <dgm:prSet presAssocID="{E391A944-B24F-4766-8105-F4F72BF72479}" presName="nodeFollowingNodes" presStyleLbl="node1" presStyleIdx="5" presStyleCnt="8" custScaleX="126265" custScaleY="123039">
        <dgm:presLayoutVars>
          <dgm:bulletEnabled val="1"/>
        </dgm:presLayoutVars>
      </dgm:prSet>
      <dgm:spPr/>
    </dgm:pt>
    <dgm:pt modelId="{FF7FB632-9249-4D5D-A981-4A982F293BD2}" type="pres">
      <dgm:prSet presAssocID="{BA1AFEFB-936B-45B7-A4E7-34A5CF506D50}" presName="nodeFollowingNodes" presStyleLbl="node1" presStyleIdx="6" presStyleCnt="8">
        <dgm:presLayoutVars>
          <dgm:bulletEnabled val="1"/>
        </dgm:presLayoutVars>
      </dgm:prSet>
      <dgm:spPr/>
    </dgm:pt>
    <dgm:pt modelId="{31925C41-E52F-40F7-A16C-5F367F953BCB}" type="pres">
      <dgm:prSet presAssocID="{320A695D-A1DC-4E8A-B7FC-A6F6247BCE34}" presName="nodeFollowingNodes" presStyleLbl="node1" presStyleIdx="7" presStyleCnt="8">
        <dgm:presLayoutVars>
          <dgm:bulletEnabled val="1"/>
        </dgm:presLayoutVars>
      </dgm:prSet>
      <dgm:spPr/>
    </dgm:pt>
  </dgm:ptLst>
  <dgm:cxnLst>
    <dgm:cxn modelId="{CF62E501-ED9F-401A-800C-491CC4CFB9B5}" type="presOf" srcId="{2D3E4F7B-EAA8-48C5-AAE7-70340C12FABF}" destId="{0A8A8DDD-4BCC-47B3-9F6B-76A1415E1E48}" srcOrd="0" destOrd="0" presId="urn:microsoft.com/office/officeart/2005/8/layout/cycle3"/>
    <dgm:cxn modelId="{6EECD70F-C549-4C09-B8BB-1F67495100EB}" srcId="{2D3E4F7B-EAA8-48C5-AAE7-70340C12FABF}" destId="{BD436DC2-E03B-489F-AAA7-CAB2EC259A2E}" srcOrd="2" destOrd="0" parTransId="{3AAC76DB-885D-467A-8F8E-41982B842EF0}" sibTransId="{40EF2EAB-31F7-4466-8A7C-A81F143AFA20}"/>
    <dgm:cxn modelId="{431EBB1E-6D9E-47F8-AB15-329357644F0F}" type="presOf" srcId="{81529419-2511-468C-8577-DA53D97A2C30}" destId="{6D39A459-7527-4B5B-8903-AEF1AAE470C9}" srcOrd="0" destOrd="0" presId="urn:microsoft.com/office/officeart/2005/8/layout/cycle3"/>
    <dgm:cxn modelId="{1E996723-A5A2-4C3D-800E-3286E918AA0D}" srcId="{2D3E4F7B-EAA8-48C5-AAE7-70340C12FABF}" destId="{B9230DAA-A86D-4861-881A-A8984B24A4D5}" srcOrd="1" destOrd="0" parTransId="{17E61C4B-7EC4-458D-BAA1-F3E239F81443}" sibTransId="{94C0A61B-A904-4249-8874-527365842151}"/>
    <dgm:cxn modelId="{9CA1C633-7DA2-43EF-B38E-DD3350E838A7}" type="presOf" srcId="{59CDEA1E-E5DE-4301-8237-313B97DC4066}" destId="{725467BF-DBE7-4E96-BEF6-3E59045909B2}" srcOrd="0" destOrd="0" presId="urn:microsoft.com/office/officeart/2005/8/layout/cycle3"/>
    <dgm:cxn modelId="{2FB9AE3F-6AB1-41C0-8AC6-75E2C2B9EED9}" srcId="{2D3E4F7B-EAA8-48C5-AAE7-70340C12FABF}" destId="{BA1AFEFB-936B-45B7-A4E7-34A5CF506D50}" srcOrd="6" destOrd="0" parTransId="{1CB6580C-5894-4D7C-B82A-3A9024499DB8}" sibTransId="{F9DD30AB-A3A5-48A9-8FEB-68F56CABF455}"/>
    <dgm:cxn modelId="{C103C162-5ED4-45D8-93B0-D63DDB4268AB}" srcId="{2D3E4F7B-EAA8-48C5-AAE7-70340C12FABF}" destId="{E391A944-B24F-4766-8105-F4F72BF72479}" srcOrd="5" destOrd="0" parTransId="{D2CB6B99-A4B4-4168-B133-73A67F3F5723}" sibTransId="{21EB7896-A76C-4F16-B814-C28E6B93BA63}"/>
    <dgm:cxn modelId="{50552463-634D-4B41-B9EE-B07D769AF6E2}" type="presOf" srcId="{E858AA32-87FF-470A-ACEA-2EC48C7F7370}" destId="{2D040C35-DFF4-46F9-99D7-E667F0DAC30F}" srcOrd="0" destOrd="0" presId="urn:microsoft.com/office/officeart/2005/8/layout/cycle3"/>
    <dgm:cxn modelId="{F2EDC56B-7A58-4FEF-9923-084E1142F6D3}" type="presOf" srcId="{BD436DC2-E03B-489F-AAA7-CAB2EC259A2E}" destId="{42AC9507-774A-4F44-A497-C17A7B6026E1}" srcOrd="0" destOrd="0" presId="urn:microsoft.com/office/officeart/2005/8/layout/cycle3"/>
    <dgm:cxn modelId="{0EA14B6C-063F-4F16-8777-6B0A4124A818}" srcId="{2D3E4F7B-EAA8-48C5-AAE7-70340C12FABF}" destId="{14B8F290-D306-47CA-9703-5CA2EDB3540A}" srcOrd="0" destOrd="0" parTransId="{09B9B0CE-F110-49D9-9CC6-F41C99E4B999}" sibTransId="{81529419-2511-468C-8577-DA53D97A2C30}"/>
    <dgm:cxn modelId="{E70C9789-E4CA-449C-9F06-12F2831EBE4A}" srcId="{2D3E4F7B-EAA8-48C5-AAE7-70340C12FABF}" destId="{320A695D-A1DC-4E8A-B7FC-A6F6247BCE34}" srcOrd="7" destOrd="0" parTransId="{70292118-3BEF-47B7-97CA-7380CE26449B}" sibTransId="{C4C33308-306C-438A-8672-FD22DB00558D}"/>
    <dgm:cxn modelId="{86B65D8F-F2C3-4239-B7AA-9F788DADABCF}" srcId="{2D3E4F7B-EAA8-48C5-AAE7-70340C12FABF}" destId="{E858AA32-87FF-470A-ACEA-2EC48C7F7370}" srcOrd="4" destOrd="0" parTransId="{5202D057-226C-4C4B-B8D0-6ABF95520D48}" sibTransId="{77F40913-B1BD-467F-BD82-A473C29C0DFC}"/>
    <dgm:cxn modelId="{18FCCB94-EC53-4A59-ABE1-DC3814FB5EC8}" type="presOf" srcId="{E391A944-B24F-4766-8105-F4F72BF72479}" destId="{4A4AE7D2-8318-4E93-AE61-AB4BEB2EAA40}" srcOrd="0" destOrd="0" presId="urn:microsoft.com/office/officeart/2005/8/layout/cycle3"/>
    <dgm:cxn modelId="{578C32A1-E09B-44DF-AB19-C67444346653}" type="presOf" srcId="{BA1AFEFB-936B-45B7-A4E7-34A5CF506D50}" destId="{FF7FB632-9249-4D5D-A981-4A982F293BD2}" srcOrd="0" destOrd="0" presId="urn:microsoft.com/office/officeart/2005/8/layout/cycle3"/>
    <dgm:cxn modelId="{887999BE-D881-4F03-8DCE-64E532668B95}" type="presOf" srcId="{320A695D-A1DC-4E8A-B7FC-A6F6247BCE34}" destId="{31925C41-E52F-40F7-A16C-5F367F953BCB}" srcOrd="0" destOrd="0" presId="urn:microsoft.com/office/officeart/2005/8/layout/cycle3"/>
    <dgm:cxn modelId="{633F64CE-9326-4412-8219-8A39CECD5CF1}" type="presOf" srcId="{14B8F290-D306-47CA-9703-5CA2EDB3540A}" destId="{200D2703-DE58-4262-9F44-9BC737D9474A}" srcOrd="0" destOrd="0" presId="urn:microsoft.com/office/officeart/2005/8/layout/cycle3"/>
    <dgm:cxn modelId="{3D6FBADD-EA3F-4CE0-AFCD-BBDAFA9F7F44}" srcId="{2D3E4F7B-EAA8-48C5-AAE7-70340C12FABF}" destId="{59CDEA1E-E5DE-4301-8237-313B97DC4066}" srcOrd="3" destOrd="0" parTransId="{C9B84FA3-D37D-43A0-B879-68997A4A9066}" sibTransId="{FB70A728-E09B-445F-82FA-957DF1B4180C}"/>
    <dgm:cxn modelId="{AD8649F5-7BD0-4F87-9694-C73CF42E9160}" type="presOf" srcId="{B9230DAA-A86D-4861-881A-A8984B24A4D5}" destId="{FA15A95C-3613-4B75-B982-65A9530CF4A1}" srcOrd="0" destOrd="0" presId="urn:microsoft.com/office/officeart/2005/8/layout/cycle3"/>
    <dgm:cxn modelId="{FFB16DFF-A993-47CB-A5B4-CD59447C7A52}" type="presParOf" srcId="{0A8A8DDD-4BCC-47B3-9F6B-76A1415E1E48}" destId="{D3737399-5FD1-45DB-A1D2-E41A07563AA5}" srcOrd="0" destOrd="0" presId="urn:microsoft.com/office/officeart/2005/8/layout/cycle3"/>
    <dgm:cxn modelId="{4AAB973F-0AB2-48FE-8964-CD59F80582AD}" type="presParOf" srcId="{D3737399-5FD1-45DB-A1D2-E41A07563AA5}" destId="{200D2703-DE58-4262-9F44-9BC737D9474A}" srcOrd="0" destOrd="0" presId="urn:microsoft.com/office/officeart/2005/8/layout/cycle3"/>
    <dgm:cxn modelId="{636D37ED-2E94-4EB8-9779-496E373E8105}" type="presParOf" srcId="{D3737399-5FD1-45DB-A1D2-E41A07563AA5}" destId="{6D39A459-7527-4B5B-8903-AEF1AAE470C9}" srcOrd="1" destOrd="0" presId="urn:microsoft.com/office/officeart/2005/8/layout/cycle3"/>
    <dgm:cxn modelId="{86BF1DF0-5900-43C8-974A-D0B9882FD752}" type="presParOf" srcId="{D3737399-5FD1-45DB-A1D2-E41A07563AA5}" destId="{FA15A95C-3613-4B75-B982-65A9530CF4A1}" srcOrd="2" destOrd="0" presId="urn:microsoft.com/office/officeart/2005/8/layout/cycle3"/>
    <dgm:cxn modelId="{633CA9EC-36F2-481E-A524-8B1F03EBC5A1}" type="presParOf" srcId="{D3737399-5FD1-45DB-A1D2-E41A07563AA5}" destId="{42AC9507-774A-4F44-A497-C17A7B6026E1}" srcOrd="3" destOrd="0" presId="urn:microsoft.com/office/officeart/2005/8/layout/cycle3"/>
    <dgm:cxn modelId="{DFBADC3E-AAB2-4ACE-A1C3-3313CC136179}" type="presParOf" srcId="{D3737399-5FD1-45DB-A1D2-E41A07563AA5}" destId="{725467BF-DBE7-4E96-BEF6-3E59045909B2}" srcOrd="4" destOrd="0" presId="urn:microsoft.com/office/officeart/2005/8/layout/cycle3"/>
    <dgm:cxn modelId="{A050114C-CEE8-45D5-BB3B-8EB372788809}" type="presParOf" srcId="{D3737399-5FD1-45DB-A1D2-E41A07563AA5}" destId="{2D040C35-DFF4-46F9-99D7-E667F0DAC30F}" srcOrd="5" destOrd="0" presId="urn:microsoft.com/office/officeart/2005/8/layout/cycle3"/>
    <dgm:cxn modelId="{37AEA793-6730-4D87-92B5-CFADE7042554}" type="presParOf" srcId="{D3737399-5FD1-45DB-A1D2-E41A07563AA5}" destId="{4A4AE7D2-8318-4E93-AE61-AB4BEB2EAA40}" srcOrd="6" destOrd="0" presId="urn:microsoft.com/office/officeart/2005/8/layout/cycle3"/>
    <dgm:cxn modelId="{9881254D-618F-4B3D-A99C-8205344465E1}" type="presParOf" srcId="{D3737399-5FD1-45DB-A1D2-E41A07563AA5}" destId="{FF7FB632-9249-4D5D-A981-4A982F293BD2}" srcOrd="7" destOrd="0" presId="urn:microsoft.com/office/officeart/2005/8/layout/cycle3"/>
    <dgm:cxn modelId="{13DEA824-8D5D-45A7-902C-8BAFAB8BDC87}" type="presParOf" srcId="{D3737399-5FD1-45DB-A1D2-E41A07563AA5}" destId="{31925C41-E52F-40F7-A16C-5F367F953BCB}"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306AF-A66E-4AE6-A88B-B6984E8692C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GB"/>
        </a:p>
      </dgm:t>
    </dgm:pt>
    <dgm:pt modelId="{94934833-C09D-43A5-AA7A-BB118FAE1F0B}">
      <dgm:prSet phldrT="[Text]" custT="1"/>
      <dgm:spPr/>
      <dgm:t>
        <a:bodyPr/>
        <a:lstStyle/>
        <a:p>
          <a:r>
            <a:rPr lang="en-GB" sz="1050" b="0" i="0" dirty="0"/>
            <a:t>The person exploiting the child or young person is able to create the impression of authority over them in some form. </a:t>
          </a:r>
          <a:endParaRPr lang="en-GB" sz="1050" dirty="0"/>
        </a:p>
      </dgm:t>
    </dgm:pt>
    <dgm:pt modelId="{8FD51F85-2E9A-4844-B551-0B51F4E9F6CB}" type="parTrans" cxnId="{0F22FEF5-CFCE-48F1-AE29-9D882DABEA25}">
      <dgm:prSet/>
      <dgm:spPr/>
      <dgm:t>
        <a:bodyPr/>
        <a:lstStyle/>
        <a:p>
          <a:endParaRPr lang="en-GB"/>
        </a:p>
      </dgm:t>
    </dgm:pt>
    <dgm:pt modelId="{1D22EA8A-A74E-4B67-A2B5-AEF16E583200}" type="sibTrans" cxnId="{0F22FEF5-CFCE-48F1-AE29-9D882DABEA25}">
      <dgm:prSet/>
      <dgm:spPr/>
      <dgm:t>
        <a:bodyPr/>
        <a:lstStyle/>
        <a:p>
          <a:endParaRPr lang="en-GB"/>
        </a:p>
      </dgm:t>
    </dgm:pt>
    <dgm:pt modelId="{010305BE-04D2-4FB3-9E02-1D1439D6A2A6}">
      <dgm:prSet phldrT="[Text]" custT="1"/>
      <dgm:spPr/>
      <dgm:t>
        <a:bodyPr/>
        <a:lstStyle/>
        <a:p>
          <a:r>
            <a:rPr lang="en-GB" sz="1000" b="0" i="0" dirty="0"/>
            <a:t>This could be because of their age, gender, intellect, physical strength or economic situation.</a:t>
          </a:r>
          <a:endParaRPr lang="en-GB" sz="1000" dirty="0"/>
        </a:p>
      </dgm:t>
    </dgm:pt>
    <dgm:pt modelId="{878DC4FA-0B7A-4CF2-AF1B-7F6482FE93F4}" type="parTrans" cxnId="{A22A9DB9-7904-404B-8F6E-B352E9C1AE26}">
      <dgm:prSet/>
      <dgm:spPr/>
      <dgm:t>
        <a:bodyPr/>
        <a:lstStyle/>
        <a:p>
          <a:endParaRPr lang="en-GB"/>
        </a:p>
      </dgm:t>
    </dgm:pt>
    <dgm:pt modelId="{D409294A-8DE0-4EAB-B689-6021322D4814}" type="sibTrans" cxnId="{A22A9DB9-7904-404B-8F6E-B352E9C1AE26}">
      <dgm:prSet/>
      <dgm:spPr/>
      <dgm:t>
        <a:bodyPr/>
        <a:lstStyle/>
        <a:p>
          <a:endParaRPr lang="en-GB"/>
        </a:p>
      </dgm:t>
    </dgm:pt>
    <dgm:pt modelId="{6345228F-F03E-4836-936E-F33A64EAB4CE}">
      <dgm:prSet phldrT="[Text]" custT="1"/>
      <dgm:spPr/>
      <dgm:t>
        <a:bodyPr/>
        <a:lstStyle/>
        <a:p>
          <a:r>
            <a:rPr lang="en-GB" sz="1000" b="0" i="0" dirty="0"/>
            <a:t>Sexual exploitation of children can start through the use of technology, without them immediately realising.</a:t>
          </a:r>
        </a:p>
      </dgm:t>
    </dgm:pt>
    <dgm:pt modelId="{B0E4EB80-AC2C-4862-AF66-9C03E2102A4E}" type="parTrans" cxnId="{709F98DD-042A-4B60-AE57-6498A372F320}">
      <dgm:prSet/>
      <dgm:spPr/>
      <dgm:t>
        <a:bodyPr/>
        <a:lstStyle/>
        <a:p>
          <a:endParaRPr lang="en-GB"/>
        </a:p>
      </dgm:t>
    </dgm:pt>
    <dgm:pt modelId="{AC942EA9-45F0-4AB0-8AD5-B1CF22CBEF7D}" type="sibTrans" cxnId="{709F98DD-042A-4B60-AE57-6498A372F320}">
      <dgm:prSet/>
      <dgm:spPr/>
      <dgm:t>
        <a:bodyPr/>
        <a:lstStyle/>
        <a:p>
          <a:endParaRPr lang="en-GB"/>
        </a:p>
      </dgm:t>
    </dgm:pt>
    <dgm:pt modelId="{898BEE03-F4BB-4E3F-904F-1BDDE7E06C94}">
      <dgm:prSet phldrT="[Text]" custT="1"/>
      <dgm:spPr/>
      <dgm:t>
        <a:bodyPr/>
        <a:lstStyle/>
        <a:p>
          <a:r>
            <a:rPr lang="en-GB" sz="1000" b="0" i="0" dirty="0"/>
            <a:t>For example, they might be persuaded to post images on the internet or via mobile phone without immediate payment or personal gain.</a:t>
          </a:r>
          <a:endParaRPr lang="en-GB" sz="1000" dirty="0"/>
        </a:p>
      </dgm:t>
    </dgm:pt>
    <dgm:pt modelId="{77E8132B-167E-4196-8169-BB7CD3078ECB}" type="parTrans" cxnId="{C18D8B7E-8466-4C6B-A07B-E434ED8E9B04}">
      <dgm:prSet/>
      <dgm:spPr/>
      <dgm:t>
        <a:bodyPr/>
        <a:lstStyle/>
        <a:p>
          <a:endParaRPr lang="en-GB"/>
        </a:p>
      </dgm:t>
    </dgm:pt>
    <dgm:pt modelId="{FF674DDA-572A-48AB-A628-A3966985EF4B}" type="sibTrans" cxnId="{C18D8B7E-8466-4C6B-A07B-E434ED8E9B04}">
      <dgm:prSet/>
      <dgm:spPr/>
      <dgm:t>
        <a:bodyPr/>
        <a:lstStyle/>
        <a:p>
          <a:endParaRPr lang="en-GB"/>
        </a:p>
      </dgm:t>
    </dgm:pt>
    <dgm:pt modelId="{C4A4BDA7-13ED-4898-A5BE-43A27F50F28B}">
      <dgm:prSet phldrT="[Text]" custT="1"/>
      <dgm:spPr/>
      <dgm:t>
        <a:bodyPr/>
        <a:lstStyle/>
        <a:p>
          <a:r>
            <a:rPr lang="en-GB" sz="1050" b="0" i="0" dirty="0"/>
            <a:t>Violence, coercion and intimidation are common, with a particular vulnerability of the child or young person being used against them</a:t>
          </a:r>
          <a:r>
            <a:rPr lang="en-GB" sz="1200" b="0" i="0" dirty="0"/>
            <a:t>. </a:t>
          </a:r>
          <a:endParaRPr lang="en-GB" sz="1200" dirty="0"/>
        </a:p>
      </dgm:t>
    </dgm:pt>
    <dgm:pt modelId="{BEED2079-D067-4040-8DB0-3E53D54E1A19}" type="parTrans" cxnId="{68089EAD-EC09-45FE-A897-C97C1CE30801}">
      <dgm:prSet/>
      <dgm:spPr/>
      <dgm:t>
        <a:bodyPr/>
        <a:lstStyle/>
        <a:p>
          <a:endParaRPr lang="en-GB"/>
        </a:p>
      </dgm:t>
    </dgm:pt>
    <dgm:pt modelId="{2FADB7BA-61EB-44D7-AB48-FAF90C6DCB28}" type="sibTrans" cxnId="{68089EAD-EC09-45FE-A897-C97C1CE30801}">
      <dgm:prSet/>
      <dgm:spPr/>
      <dgm:t>
        <a:bodyPr/>
        <a:lstStyle/>
        <a:p>
          <a:endParaRPr lang="en-GB"/>
        </a:p>
      </dgm:t>
    </dgm:pt>
    <dgm:pt modelId="{60DF328C-1E4B-4BCA-B0A5-E2B2FCAA426C}">
      <dgm:prSet custT="1"/>
      <dgm:spPr/>
      <dgm:t>
        <a:bodyPr/>
        <a:lstStyle/>
        <a:p>
          <a:r>
            <a:rPr lang="en-GB" sz="1050" b="0" i="0" dirty="0"/>
            <a:t>This can make the young person feel as though they have no choice but to continue the relationship.</a:t>
          </a:r>
          <a:endParaRPr lang="en-GB" sz="1050" dirty="0"/>
        </a:p>
      </dgm:t>
    </dgm:pt>
    <dgm:pt modelId="{C7C4114A-9F97-4CFC-8FB2-EC8909AF5015}" type="parTrans" cxnId="{5E0B5901-A9D5-4FC1-9885-A73BD98DBF7F}">
      <dgm:prSet/>
      <dgm:spPr/>
      <dgm:t>
        <a:bodyPr/>
        <a:lstStyle/>
        <a:p>
          <a:endParaRPr lang="en-GB"/>
        </a:p>
      </dgm:t>
    </dgm:pt>
    <dgm:pt modelId="{2D1F7B8C-F5AB-42BF-8EE3-0A9C92517A13}" type="sibTrans" cxnId="{5E0B5901-A9D5-4FC1-9885-A73BD98DBF7F}">
      <dgm:prSet/>
      <dgm:spPr/>
      <dgm:t>
        <a:bodyPr/>
        <a:lstStyle/>
        <a:p>
          <a:endParaRPr lang="en-GB"/>
        </a:p>
      </dgm:t>
    </dgm:pt>
    <dgm:pt modelId="{EF3D8235-C8AE-48F6-A5EE-5DB6566DEC11}" type="pres">
      <dgm:prSet presAssocID="{D83306AF-A66E-4AE6-A88B-B6984E8692C1}" presName="Name0" presStyleCnt="0">
        <dgm:presLayoutVars>
          <dgm:dir/>
          <dgm:animLvl val="lvl"/>
          <dgm:resizeHandles/>
        </dgm:presLayoutVars>
      </dgm:prSet>
      <dgm:spPr/>
    </dgm:pt>
    <dgm:pt modelId="{6A538345-773E-4F53-8ACA-146EF77B1C2B}" type="pres">
      <dgm:prSet presAssocID="{94934833-C09D-43A5-AA7A-BB118FAE1F0B}" presName="linNode" presStyleCnt="0"/>
      <dgm:spPr/>
    </dgm:pt>
    <dgm:pt modelId="{C6577A3F-9323-4AE9-94FA-D338EB412251}" type="pres">
      <dgm:prSet presAssocID="{94934833-C09D-43A5-AA7A-BB118FAE1F0B}" presName="parentShp" presStyleLbl="node1" presStyleIdx="0" presStyleCnt="3">
        <dgm:presLayoutVars>
          <dgm:bulletEnabled val="1"/>
        </dgm:presLayoutVars>
      </dgm:prSet>
      <dgm:spPr/>
    </dgm:pt>
    <dgm:pt modelId="{CA340EF3-B54E-4811-BEB2-BC7B701019E8}" type="pres">
      <dgm:prSet presAssocID="{94934833-C09D-43A5-AA7A-BB118FAE1F0B}" presName="childShp" presStyleLbl="bgAccFollowNode1" presStyleIdx="0" presStyleCnt="3" custScaleY="69967">
        <dgm:presLayoutVars>
          <dgm:bulletEnabled val="1"/>
        </dgm:presLayoutVars>
      </dgm:prSet>
      <dgm:spPr/>
    </dgm:pt>
    <dgm:pt modelId="{4BE0C274-59C5-4427-94DD-5C001D4E7ABA}" type="pres">
      <dgm:prSet presAssocID="{1D22EA8A-A74E-4B67-A2B5-AEF16E583200}" presName="spacing" presStyleCnt="0"/>
      <dgm:spPr/>
    </dgm:pt>
    <dgm:pt modelId="{F23632BE-9EA9-49A9-A8F8-CDE80EA756C2}" type="pres">
      <dgm:prSet presAssocID="{6345228F-F03E-4836-936E-F33A64EAB4CE}" presName="linNode" presStyleCnt="0"/>
      <dgm:spPr/>
    </dgm:pt>
    <dgm:pt modelId="{FE04D54B-7814-4639-A552-3F3E42EA0C0E}" type="pres">
      <dgm:prSet presAssocID="{6345228F-F03E-4836-936E-F33A64EAB4CE}" presName="parentShp" presStyleLbl="node1" presStyleIdx="1" presStyleCnt="3">
        <dgm:presLayoutVars>
          <dgm:bulletEnabled val="1"/>
        </dgm:presLayoutVars>
      </dgm:prSet>
      <dgm:spPr/>
    </dgm:pt>
    <dgm:pt modelId="{854806DA-D1A6-466B-98DA-B55A57564567}" type="pres">
      <dgm:prSet presAssocID="{6345228F-F03E-4836-936E-F33A64EAB4CE}" presName="childShp" presStyleLbl="bgAccFollowNode1" presStyleIdx="1" presStyleCnt="3">
        <dgm:presLayoutVars>
          <dgm:bulletEnabled val="1"/>
        </dgm:presLayoutVars>
      </dgm:prSet>
      <dgm:spPr/>
    </dgm:pt>
    <dgm:pt modelId="{560871D1-3041-4C0A-9365-3C9598839D33}" type="pres">
      <dgm:prSet presAssocID="{AC942EA9-45F0-4AB0-8AD5-B1CF22CBEF7D}" presName="spacing" presStyleCnt="0"/>
      <dgm:spPr/>
    </dgm:pt>
    <dgm:pt modelId="{9B17F004-68D0-4CED-8923-43FB53701328}" type="pres">
      <dgm:prSet presAssocID="{C4A4BDA7-13ED-4898-A5BE-43A27F50F28B}" presName="linNode" presStyleCnt="0"/>
      <dgm:spPr/>
    </dgm:pt>
    <dgm:pt modelId="{43DC39A3-E2C8-40EA-BDD0-B8C5A27BB7A6}" type="pres">
      <dgm:prSet presAssocID="{C4A4BDA7-13ED-4898-A5BE-43A27F50F28B}" presName="parentShp" presStyleLbl="node1" presStyleIdx="2" presStyleCnt="3" custScaleX="109078" custScaleY="128468">
        <dgm:presLayoutVars>
          <dgm:bulletEnabled val="1"/>
        </dgm:presLayoutVars>
      </dgm:prSet>
      <dgm:spPr/>
    </dgm:pt>
    <dgm:pt modelId="{9C7D7512-9068-4891-B29C-2248FDF39F5D}" type="pres">
      <dgm:prSet presAssocID="{C4A4BDA7-13ED-4898-A5BE-43A27F50F28B}" presName="childShp" presStyleLbl="bgAccFollowNode1" presStyleIdx="2" presStyleCnt="3">
        <dgm:presLayoutVars>
          <dgm:bulletEnabled val="1"/>
        </dgm:presLayoutVars>
      </dgm:prSet>
      <dgm:spPr/>
    </dgm:pt>
  </dgm:ptLst>
  <dgm:cxnLst>
    <dgm:cxn modelId="{80A66C01-3E8D-4734-8E51-C017D3E926F4}" type="presOf" srcId="{898BEE03-F4BB-4E3F-904F-1BDDE7E06C94}" destId="{854806DA-D1A6-466B-98DA-B55A57564567}" srcOrd="0" destOrd="0" presId="urn:microsoft.com/office/officeart/2005/8/layout/vList6"/>
    <dgm:cxn modelId="{5E0B5901-A9D5-4FC1-9885-A73BD98DBF7F}" srcId="{C4A4BDA7-13ED-4898-A5BE-43A27F50F28B}" destId="{60DF328C-1E4B-4BCA-B0A5-E2B2FCAA426C}" srcOrd="0" destOrd="0" parTransId="{C7C4114A-9F97-4CFC-8FB2-EC8909AF5015}" sibTransId="{2D1F7B8C-F5AB-42BF-8EE3-0A9C92517A13}"/>
    <dgm:cxn modelId="{24649A08-6526-4C65-92EE-BA706E550C5D}" type="presOf" srcId="{94934833-C09D-43A5-AA7A-BB118FAE1F0B}" destId="{C6577A3F-9323-4AE9-94FA-D338EB412251}" srcOrd="0" destOrd="0" presId="urn:microsoft.com/office/officeart/2005/8/layout/vList6"/>
    <dgm:cxn modelId="{FA6A8214-2A33-4464-857F-79F1DE6B3D5E}" type="presOf" srcId="{C4A4BDA7-13ED-4898-A5BE-43A27F50F28B}" destId="{43DC39A3-E2C8-40EA-BDD0-B8C5A27BB7A6}" srcOrd="0" destOrd="0" presId="urn:microsoft.com/office/officeart/2005/8/layout/vList6"/>
    <dgm:cxn modelId="{6CC63E1B-0C49-4EE9-B159-8E0C1EC9AE11}" type="presOf" srcId="{60DF328C-1E4B-4BCA-B0A5-E2B2FCAA426C}" destId="{9C7D7512-9068-4891-B29C-2248FDF39F5D}" srcOrd="0" destOrd="0" presId="urn:microsoft.com/office/officeart/2005/8/layout/vList6"/>
    <dgm:cxn modelId="{E9A9A07C-914A-42A8-9C39-737193F69D45}" type="presOf" srcId="{D83306AF-A66E-4AE6-A88B-B6984E8692C1}" destId="{EF3D8235-C8AE-48F6-A5EE-5DB6566DEC11}" srcOrd="0" destOrd="0" presId="urn:microsoft.com/office/officeart/2005/8/layout/vList6"/>
    <dgm:cxn modelId="{C18D8B7E-8466-4C6B-A07B-E434ED8E9B04}" srcId="{6345228F-F03E-4836-936E-F33A64EAB4CE}" destId="{898BEE03-F4BB-4E3F-904F-1BDDE7E06C94}" srcOrd="0" destOrd="0" parTransId="{77E8132B-167E-4196-8169-BB7CD3078ECB}" sibTransId="{FF674DDA-572A-48AB-A628-A3966985EF4B}"/>
    <dgm:cxn modelId="{2004928E-60EF-47B5-AD64-AAA984BDBD9C}" type="presOf" srcId="{010305BE-04D2-4FB3-9E02-1D1439D6A2A6}" destId="{CA340EF3-B54E-4811-BEB2-BC7B701019E8}" srcOrd="0" destOrd="0" presId="urn:microsoft.com/office/officeart/2005/8/layout/vList6"/>
    <dgm:cxn modelId="{D0BCCB9C-DB80-4A7B-9567-06D4A798E525}" type="presOf" srcId="{6345228F-F03E-4836-936E-F33A64EAB4CE}" destId="{FE04D54B-7814-4639-A552-3F3E42EA0C0E}" srcOrd="0" destOrd="0" presId="urn:microsoft.com/office/officeart/2005/8/layout/vList6"/>
    <dgm:cxn modelId="{68089EAD-EC09-45FE-A897-C97C1CE30801}" srcId="{D83306AF-A66E-4AE6-A88B-B6984E8692C1}" destId="{C4A4BDA7-13ED-4898-A5BE-43A27F50F28B}" srcOrd="2" destOrd="0" parTransId="{BEED2079-D067-4040-8DB0-3E53D54E1A19}" sibTransId="{2FADB7BA-61EB-44D7-AB48-FAF90C6DCB28}"/>
    <dgm:cxn modelId="{A22A9DB9-7904-404B-8F6E-B352E9C1AE26}" srcId="{94934833-C09D-43A5-AA7A-BB118FAE1F0B}" destId="{010305BE-04D2-4FB3-9E02-1D1439D6A2A6}" srcOrd="0" destOrd="0" parTransId="{878DC4FA-0B7A-4CF2-AF1B-7F6482FE93F4}" sibTransId="{D409294A-8DE0-4EAB-B689-6021322D4814}"/>
    <dgm:cxn modelId="{709F98DD-042A-4B60-AE57-6498A372F320}" srcId="{D83306AF-A66E-4AE6-A88B-B6984E8692C1}" destId="{6345228F-F03E-4836-936E-F33A64EAB4CE}" srcOrd="1" destOrd="0" parTransId="{B0E4EB80-AC2C-4862-AF66-9C03E2102A4E}" sibTransId="{AC942EA9-45F0-4AB0-8AD5-B1CF22CBEF7D}"/>
    <dgm:cxn modelId="{0F22FEF5-CFCE-48F1-AE29-9D882DABEA25}" srcId="{D83306AF-A66E-4AE6-A88B-B6984E8692C1}" destId="{94934833-C09D-43A5-AA7A-BB118FAE1F0B}" srcOrd="0" destOrd="0" parTransId="{8FD51F85-2E9A-4844-B551-0B51F4E9F6CB}" sibTransId="{1D22EA8A-A74E-4B67-A2B5-AEF16E583200}"/>
    <dgm:cxn modelId="{B28B4939-5FCB-40B8-BFCA-91E775DE5A48}" type="presParOf" srcId="{EF3D8235-C8AE-48F6-A5EE-5DB6566DEC11}" destId="{6A538345-773E-4F53-8ACA-146EF77B1C2B}" srcOrd="0" destOrd="0" presId="urn:microsoft.com/office/officeart/2005/8/layout/vList6"/>
    <dgm:cxn modelId="{3F372F63-469C-4805-87EF-AE504886F5ED}" type="presParOf" srcId="{6A538345-773E-4F53-8ACA-146EF77B1C2B}" destId="{C6577A3F-9323-4AE9-94FA-D338EB412251}" srcOrd="0" destOrd="0" presId="urn:microsoft.com/office/officeart/2005/8/layout/vList6"/>
    <dgm:cxn modelId="{57EF4500-DA94-48A8-BB60-79B89E48E06E}" type="presParOf" srcId="{6A538345-773E-4F53-8ACA-146EF77B1C2B}" destId="{CA340EF3-B54E-4811-BEB2-BC7B701019E8}" srcOrd="1" destOrd="0" presId="urn:microsoft.com/office/officeart/2005/8/layout/vList6"/>
    <dgm:cxn modelId="{42B3F57A-4D56-4832-8171-4E7D0C52254F}" type="presParOf" srcId="{EF3D8235-C8AE-48F6-A5EE-5DB6566DEC11}" destId="{4BE0C274-59C5-4427-94DD-5C001D4E7ABA}" srcOrd="1" destOrd="0" presId="urn:microsoft.com/office/officeart/2005/8/layout/vList6"/>
    <dgm:cxn modelId="{592D31F8-A17B-40D3-8808-69CECA216697}" type="presParOf" srcId="{EF3D8235-C8AE-48F6-A5EE-5DB6566DEC11}" destId="{F23632BE-9EA9-49A9-A8F8-CDE80EA756C2}" srcOrd="2" destOrd="0" presId="urn:microsoft.com/office/officeart/2005/8/layout/vList6"/>
    <dgm:cxn modelId="{84A85551-F0DD-417D-9140-7FD5042F240A}" type="presParOf" srcId="{F23632BE-9EA9-49A9-A8F8-CDE80EA756C2}" destId="{FE04D54B-7814-4639-A552-3F3E42EA0C0E}" srcOrd="0" destOrd="0" presId="urn:microsoft.com/office/officeart/2005/8/layout/vList6"/>
    <dgm:cxn modelId="{CB198E39-93C2-4FCE-BEA4-4335F352498E}" type="presParOf" srcId="{F23632BE-9EA9-49A9-A8F8-CDE80EA756C2}" destId="{854806DA-D1A6-466B-98DA-B55A57564567}" srcOrd="1" destOrd="0" presId="urn:microsoft.com/office/officeart/2005/8/layout/vList6"/>
    <dgm:cxn modelId="{528DDA13-E45B-4C6A-A960-0A0071951155}" type="presParOf" srcId="{EF3D8235-C8AE-48F6-A5EE-5DB6566DEC11}" destId="{560871D1-3041-4C0A-9365-3C9598839D33}" srcOrd="3" destOrd="0" presId="urn:microsoft.com/office/officeart/2005/8/layout/vList6"/>
    <dgm:cxn modelId="{AD7D99F8-7E98-4386-8820-D0D39C22B1EF}" type="presParOf" srcId="{EF3D8235-C8AE-48F6-A5EE-5DB6566DEC11}" destId="{9B17F004-68D0-4CED-8923-43FB53701328}" srcOrd="4" destOrd="0" presId="urn:microsoft.com/office/officeart/2005/8/layout/vList6"/>
    <dgm:cxn modelId="{8827AFE7-5112-450C-B96A-F40855C4E64C}" type="presParOf" srcId="{9B17F004-68D0-4CED-8923-43FB53701328}" destId="{43DC39A3-E2C8-40EA-BDD0-B8C5A27BB7A6}" srcOrd="0" destOrd="0" presId="urn:microsoft.com/office/officeart/2005/8/layout/vList6"/>
    <dgm:cxn modelId="{1285DDCA-3B89-4E4A-97F1-61ABC0EF0D5A}" type="presParOf" srcId="{9B17F004-68D0-4CED-8923-43FB53701328}" destId="{9C7D7512-9068-4891-B29C-2248FDF39F5D}"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306AF-A66E-4AE6-A88B-B6984E8692C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GB"/>
        </a:p>
      </dgm:t>
    </dgm:pt>
    <dgm:pt modelId="{94934833-C09D-43A5-AA7A-BB118FAE1F0B}">
      <dgm:prSet phldrT="[Text]" custT="1"/>
      <dgm:spPr/>
      <dgm:t>
        <a:bodyPr/>
        <a:lstStyle/>
        <a:p>
          <a:r>
            <a:rPr lang="en-GB" sz="1050" dirty="0"/>
            <a:t>A</a:t>
          </a:r>
          <a:r>
            <a:rPr lang="en-GB" sz="1050" baseline="0" dirty="0"/>
            <a:t> child is more at risk if they are not in school:</a:t>
          </a:r>
          <a:endParaRPr lang="en-GB" sz="1050" dirty="0"/>
        </a:p>
      </dgm:t>
    </dgm:pt>
    <dgm:pt modelId="{8FD51F85-2E9A-4844-B551-0B51F4E9F6CB}" type="parTrans" cxnId="{0F22FEF5-CFCE-48F1-AE29-9D882DABEA25}">
      <dgm:prSet/>
      <dgm:spPr/>
      <dgm:t>
        <a:bodyPr/>
        <a:lstStyle/>
        <a:p>
          <a:endParaRPr lang="en-GB"/>
        </a:p>
      </dgm:t>
    </dgm:pt>
    <dgm:pt modelId="{1D22EA8A-A74E-4B67-A2B5-AEF16E583200}" type="sibTrans" cxnId="{0F22FEF5-CFCE-48F1-AE29-9D882DABEA25}">
      <dgm:prSet/>
      <dgm:spPr/>
      <dgm:t>
        <a:bodyPr/>
        <a:lstStyle/>
        <a:p>
          <a:endParaRPr lang="en-GB"/>
        </a:p>
      </dgm:t>
    </dgm:pt>
    <dgm:pt modelId="{010305BE-04D2-4FB3-9E02-1D1439D6A2A6}">
      <dgm:prSet phldrT="[Text]" custT="1"/>
      <dgm:spPr/>
      <dgm:t>
        <a:bodyPr/>
        <a:lstStyle/>
        <a:p>
          <a:r>
            <a:rPr lang="en-GB" sz="1000" b="0" i="0" dirty="0"/>
            <a:t>This is as less professionals have “eyes” on the individual. They also have “time”.</a:t>
          </a:r>
          <a:endParaRPr lang="en-GB" sz="1000" dirty="0"/>
        </a:p>
      </dgm:t>
    </dgm:pt>
    <dgm:pt modelId="{878DC4FA-0B7A-4CF2-AF1B-7F6482FE93F4}" type="parTrans" cxnId="{A22A9DB9-7904-404B-8F6E-B352E9C1AE26}">
      <dgm:prSet/>
      <dgm:spPr/>
      <dgm:t>
        <a:bodyPr/>
        <a:lstStyle/>
        <a:p>
          <a:endParaRPr lang="en-GB"/>
        </a:p>
      </dgm:t>
    </dgm:pt>
    <dgm:pt modelId="{D409294A-8DE0-4EAB-B689-6021322D4814}" type="sibTrans" cxnId="{A22A9DB9-7904-404B-8F6E-B352E9C1AE26}">
      <dgm:prSet/>
      <dgm:spPr/>
      <dgm:t>
        <a:bodyPr/>
        <a:lstStyle/>
        <a:p>
          <a:endParaRPr lang="en-GB"/>
        </a:p>
      </dgm:t>
    </dgm:pt>
    <dgm:pt modelId="{6345228F-F03E-4836-936E-F33A64EAB4CE}">
      <dgm:prSet phldrT="[Text]" custT="1"/>
      <dgm:spPr/>
      <dgm:t>
        <a:bodyPr/>
        <a:lstStyle/>
        <a:p>
          <a:r>
            <a:rPr lang="en-GB" sz="1000" b="0" i="0" dirty="0"/>
            <a:t>They are more at risk of they are vulnerable:</a:t>
          </a:r>
        </a:p>
      </dgm:t>
    </dgm:pt>
    <dgm:pt modelId="{B0E4EB80-AC2C-4862-AF66-9C03E2102A4E}" type="parTrans" cxnId="{709F98DD-042A-4B60-AE57-6498A372F320}">
      <dgm:prSet/>
      <dgm:spPr/>
      <dgm:t>
        <a:bodyPr/>
        <a:lstStyle/>
        <a:p>
          <a:endParaRPr lang="en-GB"/>
        </a:p>
      </dgm:t>
    </dgm:pt>
    <dgm:pt modelId="{AC942EA9-45F0-4AB0-8AD5-B1CF22CBEF7D}" type="sibTrans" cxnId="{709F98DD-042A-4B60-AE57-6498A372F320}">
      <dgm:prSet/>
      <dgm:spPr/>
      <dgm:t>
        <a:bodyPr/>
        <a:lstStyle/>
        <a:p>
          <a:endParaRPr lang="en-GB"/>
        </a:p>
      </dgm:t>
    </dgm:pt>
    <dgm:pt modelId="{898BEE03-F4BB-4E3F-904F-1BDDE7E06C94}">
      <dgm:prSet phldrT="[Text]" custT="1"/>
      <dgm:spPr/>
      <dgm:t>
        <a:bodyPr/>
        <a:lstStyle/>
        <a:p>
          <a:r>
            <a:rPr lang="en-GB" sz="1000" b="0" i="0" dirty="0"/>
            <a:t>For example: have a learning disability or poor MH because they do not have the capacity to understand they are doing something illegal and/or are vulnerable.</a:t>
          </a:r>
          <a:endParaRPr lang="en-GB" sz="1000" dirty="0"/>
        </a:p>
      </dgm:t>
    </dgm:pt>
    <dgm:pt modelId="{77E8132B-167E-4196-8169-BB7CD3078ECB}" type="parTrans" cxnId="{C18D8B7E-8466-4C6B-A07B-E434ED8E9B04}">
      <dgm:prSet/>
      <dgm:spPr/>
      <dgm:t>
        <a:bodyPr/>
        <a:lstStyle/>
        <a:p>
          <a:endParaRPr lang="en-GB"/>
        </a:p>
      </dgm:t>
    </dgm:pt>
    <dgm:pt modelId="{FF674DDA-572A-48AB-A628-A3966985EF4B}" type="sibTrans" cxnId="{C18D8B7E-8466-4C6B-A07B-E434ED8E9B04}">
      <dgm:prSet/>
      <dgm:spPr/>
      <dgm:t>
        <a:bodyPr/>
        <a:lstStyle/>
        <a:p>
          <a:endParaRPr lang="en-GB"/>
        </a:p>
      </dgm:t>
    </dgm:pt>
    <dgm:pt modelId="{C4A4BDA7-13ED-4898-A5BE-43A27F50F28B}">
      <dgm:prSet phldrT="[Text]" custT="1"/>
      <dgm:spPr/>
      <dgm:t>
        <a:bodyPr/>
        <a:lstStyle/>
        <a:p>
          <a:r>
            <a:rPr lang="en-GB" sz="1050" b="0" i="0" dirty="0"/>
            <a:t>They are more at risk if there are already concerns at home:</a:t>
          </a:r>
          <a:endParaRPr lang="en-GB" sz="1200" dirty="0"/>
        </a:p>
      </dgm:t>
    </dgm:pt>
    <dgm:pt modelId="{BEED2079-D067-4040-8DB0-3E53D54E1A19}" type="parTrans" cxnId="{68089EAD-EC09-45FE-A897-C97C1CE30801}">
      <dgm:prSet/>
      <dgm:spPr/>
      <dgm:t>
        <a:bodyPr/>
        <a:lstStyle/>
        <a:p>
          <a:endParaRPr lang="en-GB"/>
        </a:p>
      </dgm:t>
    </dgm:pt>
    <dgm:pt modelId="{2FADB7BA-61EB-44D7-AB48-FAF90C6DCB28}" type="sibTrans" cxnId="{68089EAD-EC09-45FE-A897-C97C1CE30801}">
      <dgm:prSet/>
      <dgm:spPr/>
      <dgm:t>
        <a:bodyPr/>
        <a:lstStyle/>
        <a:p>
          <a:endParaRPr lang="en-GB"/>
        </a:p>
      </dgm:t>
    </dgm:pt>
    <dgm:pt modelId="{60DF328C-1E4B-4BCA-B0A5-E2B2FCAA426C}">
      <dgm:prSet custT="1"/>
      <dgm:spPr/>
      <dgm:t>
        <a:bodyPr/>
        <a:lstStyle/>
        <a:p>
          <a:r>
            <a:rPr lang="en-GB" sz="1050" b="0" i="0" dirty="0"/>
            <a:t>Such as domestic abuse, sexual abuse or neglect. This is due to Adverse Childhood Experiences and added vulnerability. </a:t>
          </a:r>
          <a:endParaRPr lang="en-GB" sz="1050" dirty="0"/>
        </a:p>
      </dgm:t>
    </dgm:pt>
    <dgm:pt modelId="{C7C4114A-9F97-4CFC-8FB2-EC8909AF5015}" type="parTrans" cxnId="{5E0B5901-A9D5-4FC1-9885-A73BD98DBF7F}">
      <dgm:prSet/>
      <dgm:spPr/>
      <dgm:t>
        <a:bodyPr/>
        <a:lstStyle/>
        <a:p>
          <a:endParaRPr lang="en-GB"/>
        </a:p>
      </dgm:t>
    </dgm:pt>
    <dgm:pt modelId="{2D1F7B8C-F5AB-42BF-8EE3-0A9C92517A13}" type="sibTrans" cxnId="{5E0B5901-A9D5-4FC1-9885-A73BD98DBF7F}">
      <dgm:prSet/>
      <dgm:spPr/>
      <dgm:t>
        <a:bodyPr/>
        <a:lstStyle/>
        <a:p>
          <a:endParaRPr lang="en-GB"/>
        </a:p>
      </dgm:t>
    </dgm:pt>
    <dgm:pt modelId="{EF3D8235-C8AE-48F6-A5EE-5DB6566DEC11}" type="pres">
      <dgm:prSet presAssocID="{D83306AF-A66E-4AE6-A88B-B6984E8692C1}" presName="Name0" presStyleCnt="0">
        <dgm:presLayoutVars>
          <dgm:dir/>
          <dgm:animLvl val="lvl"/>
          <dgm:resizeHandles/>
        </dgm:presLayoutVars>
      </dgm:prSet>
      <dgm:spPr/>
    </dgm:pt>
    <dgm:pt modelId="{6A538345-773E-4F53-8ACA-146EF77B1C2B}" type="pres">
      <dgm:prSet presAssocID="{94934833-C09D-43A5-AA7A-BB118FAE1F0B}" presName="linNode" presStyleCnt="0"/>
      <dgm:spPr/>
    </dgm:pt>
    <dgm:pt modelId="{C6577A3F-9323-4AE9-94FA-D338EB412251}" type="pres">
      <dgm:prSet presAssocID="{94934833-C09D-43A5-AA7A-BB118FAE1F0B}" presName="parentShp" presStyleLbl="node1" presStyleIdx="0" presStyleCnt="3">
        <dgm:presLayoutVars>
          <dgm:bulletEnabled val="1"/>
        </dgm:presLayoutVars>
      </dgm:prSet>
      <dgm:spPr/>
    </dgm:pt>
    <dgm:pt modelId="{CA340EF3-B54E-4811-BEB2-BC7B701019E8}" type="pres">
      <dgm:prSet presAssocID="{94934833-C09D-43A5-AA7A-BB118FAE1F0B}" presName="childShp" presStyleLbl="bgAccFollowNode1" presStyleIdx="0" presStyleCnt="3" custScaleY="69967">
        <dgm:presLayoutVars>
          <dgm:bulletEnabled val="1"/>
        </dgm:presLayoutVars>
      </dgm:prSet>
      <dgm:spPr/>
    </dgm:pt>
    <dgm:pt modelId="{4BE0C274-59C5-4427-94DD-5C001D4E7ABA}" type="pres">
      <dgm:prSet presAssocID="{1D22EA8A-A74E-4B67-A2B5-AEF16E583200}" presName="spacing" presStyleCnt="0"/>
      <dgm:spPr/>
    </dgm:pt>
    <dgm:pt modelId="{F23632BE-9EA9-49A9-A8F8-CDE80EA756C2}" type="pres">
      <dgm:prSet presAssocID="{6345228F-F03E-4836-936E-F33A64EAB4CE}" presName="linNode" presStyleCnt="0"/>
      <dgm:spPr/>
    </dgm:pt>
    <dgm:pt modelId="{FE04D54B-7814-4639-A552-3F3E42EA0C0E}" type="pres">
      <dgm:prSet presAssocID="{6345228F-F03E-4836-936E-F33A64EAB4CE}" presName="parentShp" presStyleLbl="node1" presStyleIdx="1" presStyleCnt="3">
        <dgm:presLayoutVars>
          <dgm:bulletEnabled val="1"/>
        </dgm:presLayoutVars>
      </dgm:prSet>
      <dgm:spPr/>
    </dgm:pt>
    <dgm:pt modelId="{854806DA-D1A6-466B-98DA-B55A57564567}" type="pres">
      <dgm:prSet presAssocID="{6345228F-F03E-4836-936E-F33A64EAB4CE}" presName="childShp" presStyleLbl="bgAccFollowNode1" presStyleIdx="1" presStyleCnt="3">
        <dgm:presLayoutVars>
          <dgm:bulletEnabled val="1"/>
        </dgm:presLayoutVars>
      </dgm:prSet>
      <dgm:spPr/>
    </dgm:pt>
    <dgm:pt modelId="{560871D1-3041-4C0A-9365-3C9598839D33}" type="pres">
      <dgm:prSet presAssocID="{AC942EA9-45F0-4AB0-8AD5-B1CF22CBEF7D}" presName="spacing" presStyleCnt="0"/>
      <dgm:spPr/>
    </dgm:pt>
    <dgm:pt modelId="{9B17F004-68D0-4CED-8923-43FB53701328}" type="pres">
      <dgm:prSet presAssocID="{C4A4BDA7-13ED-4898-A5BE-43A27F50F28B}" presName="linNode" presStyleCnt="0"/>
      <dgm:spPr/>
    </dgm:pt>
    <dgm:pt modelId="{43DC39A3-E2C8-40EA-BDD0-B8C5A27BB7A6}" type="pres">
      <dgm:prSet presAssocID="{C4A4BDA7-13ED-4898-A5BE-43A27F50F28B}" presName="parentShp" presStyleLbl="node1" presStyleIdx="2" presStyleCnt="3" custScaleX="103741">
        <dgm:presLayoutVars>
          <dgm:bulletEnabled val="1"/>
        </dgm:presLayoutVars>
      </dgm:prSet>
      <dgm:spPr/>
    </dgm:pt>
    <dgm:pt modelId="{9C7D7512-9068-4891-B29C-2248FDF39F5D}" type="pres">
      <dgm:prSet presAssocID="{C4A4BDA7-13ED-4898-A5BE-43A27F50F28B}" presName="childShp" presStyleLbl="bgAccFollowNode1" presStyleIdx="2" presStyleCnt="3">
        <dgm:presLayoutVars>
          <dgm:bulletEnabled val="1"/>
        </dgm:presLayoutVars>
      </dgm:prSet>
      <dgm:spPr/>
    </dgm:pt>
  </dgm:ptLst>
  <dgm:cxnLst>
    <dgm:cxn modelId="{5E0B5901-A9D5-4FC1-9885-A73BD98DBF7F}" srcId="{C4A4BDA7-13ED-4898-A5BE-43A27F50F28B}" destId="{60DF328C-1E4B-4BCA-B0A5-E2B2FCAA426C}" srcOrd="0" destOrd="0" parTransId="{C7C4114A-9F97-4CFC-8FB2-EC8909AF5015}" sibTransId="{2D1F7B8C-F5AB-42BF-8EE3-0A9C92517A13}"/>
    <dgm:cxn modelId="{9F146905-0F2C-42A5-B3AE-E927BD82ABC0}" type="presOf" srcId="{6345228F-F03E-4836-936E-F33A64EAB4CE}" destId="{FE04D54B-7814-4639-A552-3F3E42EA0C0E}" srcOrd="0" destOrd="0" presId="urn:microsoft.com/office/officeart/2005/8/layout/vList6"/>
    <dgm:cxn modelId="{302E6C25-4364-4AD4-B227-83E98BAF30E5}" type="presOf" srcId="{010305BE-04D2-4FB3-9E02-1D1439D6A2A6}" destId="{CA340EF3-B54E-4811-BEB2-BC7B701019E8}" srcOrd="0" destOrd="0" presId="urn:microsoft.com/office/officeart/2005/8/layout/vList6"/>
    <dgm:cxn modelId="{A699B43B-2FE5-4222-B872-2BF257043E42}" type="presOf" srcId="{94934833-C09D-43A5-AA7A-BB118FAE1F0B}" destId="{C6577A3F-9323-4AE9-94FA-D338EB412251}" srcOrd="0" destOrd="0" presId="urn:microsoft.com/office/officeart/2005/8/layout/vList6"/>
    <dgm:cxn modelId="{6FD9C84C-606F-4D63-BEAB-C21D15C2BF0B}" type="presOf" srcId="{C4A4BDA7-13ED-4898-A5BE-43A27F50F28B}" destId="{43DC39A3-E2C8-40EA-BDD0-B8C5A27BB7A6}" srcOrd="0" destOrd="0" presId="urn:microsoft.com/office/officeart/2005/8/layout/vList6"/>
    <dgm:cxn modelId="{FB4D7575-454A-4F90-A0FB-51EBAD095104}" type="presOf" srcId="{D83306AF-A66E-4AE6-A88B-B6984E8692C1}" destId="{EF3D8235-C8AE-48F6-A5EE-5DB6566DEC11}" srcOrd="0" destOrd="0" presId="urn:microsoft.com/office/officeart/2005/8/layout/vList6"/>
    <dgm:cxn modelId="{297CB855-251B-47F7-8D21-4EF29EF0F8B0}" type="presOf" srcId="{898BEE03-F4BB-4E3F-904F-1BDDE7E06C94}" destId="{854806DA-D1A6-466B-98DA-B55A57564567}" srcOrd="0" destOrd="0" presId="urn:microsoft.com/office/officeart/2005/8/layout/vList6"/>
    <dgm:cxn modelId="{C18D8B7E-8466-4C6B-A07B-E434ED8E9B04}" srcId="{6345228F-F03E-4836-936E-F33A64EAB4CE}" destId="{898BEE03-F4BB-4E3F-904F-1BDDE7E06C94}" srcOrd="0" destOrd="0" parTransId="{77E8132B-167E-4196-8169-BB7CD3078ECB}" sibTransId="{FF674DDA-572A-48AB-A628-A3966985EF4B}"/>
    <dgm:cxn modelId="{68089EAD-EC09-45FE-A897-C97C1CE30801}" srcId="{D83306AF-A66E-4AE6-A88B-B6984E8692C1}" destId="{C4A4BDA7-13ED-4898-A5BE-43A27F50F28B}" srcOrd="2" destOrd="0" parTransId="{BEED2079-D067-4040-8DB0-3E53D54E1A19}" sibTransId="{2FADB7BA-61EB-44D7-AB48-FAF90C6DCB28}"/>
    <dgm:cxn modelId="{A22A9DB9-7904-404B-8F6E-B352E9C1AE26}" srcId="{94934833-C09D-43A5-AA7A-BB118FAE1F0B}" destId="{010305BE-04D2-4FB3-9E02-1D1439D6A2A6}" srcOrd="0" destOrd="0" parTransId="{878DC4FA-0B7A-4CF2-AF1B-7F6482FE93F4}" sibTransId="{D409294A-8DE0-4EAB-B689-6021322D4814}"/>
    <dgm:cxn modelId="{709F98DD-042A-4B60-AE57-6498A372F320}" srcId="{D83306AF-A66E-4AE6-A88B-B6984E8692C1}" destId="{6345228F-F03E-4836-936E-F33A64EAB4CE}" srcOrd="1" destOrd="0" parTransId="{B0E4EB80-AC2C-4862-AF66-9C03E2102A4E}" sibTransId="{AC942EA9-45F0-4AB0-8AD5-B1CF22CBEF7D}"/>
    <dgm:cxn modelId="{DF2A28F2-3526-45C5-B398-A8FE4011916F}" type="presOf" srcId="{60DF328C-1E4B-4BCA-B0A5-E2B2FCAA426C}" destId="{9C7D7512-9068-4891-B29C-2248FDF39F5D}" srcOrd="0" destOrd="0" presId="urn:microsoft.com/office/officeart/2005/8/layout/vList6"/>
    <dgm:cxn modelId="{0F22FEF5-CFCE-48F1-AE29-9D882DABEA25}" srcId="{D83306AF-A66E-4AE6-A88B-B6984E8692C1}" destId="{94934833-C09D-43A5-AA7A-BB118FAE1F0B}" srcOrd="0" destOrd="0" parTransId="{8FD51F85-2E9A-4844-B551-0B51F4E9F6CB}" sibTransId="{1D22EA8A-A74E-4B67-A2B5-AEF16E583200}"/>
    <dgm:cxn modelId="{8BB582F9-77C2-42EC-AD1A-7E4617208FA0}" type="presParOf" srcId="{EF3D8235-C8AE-48F6-A5EE-5DB6566DEC11}" destId="{6A538345-773E-4F53-8ACA-146EF77B1C2B}" srcOrd="0" destOrd="0" presId="urn:microsoft.com/office/officeart/2005/8/layout/vList6"/>
    <dgm:cxn modelId="{D21352AB-B796-44DB-B67D-2AF919970DA9}" type="presParOf" srcId="{6A538345-773E-4F53-8ACA-146EF77B1C2B}" destId="{C6577A3F-9323-4AE9-94FA-D338EB412251}" srcOrd="0" destOrd="0" presId="urn:microsoft.com/office/officeart/2005/8/layout/vList6"/>
    <dgm:cxn modelId="{164D71D9-593A-42BE-A44E-1A11065C6121}" type="presParOf" srcId="{6A538345-773E-4F53-8ACA-146EF77B1C2B}" destId="{CA340EF3-B54E-4811-BEB2-BC7B701019E8}" srcOrd="1" destOrd="0" presId="urn:microsoft.com/office/officeart/2005/8/layout/vList6"/>
    <dgm:cxn modelId="{048D2013-1DA4-4A3E-8C95-1C25EA9842D6}" type="presParOf" srcId="{EF3D8235-C8AE-48F6-A5EE-5DB6566DEC11}" destId="{4BE0C274-59C5-4427-94DD-5C001D4E7ABA}" srcOrd="1" destOrd="0" presId="urn:microsoft.com/office/officeart/2005/8/layout/vList6"/>
    <dgm:cxn modelId="{1E9A8997-DBAC-4EFF-8091-BA47F97DFC50}" type="presParOf" srcId="{EF3D8235-C8AE-48F6-A5EE-5DB6566DEC11}" destId="{F23632BE-9EA9-49A9-A8F8-CDE80EA756C2}" srcOrd="2" destOrd="0" presId="urn:microsoft.com/office/officeart/2005/8/layout/vList6"/>
    <dgm:cxn modelId="{DD5C83B6-E048-46A2-8334-5B417D76F859}" type="presParOf" srcId="{F23632BE-9EA9-49A9-A8F8-CDE80EA756C2}" destId="{FE04D54B-7814-4639-A552-3F3E42EA0C0E}" srcOrd="0" destOrd="0" presId="urn:microsoft.com/office/officeart/2005/8/layout/vList6"/>
    <dgm:cxn modelId="{E0E3DB81-5667-45D3-8275-91884A412F7C}" type="presParOf" srcId="{F23632BE-9EA9-49A9-A8F8-CDE80EA756C2}" destId="{854806DA-D1A6-466B-98DA-B55A57564567}" srcOrd="1" destOrd="0" presId="urn:microsoft.com/office/officeart/2005/8/layout/vList6"/>
    <dgm:cxn modelId="{312A712B-9BB0-4DC8-835A-C6CAB7BD7AE4}" type="presParOf" srcId="{EF3D8235-C8AE-48F6-A5EE-5DB6566DEC11}" destId="{560871D1-3041-4C0A-9365-3C9598839D33}" srcOrd="3" destOrd="0" presId="urn:microsoft.com/office/officeart/2005/8/layout/vList6"/>
    <dgm:cxn modelId="{5F6ADDD7-93ED-4C98-A63D-40BF8F84C126}" type="presParOf" srcId="{EF3D8235-C8AE-48F6-A5EE-5DB6566DEC11}" destId="{9B17F004-68D0-4CED-8923-43FB53701328}" srcOrd="4" destOrd="0" presId="urn:microsoft.com/office/officeart/2005/8/layout/vList6"/>
    <dgm:cxn modelId="{57F4E9CA-4E93-4BE7-B549-3D4E21500B0E}" type="presParOf" srcId="{9B17F004-68D0-4CED-8923-43FB53701328}" destId="{43DC39A3-E2C8-40EA-BDD0-B8C5A27BB7A6}" srcOrd="0" destOrd="0" presId="urn:microsoft.com/office/officeart/2005/8/layout/vList6"/>
    <dgm:cxn modelId="{15439D8F-F1B7-4CB2-851D-7E7F0FBC07A3}" type="presParOf" srcId="{9B17F004-68D0-4CED-8923-43FB53701328}" destId="{9C7D7512-9068-4891-B29C-2248FDF39F5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E4F7B-EAA8-48C5-AAE7-70340C12FAB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6920D812-399E-4241-8C88-385FBAF39096}">
      <dgm:prSet/>
      <dgm:spPr/>
      <dgm:t>
        <a:bodyPr/>
        <a:lstStyle/>
        <a:p>
          <a:r>
            <a:rPr lang="en-GB" b="0" i="0" dirty="0"/>
            <a:t>peer pressure and wanting to fit in with their friends</a:t>
          </a:r>
          <a:endParaRPr lang="en-GB" dirty="0"/>
        </a:p>
      </dgm:t>
    </dgm:pt>
    <dgm:pt modelId="{BD84C8A5-F603-4689-8841-56647BC7B0D1}" type="parTrans" cxnId="{2C55867D-9C1A-404F-8236-1758EF37B15C}">
      <dgm:prSet/>
      <dgm:spPr/>
      <dgm:t>
        <a:bodyPr/>
        <a:lstStyle/>
        <a:p>
          <a:endParaRPr lang="en-GB"/>
        </a:p>
      </dgm:t>
    </dgm:pt>
    <dgm:pt modelId="{4208FD5D-B544-4192-A2BE-F7C53674E286}" type="sibTrans" cxnId="{2C55867D-9C1A-404F-8236-1758EF37B15C}">
      <dgm:prSet/>
      <dgm:spPr/>
      <dgm:t>
        <a:bodyPr/>
        <a:lstStyle/>
        <a:p>
          <a:endParaRPr lang="en-GB"/>
        </a:p>
      </dgm:t>
    </dgm:pt>
    <dgm:pt modelId="{A878E193-F8D7-4C47-B873-C0D2A536FCFF}">
      <dgm:prSet/>
      <dgm:spPr/>
      <dgm:t>
        <a:bodyPr/>
        <a:lstStyle/>
        <a:p>
          <a:r>
            <a:rPr lang="en-GB" b="0" i="0"/>
            <a:t>they feel respected and important</a:t>
          </a:r>
          <a:endParaRPr lang="en-GB"/>
        </a:p>
      </dgm:t>
    </dgm:pt>
    <dgm:pt modelId="{20132E98-5F15-468E-B79F-13FD926CF206}" type="parTrans" cxnId="{8DB834BB-E8A3-45DF-8078-B3953F9DC9EE}">
      <dgm:prSet/>
      <dgm:spPr/>
      <dgm:t>
        <a:bodyPr/>
        <a:lstStyle/>
        <a:p>
          <a:endParaRPr lang="en-GB"/>
        </a:p>
      </dgm:t>
    </dgm:pt>
    <dgm:pt modelId="{34D54669-A482-42B1-B3F0-9DB4042983EB}" type="sibTrans" cxnId="{8DB834BB-E8A3-45DF-8078-B3953F9DC9EE}">
      <dgm:prSet/>
      <dgm:spPr/>
      <dgm:t>
        <a:bodyPr/>
        <a:lstStyle/>
        <a:p>
          <a:endParaRPr lang="en-GB"/>
        </a:p>
      </dgm:t>
    </dgm:pt>
    <dgm:pt modelId="{45072004-B4FA-4A0A-9E85-1A0F0C9BEBA7}">
      <dgm:prSet/>
      <dgm:spPr/>
      <dgm:t>
        <a:bodyPr/>
        <a:lstStyle/>
        <a:p>
          <a:r>
            <a:rPr lang="en-GB" b="0" i="0"/>
            <a:t>they want to feel protected from other gangs, or bullies</a:t>
          </a:r>
          <a:endParaRPr lang="en-GB"/>
        </a:p>
      </dgm:t>
    </dgm:pt>
    <dgm:pt modelId="{C507EE09-7CAB-4281-9227-AD47C6638B37}" type="parTrans" cxnId="{2BC622CD-1493-4C64-80BC-B15FB6D69D52}">
      <dgm:prSet/>
      <dgm:spPr/>
      <dgm:t>
        <a:bodyPr/>
        <a:lstStyle/>
        <a:p>
          <a:endParaRPr lang="en-GB"/>
        </a:p>
      </dgm:t>
    </dgm:pt>
    <dgm:pt modelId="{00ED9E81-4C2B-4F13-A53E-E4BF4479733E}" type="sibTrans" cxnId="{2BC622CD-1493-4C64-80BC-B15FB6D69D52}">
      <dgm:prSet/>
      <dgm:spPr/>
      <dgm:t>
        <a:bodyPr/>
        <a:lstStyle/>
        <a:p>
          <a:endParaRPr lang="en-GB"/>
        </a:p>
      </dgm:t>
    </dgm:pt>
    <dgm:pt modelId="{98AE0F79-4E11-4FC4-B0D0-A830BE2EACE9}">
      <dgm:prSet/>
      <dgm:spPr/>
      <dgm:t>
        <a:bodyPr/>
        <a:lstStyle/>
        <a:p>
          <a:r>
            <a:rPr lang="en-GB" b="0" i="0"/>
            <a:t>they want to make money, and are promised rewards</a:t>
          </a:r>
          <a:endParaRPr lang="en-GB"/>
        </a:p>
      </dgm:t>
    </dgm:pt>
    <dgm:pt modelId="{DC7227F1-0B64-4463-A22C-6CEF04E97A0E}" type="parTrans" cxnId="{AA298E37-C4A2-4B19-8B20-483331220EAA}">
      <dgm:prSet/>
      <dgm:spPr/>
      <dgm:t>
        <a:bodyPr/>
        <a:lstStyle/>
        <a:p>
          <a:endParaRPr lang="en-GB"/>
        </a:p>
      </dgm:t>
    </dgm:pt>
    <dgm:pt modelId="{F6610C48-0489-4771-95DD-30350A196EBA}" type="sibTrans" cxnId="{AA298E37-C4A2-4B19-8B20-483331220EAA}">
      <dgm:prSet/>
      <dgm:spPr/>
      <dgm:t>
        <a:bodyPr/>
        <a:lstStyle/>
        <a:p>
          <a:endParaRPr lang="en-GB"/>
        </a:p>
      </dgm:t>
    </dgm:pt>
    <dgm:pt modelId="{030DACE2-C651-46DD-ADCA-4D3924DEC9BE}">
      <dgm:prSet/>
      <dgm:spPr/>
      <dgm:t>
        <a:bodyPr/>
        <a:lstStyle/>
        <a:p>
          <a:r>
            <a:rPr lang="en-GB" b="0" i="0"/>
            <a:t>they want to gain status, and feel powerful</a:t>
          </a:r>
          <a:endParaRPr lang="en-GB"/>
        </a:p>
      </dgm:t>
    </dgm:pt>
    <dgm:pt modelId="{D33C9D4D-F6E2-4421-AFD8-896455325135}" type="parTrans" cxnId="{A54FEB85-F63F-49DA-A37A-E43ED38E63A9}">
      <dgm:prSet/>
      <dgm:spPr/>
      <dgm:t>
        <a:bodyPr/>
        <a:lstStyle/>
        <a:p>
          <a:endParaRPr lang="en-GB"/>
        </a:p>
      </dgm:t>
    </dgm:pt>
    <dgm:pt modelId="{D62BB6CB-026B-42BD-B5CD-FFFC67ACBC7A}" type="sibTrans" cxnId="{A54FEB85-F63F-49DA-A37A-E43ED38E63A9}">
      <dgm:prSet/>
      <dgm:spPr/>
      <dgm:t>
        <a:bodyPr/>
        <a:lstStyle/>
        <a:p>
          <a:endParaRPr lang="en-GB"/>
        </a:p>
      </dgm:t>
    </dgm:pt>
    <dgm:pt modelId="{DB11D387-FD74-41BC-BD1A-FA525D88DEE1}">
      <dgm:prSet/>
      <dgm:spPr/>
      <dgm:t>
        <a:bodyPr/>
        <a:lstStyle/>
        <a:p>
          <a:r>
            <a:rPr lang="en-GB" b="0" i="0"/>
            <a:t>they’ve been excluded from school and don’t feel they have a future</a:t>
          </a:r>
          <a:endParaRPr lang="en-GB"/>
        </a:p>
      </dgm:t>
    </dgm:pt>
    <dgm:pt modelId="{2408A6BC-1529-4947-9174-BCA02B6F58AB}" type="parTrans" cxnId="{E415653E-C688-4116-B146-6B343BEB8CA2}">
      <dgm:prSet/>
      <dgm:spPr/>
      <dgm:t>
        <a:bodyPr/>
        <a:lstStyle/>
        <a:p>
          <a:endParaRPr lang="en-GB"/>
        </a:p>
      </dgm:t>
    </dgm:pt>
    <dgm:pt modelId="{FD91EAF2-2202-4291-858A-DCF8E70F9F08}" type="sibTrans" cxnId="{E415653E-C688-4116-B146-6B343BEB8CA2}">
      <dgm:prSet/>
      <dgm:spPr/>
      <dgm:t>
        <a:bodyPr/>
        <a:lstStyle/>
        <a:p>
          <a:endParaRPr lang="en-GB"/>
        </a:p>
      </dgm:t>
    </dgm:pt>
    <dgm:pt modelId="{0A8A8DDD-4BCC-47B3-9F6B-76A1415E1E48}" type="pres">
      <dgm:prSet presAssocID="{2D3E4F7B-EAA8-48C5-AAE7-70340C12FABF}" presName="Name0" presStyleCnt="0">
        <dgm:presLayoutVars>
          <dgm:dir/>
          <dgm:resizeHandles val="exact"/>
        </dgm:presLayoutVars>
      </dgm:prSet>
      <dgm:spPr/>
    </dgm:pt>
    <dgm:pt modelId="{D3737399-5FD1-45DB-A1D2-E41A07563AA5}" type="pres">
      <dgm:prSet presAssocID="{2D3E4F7B-EAA8-48C5-AAE7-70340C12FABF}" presName="cycle" presStyleCnt="0"/>
      <dgm:spPr/>
    </dgm:pt>
    <dgm:pt modelId="{280C3D9E-D360-4C44-864F-5EA40AEE2EB8}" type="pres">
      <dgm:prSet presAssocID="{6920D812-399E-4241-8C88-385FBAF39096}" presName="nodeFirstNode" presStyleLbl="node1" presStyleIdx="0" presStyleCnt="6">
        <dgm:presLayoutVars>
          <dgm:bulletEnabled val="1"/>
        </dgm:presLayoutVars>
      </dgm:prSet>
      <dgm:spPr/>
    </dgm:pt>
    <dgm:pt modelId="{DD3FE3A8-6969-4C27-B4FF-61F956293F08}" type="pres">
      <dgm:prSet presAssocID="{4208FD5D-B544-4192-A2BE-F7C53674E286}" presName="sibTransFirstNode" presStyleLbl="bgShp" presStyleIdx="0" presStyleCnt="1" custLinFactNeighborX="2099" custLinFactNeighborY="10077"/>
      <dgm:spPr/>
    </dgm:pt>
    <dgm:pt modelId="{5D0B121E-9CEF-440F-8780-A813F569B2FF}" type="pres">
      <dgm:prSet presAssocID="{A878E193-F8D7-4C47-B873-C0D2A536FCFF}" presName="nodeFollowingNodes" presStyleLbl="node1" presStyleIdx="1" presStyleCnt="6">
        <dgm:presLayoutVars>
          <dgm:bulletEnabled val="1"/>
        </dgm:presLayoutVars>
      </dgm:prSet>
      <dgm:spPr/>
    </dgm:pt>
    <dgm:pt modelId="{9CE373F5-855B-418E-8C5B-369D02896715}" type="pres">
      <dgm:prSet presAssocID="{45072004-B4FA-4A0A-9E85-1A0F0C9BEBA7}" presName="nodeFollowingNodes" presStyleLbl="node1" presStyleIdx="2" presStyleCnt="6">
        <dgm:presLayoutVars>
          <dgm:bulletEnabled val="1"/>
        </dgm:presLayoutVars>
      </dgm:prSet>
      <dgm:spPr/>
    </dgm:pt>
    <dgm:pt modelId="{D2794E61-1533-48C3-9DC1-10DEB751E0C3}" type="pres">
      <dgm:prSet presAssocID="{98AE0F79-4E11-4FC4-B0D0-A830BE2EACE9}" presName="nodeFollowingNodes" presStyleLbl="node1" presStyleIdx="3" presStyleCnt="6">
        <dgm:presLayoutVars>
          <dgm:bulletEnabled val="1"/>
        </dgm:presLayoutVars>
      </dgm:prSet>
      <dgm:spPr/>
    </dgm:pt>
    <dgm:pt modelId="{677E388C-9F4E-43FD-9AC5-A7FBC90CBADD}" type="pres">
      <dgm:prSet presAssocID="{030DACE2-C651-46DD-ADCA-4D3924DEC9BE}" presName="nodeFollowingNodes" presStyleLbl="node1" presStyleIdx="4" presStyleCnt="6">
        <dgm:presLayoutVars>
          <dgm:bulletEnabled val="1"/>
        </dgm:presLayoutVars>
      </dgm:prSet>
      <dgm:spPr/>
    </dgm:pt>
    <dgm:pt modelId="{9CC96683-5BF8-4D03-A33E-E332AF6CAD7B}" type="pres">
      <dgm:prSet presAssocID="{DB11D387-FD74-41BC-BD1A-FA525D88DEE1}" presName="nodeFollowingNodes" presStyleLbl="node1" presStyleIdx="5" presStyleCnt="6">
        <dgm:presLayoutVars>
          <dgm:bulletEnabled val="1"/>
        </dgm:presLayoutVars>
      </dgm:prSet>
      <dgm:spPr/>
    </dgm:pt>
  </dgm:ptLst>
  <dgm:cxnLst>
    <dgm:cxn modelId="{3BFEA62F-F699-42BF-8C44-39D81A68A9CC}" type="presOf" srcId="{6920D812-399E-4241-8C88-385FBAF39096}" destId="{280C3D9E-D360-4C44-864F-5EA40AEE2EB8}" srcOrd="0" destOrd="0" presId="urn:microsoft.com/office/officeart/2005/8/layout/cycle3"/>
    <dgm:cxn modelId="{854A9E32-030F-4DC9-A484-2EB4FE7F78D3}" type="presOf" srcId="{98AE0F79-4E11-4FC4-B0D0-A830BE2EACE9}" destId="{D2794E61-1533-48C3-9DC1-10DEB751E0C3}" srcOrd="0" destOrd="0" presId="urn:microsoft.com/office/officeart/2005/8/layout/cycle3"/>
    <dgm:cxn modelId="{AA298E37-C4A2-4B19-8B20-483331220EAA}" srcId="{2D3E4F7B-EAA8-48C5-AAE7-70340C12FABF}" destId="{98AE0F79-4E11-4FC4-B0D0-A830BE2EACE9}" srcOrd="3" destOrd="0" parTransId="{DC7227F1-0B64-4463-A22C-6CEF04E97A0E}" sibTransId="{F6610C48-0489-4771-95DD-30350A196EBA}"/>
    <dgm:cxn modelId="{E415653E-C688-4116-B146-6B343BEB8CA2}" srcId="{2D3E4F7B-EAA8-48C5-AAE7-70340C12FABF}" destId="{DB11D387-FD74-41BC-BD1A-FA525D88DEE1}" srcOrd="5" destOrd="0" parTransId="{2408A6BC-1529-4947-9174-BCA02B6F58AB}" sibTransId="{FD91EAF2-2202-4291-858A-DCF8E70F9F08}"/>
    <dgm:cxn modelId="{E6D19F5C-C506-4ACA-B1C1-A28E53F16D3F}" type="presOf" srcId="{2D3E4F7B-EAA8-48C5-AAE7-70340C12FABF}" destId="{0A8A8DDD-4BCC-47B3-9F6B-76A1415E1E48}" srcOrd="0" destOrd="0" presId="urn:microsoft.com/office/officeart/2005/8/layout/cycle3"/>
    <dgm:cxn modelId="{57F38869-BDBB-4E7F-9B39-01A30E15EACE}" type="presOf" srcId="{DB11D387-FD74-41BC-BD1A-FA525D88DEE1}" destId="{9CC96683-5BF8-4D03-A33E-E332AF6CAD7B}" srcOrd="0" destOrd="0" presId="urn:microsoft.com/office/officeart/2005/8/layout/cycle3"/>
    <dgm:cxn modelId="{BBF31C78-9AD9-4F0E-B4C8-3A45AC2704FD}" type="presOf" srcId="{4208FD5D-B544-4192-A2BE-F7C53674E286}" destId="{DD3FE3A8-6969-4C27-B4FF-61F956293F08}" srcOrd="0" destOrd="0" presId="urn:microsoft.com/office/officeart/2005/8/layout/cycle3"/>
    <dgm:cxn modelId="{E0101C7D-A70B-468A-A03C-FF81A094B8D9}" type="presOf" srcId="{A878E193-F8D7-4C47-B873-C0D2A536FCFF}" destId="{5D0B121E-9CEF-440F-8780-A813F569B2FF}" srcOrd="0" destOrd="0" presId="urn:microsoft.com/office/officeart/2005/8/layout/cycle3"/>
    <dgm:cxn modelId="{2C55867D-9C1A-404F-8236-1758EF37B15C}" srcId="{2D3E4F7B-EAA8-48C5-AAE7-70340C12FABF}" destId="{6920D812-399E-4241-8C88-385FBAF39096}" srcOrd="0" destOrd="0" parTransId="{BD84C8A5-F603-4689-8841-56647BC7B0D1}" sibTransId="{4208FD5D-B544-4192-A2BE-F7C53674E286}"/>
    <dgm:cxn modelId="{A54FEB85-F63F-49DA-A37A-E43ED38E63A9}" srcId="{2D3E4F7B-EAA8-48C5-AAE7-70340C12FABF}" destId="{030DACE2-C651-46DD-ADCA-4D3924DEC9BE}" srcOrd="4" destOrd="0" parTransId="{D33C9D4D-F6E2-4421-AFD8-896455325135}" sibTransId="{D62BB6CB-026B-42BD-B5CD-FFFC67ACBC7A}"/>
    <dgm:cxn modelId="{8DB834BB-E8A3-45DF-8078-B3953F9DC9EE}" srcId="{2D3E4F7B-EAA8-48C5-AAE7-70340C12FABF}" destId="{A878E193-F8D7-4C47-B873-C0D2A536FCFF}" srcOrd="1" destOrd="0" parTransId="{20132E98-5F15-468E-B79F-13FD926CF206}" sibTransId="{34D54669-A482-42B1-B3F0-9DB4042983EB}"/>
    <dgm:cxn modelId="{2BC622CD-1493-4C64-80BC-B15FB6D69D52}" srcId="{2D3E4F7B-EAA8-48C5-AAE7-70340C12FABF}" destId="{45072004-B4FA-4A0A-9E85-1A0F0C9BEBA7}" srcOrd="2" destOrd="0" parTransId="{C507EE09-7CAB-4281-9227-AD47C6638B37}" sibTransId="{00ED9E81-4C2B-4F13-A53E-E4BF4479733E}"/>
    <dgm:cxn modelId="{B2BF55E2-4150-463E-A56E-DA25F548D347}" type="presOf" srcId="{030DACE2-C651-46DD-ADCA-4D3924DEC9BE}" destId="{677E388C-9F4E-43FD-9AC5-A7FBC90CBADD}" srcOrd="0" destOrd="0" presId="urn:microsoft.com/office/officeart/2005/8/layout/cycle3"/>
    <dgm:cxn modelId="{A93D4AFD-5412-4B76-B99F-09B4CE4DC25F}" type="presOf" srcId="{45072004-B4FA-4A0A-9E85-1A0F0C9BEBA7}" destId="{9CE373F5-855B-418E-8C5B-369D02896715}" srcOrd="0" destOrd="0" presId="urn:microsoft.com/office/officeart/2005/8/layout/cycle3"/>
    <dgm:cxn modelId="{6488AFF6-13FE-419A-B268-4AA778BC8B21}" type="presParOf" srcId="{0A8A8DDD-4BCC-47B3-9F6B-76A1415E1E48}" destId="{D3737399-5FD1-45DB-A1D2-E41A07563AA5}" srcOrd="0" destOrd="0" presId="urn:microsoft.com/office/officeart/2005/8/layout/cycle3"/>
    <dgm:cxn modelId="{0F89BCE6-C3A2-47CC-8D91-DDA330070861}" type="presParOf" srcId="{D3737399-5FD1-45DB-A1D2-E41A07563AA5}" destId="{280C3D9E-D360-4C44-864F-5EA40AEE2EB8}" srcOrd="0" destOrd="0" presId="urn:microsoft.com/office/officeart/2005/8/layout/cycle3"/>
    <dgm:cxn modelId="{9D93C1E2-E6B9-43F1-B6D2-CC1C030F53AA}" type="presParOf" srcId="{D3737399-5FD1-45DB-A1D2-E41A07563AA5}" destId="{DD3FE3A8-6969-4C27-B4FF-61F956293F08}" srcOrd="1" destOrd="0" presId="urn:microsoft.com/office/officeart/2005/8/layout/cycle3"/>
    <dgm:cxn modelId="{9AF2CF76-FAB5-449F-A1C2-B636698F5851}" type="presParOf" srcId="{D3737399-5FD1-45DB-A1D2-E41A07563AA5}" destId="{5D0B121E-9CEF-440F-8780-A813F569B2FF}" srcOrd="2" destOrd="0" presId="urn:microsoft.com/office/officeart/2005/8/layout/cycle3"/>
    <dgm:cxn modelId="{811753A1-EFF0-41BF-9D60-87DD934D312D}" type="presParOf" srcId="{D3737399-5FD1-45DB-A1D2-E41A07563AA5}" destId="{9CE373F5-855B-418E-8C5B-369D02896715}" srcOrd="3" destOrd="0" presId="urn:microsoft.com/office/officeart/2005/8/layout/cycle3"/>
    <dgm:cxn modelId="{D3DEF846-5204-4CC1-9305-EC74A5143F52}" type="presParOf" srcId="{D3737399-5FD1-45DB-A1D2-E41A07563AA5}" destId="{D2794E61-1533-48C3-9DC1-10DEB751E0C3}" srcOrd="4" destOrd="0" presId="urn:microsoft.com/office/officeart/2005/8/layout/cycle3"/>
    <dgm:cxn modelId="{DCC86DC1-A41D-427B-A607-06A827045FD3}" type="presParOf" srcId="{D3737399-5FD1-45DB-A1D2-E41A07563AA5}" destId="{677E388C-9F4E-43FD-9AC5-A7FBC90CBADD}" srcOrd="5" destOrd="0" presId="urn:microsoft.com/office/officeart/2005/8/layout/cycle3"/>
    <dgm:cxn modelId="{628C74C7-AE6B-476C-A8AD-4CC743A13E14}" type="presParOf" srcId="{D3737399-5FD1-45DB-A1D2-E41A07563AA5}" destId="{9CC96683-5BF8-4D03-A33E-E332AF6CAD7B}" srcOrd="6"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8F243-990F-46EF-9E36-CE6371CC473B}"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64A647B1-7144-4CAA-BCD7-B8A877E1D193}">
      <dgm:prSet phldrT="[Text]"/>
      <dgm:spPr/>
      <dgm:t>
        <a:bodyPr/>
        <a:lstStyle/>
        <a:p>
          <a:r>
            <a:rPr lang="en-GB" dirty="0"/>
            <a:t>ENHT</a:t>
          </a:r>
        </a:p>
      </dgm:t>
    </dgm:pt>
    <dgm:pt modelId="{3BA44659-0BB6-432E-9A9F-263A01423A6F}" type="parTrans" cxnId="{02BCB545-53F7-48DD-B8EF-7065A9C529CC}">
      <dgm:prSet/>
      <dgm:spPr/>
      <dgm:t>
        <a:bodyPr/>
        <a:lstStyle/>
        <a:p>
          <a:endParaRPr lang="en-GB"/>
        </a:p>
      </dgm:t>
    </dgm:pt>
    <dgm:pt modelId="{56A5CFE4-AE66-4D06-AB59-CDF1F963960F}" type="sibTrans" cxnId="{02BCB545-53F7-48DD-B8EF-7065A9C529CC}">
      <dgm:prSet/>
      <dgm:spPr/>
      <dgm:t>
        <a:bodyPr/>
        <a:lstStyle/>
        <a:p>
          <a:endParaRPr lang="en-GB"/>
        </a:p>
      </dgm:t>
    </dgm:pt>
    <dgm:pt modelId="{9CEDA5AE-7E10-44DB-A426-8AB65BC0C966}">
      <dgm:prSet phldrT="[Text]"/>
      <dgm:spPr/>
      <dgm:t>
        <a:bodyPr/>
        <a:lstStyle/>
        <a:p>
          <a:r>
            <a:rPr lang="en-GB" b="0" i="0" u="none" dirty="0"/>
            <a:t>In 2024 there were 34 referrals to the authorities (CS, police, HALO) for Children/Young People (CYP) who were victims of exploitation. 14 more than in 2022. In comparison to 2014, there were only 2 referrals made.</a:t>
          </a:r>
          <a:endParaRPr lang="en-GB" dirty="0"/>
        </a:p>
      </dgm:t>
    </dgm:pt>
    <dgm:pt modelId="{613F7917-0E6A-4A10-B302-85DEB603E3F4}" type="parTrans" cxnId="{666EB078-2968-4008-89B5-83098A326A89}">
      <dgm:prSet/>
      <dgm:spPr/>
      <dgm:t>
        <a:bodyPr/>
        <a:lstStyle/>
        <a:p>
          <a:endParaRPr lang="en-GB"/>
        </a:p>
      </dgm:t>
    </dgm:pt>
    <dgm:pt modelId="{5793DFF1-D1CE-4A91-A261-E7880E9184F5}" type="sibTrans" cxnId="{666EB078-2968-4008-89B5-83098A326A89}">
      <dgm:prSet/>
      <dgm:spPr/>
      <dgm:t>
        <a:bodyPr/>
        <a:lstStyle/>
        <a:p>
          <a:endParaRPr lang="en-GB"/>
        </a:p>
      </dgm:t>
    </dgm:pt>
    <dgm:pt modelId="{24483A96-C63A-46C1-8C1E-7BDC82A916FD}">
      <dgm:prSet phldrT="[Text]"/>
      <dgm:spPr/>
      <dgm:t>
        <a:bodyPr/>
        <a:lstStyle/>
        <a:p>
          <a:pPr rtl="0"/>
          <a:r>
            <a:rPr lang="en-GB" b="0" i="0" u="none" dirty="0"/>
            <a:t>Toolkit was implemented June 2024. Clear increase in identification.</a:t>
          </a:r>
          <a:r>
            <a:rPr lang="en-US" b="0" i="0" dirty="0"/>
            <a:t>​</a:t>
          </a:r>
          <a:endParaRPr lang="en-GB" dirty="0"/>
        </a:p>
      </dgm:t>
    </dgm:pt>
    <dgm:pt modelId="{AC0A9810-4E37-477B-A546-381EC2D5E256}" type="parTrans" cxnId="{D00A15B7-DB2C-4208-B570-F4BD7CF716D8}">
      <dgm:prSet/>
      <dgm:spPr/>
      <dgm:t>
        <a:bodyPr/>
        <a:lstStyle/>
        <a:p>
          <a:endParaRPr lang="en-GB"/>
        </a:p>
      </dgm:t>
    </dgm:pt>
    <dgm:pt modelId="{D19E9BB6-AE53-4A10-ADC3-C80356E245FD}" type="sibTrans" cxnId="{D00A15B7-DB2C-4208-B570-F4BD7CF716D8}">
      <dgm:prSet/>
      <dgm:spPr/>
      <dgm:t>
        <a:bodyPr/>
        <a:lstStyle/>
        <a:p>
          <a:endParaRPr lang="en-GB"/>
        </a:p>
      </dgm:t>
    </dgm:pt>
    <dgm:pt modelId="{4EAF2AEE-852D-4648-A8DC-8CEC86925B64}">
      <dgm:prSet phldrT="[Text]"/>
      <dgm:spPr/>
      <dgm:t>
        <a:bodyPr/>
        <a:lstStyle/>
        <a:p>
          <a:r>
            <a:rPr lang="en-GB" dirty="0"/>
            <a:t>HALO</a:t>
          </a:r>
        </a:p>
      </dgm:t>
    </dgm:pt>
    <dgm:pt modelId="{8D0246AD-DCD9-4A85-8229-37ED13D798C1}" type="parTrans" cxnId="{E1C0B241-FC54-4630-9E93-CA0B3C36DE72}">
      <dgm:prSet/>
      <dgm:spPr/>
      <dgm:t>
        <a:bodyPr/>
        <a:lstStyle/>
        <a:p>
          <a:endParaRPr lang="en-GB"/>
        </a:p>
      </dgm:t>
    </dgm:pt>
    <dgm:pt modelId="{3EEC53A6-7B14-42B6-A7EA-167947A5448E}" type="sibTrans" cxnId="{E1C0B241-FC54-4630-9E93-CA0B3C36DE72}">
      <dgm:prSet/>
      <dgm:spPr/>
      <dgm:t>
        <a:bodyPr/>
        <a:lstStyle/>
        <a:p>
          <a:endParaRPr lang="en-GB"/>
        </a:p>
      </dgm:t>
    </dgm:pt>
    <dgm:pt modelId="{C41ADEB0-8E87-41C4-B30D-FDC0E35973FD}">
      <dgm:prSet phldrT="[Text]"/>
      <dgm:spPr/>
      <dgm:t>
        <a:bodyPr/>
        <a:lstStyle/>
        <a:p>
          <a:pPr rtl="0"/>
          <a:r>
            <a:rPr lang="en-GB" b="0" i="0" u="none" dirty="0"/>
            <a:t>22 current open cases (July 2025).</a:t>
          </a:r>
          <a:r>
            <a:rPr lang="en-US" b="0" i="0" dirty="0"/>
            <a:t>​</a:t>
          </a:r>
          <a:endParaRPr lang="en-GB" dirty="0"/>
        </a:p>
      </dgm:t>
    </dgm:pt>
    <dgm:pt modelId="{F0460779-95BD-4378-A52C-5761224D6B81}" type="parTrans" cxnId="{CDAC6457-3286-4EA0-A9AA-9865F5FBEAF9}">
      <dgm:prSet/>
      <dgm:spPr/>
      <dgm:t>
        <a:bodyPr/>
        <a:lstStyle/>
        <a:p>
          <a:endParaRPr lang="en-GB"/>
        </a:p>
      </dgm:t>
    </dgm:pt>
    <dgm:pt modelId="{72F006F0-FBCD-47F0-A18E-5652AA76E01E}" type="sibTrans" cxnId="{CDAC6457-3286-4EA0-A9AA-9865F5FBEAF9}">
      <dgm:prSet/>
      <dgm:spPr/>
      <dgm:t>
        <a:bodyPr/>
        <a:lstStyle/>
        <a:p>
          <a:endParaRPr lang="en-GB"/>
        </a:p>
      </dgm:t>
    </dgm:pt>
    <dgm:pt modelId="{8CA11E80-1926-437A-8F43-3B445360361A}">
      <dgm:prSet phldrT="[Text]"/>
      <dgm:spPr/>
      <dgm:t>
        <a:bodyPr/>
        <a:lstStyle/>
        <a:p>
          <a:r>
            <a:rPr lang="en-GB" dirty="0"/>
            <a:t>NATIONAL FIGURES</a:t>
          </a:r>
        </a:p>
      </dgm:t>
    </dgm:pt>
    <dgm:pt modelId="{C15A43F9-6764-477C-898A-F738054BF5A0}" type="parTrans" cxnId="{4F622D65-DEF9-436C-A0B4-10826410C9A6}">
      <dgm:prSet/>
      <dgm:spPr/>
      <dgm:t>
        <a:bodyPr/>
        <a:lstStyle/>
        <a:p>
          <a:endParaRPr lang="en-GB"/>
        </a:p>
      </dgm:t>
    </dgm:pt>
    <dgm:pt modelId="{0C40600D-F926-4961-AC19-D9073105E605}" type="sibTrans" cxnId="{4F622D65-DEF9-436C-A0B4-10826410C9A6}">
      <dgm:prSet/>
      <dgm:spPr/>
      <dgm:t>
        <a:bodyPr/>
        <a:lstStyle/>
        <a:p>
          <a:endParaRPr lang="en-GB"/>
        </a:p>
      </dgm:t>
    </dgm:pt>
    <dgm:pt modelId="{08A3C065-1497-4D97-B870-DA049FFEAD88}">
      <dgm:prSet phldrT="[Text]"/>
      <dgm:spPr/>
      <dgm:t>
        <a:bodyPr/>
        <a:lstStyle/>
        <a:p>
          <a:pPr rtl="0"/>
          <a:r>
            <a:rPr lang="en-GB" b="0" i="0" u="none" dirty="0"/>
            <a:t>In 2023 the National referral mechanism (NRM) received 7,432 referrals regarding children (45% increase from 2021) 3,123 of these referrals were due to criminal exploitation.</a:t>
          </a:r>
          <a:r>
            <a:rPr lang="en-US" b="0" i="0" dirty="0"/>
            <a:t>​</a:t>
          </a:r>
          <a:endParaRPr lang="en-GB" dirty="0"/>
        </a:p>
      </dgm:t>
    </dgm:pt>
    <dgm:pt modelId="{9DFD60B2-8E35-49C5-922F-504FA9CD64B5}" type="parTrans" cxnId="{88906147-CB5A-44AF-95E1-60C5023174BE}">
      <dgm:prSet/>
      <dgm:spPr/>
      <dgm:t>
        <a:bodyPr/>
        <a:lstStyle/>
        <a:p>
          <a:endParaRPr lang="en-GB"/>
        </a:p>
      </dgm:t>
    </dgm:pt>
    <dgm:pt modelId="{FF1CE1B7-53E4-4D30-A8AB-0A4939166AD1}" type="sibTrans" cxnId="{88906147-CB5A-44AF-95E1-60C5023174BE}">
      <dgm:prSet/>
      <dgm:spPr/>
      <dgm:t>
        <a:bodyPr/>
        <a:lstStyle/>
        <a:p>
          <a:endParaRPr lang="en-GB"/>
        </a:p>
      </dgm:t>
    </dgm:pt>
    <dgm:pt modelId="{3F26EB40-BEFE-4DDD-B400-DF463B21A3E1}">
      <dgm:prSet/>
      <dgm:spPr/>
      <dgm:t>
        <a:bodyPr/>
        <a:lstStyle/>
        <a:p>
          <a:pPr rtl="0"/>
          <a:r>
            <a:rPr lang="en-GB" b="0" i="0" u="none"/>
            <a:t>In 2024, Halo dealt with 121 non-crime Child Protection Investigations.</a:t>
          </a:r>
          <a:r>
            <a:rPr lang="en-US" b="0" i="0"/>
            <a:t>​</a:t>
          </a:r>
        </a:p>
      </dgm:t>
    </dgm:pt>
    <dgm:pt modelId="{70D71A9B-6A22-436F-A28C-3CB4BB20B113}" type="parTrans" cxnId="{4AF2D96F-99C2-4351-8D34-BA729499D13B}">
      <dgm:prSet/>
      <dgm:spPr/>
      <dgm:t>
        <a:bodyPr/>
        <a:lstStyle/>
        <a:p>
          <a:endParaRPr lang="en-GB"/>
        </a:p>
      </dgm:t>
    </dgm:pt>
    <dgm:pt modelId="{44AFA09D-91F5-452E-9C49-04610BBA8B5D}" type="sibTrans" cxnId="{4AF2D96F-99C2-4351-8D34-BA729499D13B}">
      <dgm:prSet/>
      <dgm:spPr/>
      <dgm:t>
        <a:bodyPr/>
        <a:lstStyle/>
        <a:p>
          <a:endParaRPr lang="en-GB"/>
        </a:p>
      </dgm:t>
    </dgm:pt>
    <dgm:pt modelId="{34200A3F-654E-4147-9143-3328F33B99B3}">
      <dgm:prSet/>
      <dgm:spPr/>
      <dgm:t>
        <a:bodyPr/>
        <a:lstStyle/>
        <a:p>
          <a:pPr rtl="0"/>
          <a:r>
            <a:rPr lang="en-GB" b="0" i="0" u="none" dirty="0"/>
            <a:t>Jan-April 2025: 45 non-crime already.</a:t>
          </a:r>
          <a:endParaRPr lang="en-US" b="0" i="0" dirty="0"/>
        </a:p>
      </dgm:t>
    </dgm:pt>
    <dgm:pt modelId="{66F38741-A903-4EEC-9B85-C94DF0AFB7BC}" type="parTrans" cxnId="{2310FF86-AA43-4656-BC6C-F58A21311525}">
      <dgm:prSet/>
      <dgm:spPr/>
      <dgm:t>
        <a:bodyPr/>
        <a:lstStyle/>
        <a:p>
          <a:endParaRPr lang="en-GB"/>
        </a:p>
      </dgm:t>
    </dgm:pt>
    <dgm:pt modelId="{7A7018BA-BD49-4FCA-8E8F-E4D02D82963F}" type="sibTrans" cxnId="{2310FF86-AA43-4656-BC6C-F58A21311525}">
      <dgm:prSet/>
      <dgm:spPr/>
      <dgm:t>
        <a:bodyPr/>
        <a:lstStyle/>
        <a:p>
          <a:endParaRPr lang="en-GB"/>
        </a:p>
      </dgm:t>
    </dgm:pt>
    <dgm:pt modelId="{89FE0025-3FBA-4FFD-88C0-D709000CFE70}">
      <dgm:prSet/>
      <dgm:spPr/>
      <dgm:t>
        <a:bodyPr/>
        <a:lstStyle/>
        <a:p>
          <a:pPr rtl="0"/>
          <a:r>
            <a:rPr lang="en-GB" b="0" i="0" u="none" dirty="0"/>
            <a:t>The NRM (2023) received 17,004 referrals for people trafficked for sexual exploitation: 44% were under 18.</a:t>
          </a:r>
          <a:r>
            <a:rPr lang="en-US" b="0" i="0" dirty="0"/>
            <a:t>​</a:t>
          </a:r>
        </a:p>
      </dgm:t>
    </dgm:pt>
    <dgm:pt modelId="{FD49F435-CD6E-4E17-B75E-599339FF5213}" type="parTrans" cxnId="{C33C8945-7BE0-4C00-8500-C1BB8946532F}">
      <dgm:prSet/>
      <dgm:spPr/>
      <dgm:t>
        <a:bodyPr/>
        <a:lstStyle/>
        <a:p>
          <a:endParaRPr lang="en-GB"/>
        </a:p>
      </dgm:t>
    </dgm:pt>
    <dgm:pt modelId="{FEB7BF16-0B71-4C34-804C-0737B1B469A4}" type="sibTrans" cxnId="{C33C8945-7BE0-4C00-8500-C1BB8946532F}">
      <dgm:prSet/>
      <dgm:spPr/>
      <dgm:t>
        <a:bodyPr/>
        <a:lstStyle/>
        <a:p>
          <a:endParaRPr lang="en-GB"/>
        </a:p>
      </dgm:t>
    </dgm:pt>
    <dgm:pt modelId="{275367EA-BDD4-4A82-9533-E75E0D3A3EA8}" type="pres">
      <dgm:prSet presAssocID="{CD98F243-990F-46EF-9E36-CE6371CC473B}" presName="Name0" presStyleCnt="0">
        <dgm:presLayoutVars>
          <dgm:dir/>
          <dgm:animLvl val="lvl"/>
          <dgm:resizeHandles val="exact"/>
        </dgm:presLayoutVars>
      </dgm:prSet>
      <dgm:spPr/>
    </dgm:pt>
    <dgm:pt modelId="{67BCFE7E-0FC8-448B-A5CE-F8FEB76E11E6}" type="pres">
      <dgm:prSet presAssocID="{64A647B1-7144-4CAA-BCD7-B8A877E1D193}" presName="composite" presStyleCnt="0"/>
      <dgm:spPr/>
    </dgm:pt>
    <dgm:pt modelId="{6A343A75-37A6-42D3-B9BB-13C5B3D9D1C3}" type="pres">
      <dgm:prSet presAssocID="{64A647B1-7144-4CAA-BCD7-B8A877E1D193}" presName="parTx" presStyleLbl="alignNode1" presStyleIdx="0" presStyleCnt="3">
        <dgm:presLayoutVars>
          <dgm:chMax val="0"/>
          <dgm:chPref val="0"/>
          <dgm:bulletEnabled val="1"/>
        </dgm:presLayoutVars>
      </dgm:prSet>
      <dgm:spPr/>
    </dgm:pt>
    <dgm:pt modelId="{C207EA4B-57A3-4B0D-A04E-619F32582C16}" type="pres">
      <dgm:prSet presAssocID="{64A647B1-7144-4CAA-BCD7-B8A877E1D193}" presName="desTx" presStyleLbl="alignAccFollowNode1" presStyleIdx="0" presStyleCnt="3">
        <dgm:presLayoutVars>
          <dgm:bulletEnabled val="1"/>
        </dgm:presLayoutVars>
      </dgm:prSet>
      <dgm:spPr/>
    </dgm:pt>
    <dgm:pt modelId="{E4E9D486-2B76-4059-92D9-B80DC2F84165}" type="pres">
      <dgm:prSet presAssocID="{56A5CFE4-AE66-4D06-AB59-CDF1F963960F}" presName="space" presStyleCnt="0"/>
      <dgm:spPr/>
    </dgm:pt>
    <dgm:pt modelId="{986BB510-EA74-482B-825D-2CE8143547FA}" type="pres">
      <dgm:prSet presAssocID="{4EAF2AEE-852D-4648-A8DC-8CEC86925B64}" presName="composite" presStyleCnt="0"/>
      <dgm:spPr/>
    </dgm:pt>
    <dgm:pt modelId="{FF26F643-5442-446A-B13B-1318DDF44045}" type="pres">
      <dgm:prSet presAssocID="{4EAF2AEE-852D-4648-A8DC-8CEC86925B64}" presName="parTx" presStyleLbl="alignNode1" presStyleIdx="1" presStyleCnt="3">
        <dgm:presLayoutVars>
          <dgm:chMax val="0"/>
          <dgm:chPref val="0"/>
          <dgm:bulletEnabled val="1"/>
        </dgm:presLayoutVars>
      </dgm:prSet>
      <dgm:spPr/>
    </dgm:pt>
    <dgm:pt modelId="{28C29A98-C2CE-4118-AAB2-5665AF8A7D6F}" type="pres">
      <dgm:prSet presAssocID="{4EAF2AEE-852D-4648-A8DC-8CEC86925B64}" presName="desTx" presStyleLbl="alignAccFollowNode1" presStyleIdx="1" presStyleCnt="3">
        <dgm:presLayoutVars>
          <dgm:bulletEnabled val="1"/>
        </dgm:presLayoutVars>
      </dgm:prSet>
      <dgm:spPr/>
    </dgm:pt>
    <dgm:pt modelId="{1529697F-42BD-47D4-99CE-E6C0AFB71514}" type="pres">
      <dgm:prSet presAssocID="{3EEC53A6-7B14-42B6-A7EA-167947A5448E}" presName="space" presStyleCnt="0"/>
      <dgm:spPr/>
    </dgm:pt>
    <dgm:pt modelId="{6E89CB24-EA45-46E0-8A96-B9007484BCDC}" type="pres">
      <dgm:prSet presAssocID="{8CA11E80-1926-437A-8F43-3B445360361A}" presName="composite" presStyleCnt="0"/>
      <dgm:spPr/>
    </dgm:pt>
    <dgm:pt modelId="{56915C75-D3F8-4D4F-9C12-CE8F9719764B}" type="pres">
      <dgm:prSet presAssocID="{8CA11E80-1926-437A-8F43-3B445360361A}" presName="parTx" presStyleLbl="alignNode1" presStyleIdx="2" presStyleCnt="3">
        <dgm:presLayoutVars>
          <dgm:chMax val="0"/>
          <dgm:chPref val="0"/>
          <dgm:bulletEnabled val="1"/>
        </dgm:presLayoutVars>
      </dgm:prSet>
      <dgm:spPr/>
    </dgm:pt>
    <dgm:pt modelId="{4F4D99AD-D3A2-430E-A8ED-8D2D8EF51A3A}" type="pres">
      <dgm:prSet presAssocID="{8CA11E80-1926-437A-8F43-3B445360361A}" presName="desTx" presStyleLbl="alignAccFollowNode1" presStyleIdx="2" presStyleCnt="3">
        <dgm:presLayoutVars>
          <dgm:bulletEnabled val="1"/>
        </dgm:presLayoutVars>
      </dgm:prSet>
      <dgm:spPr/>
    </dgm:pt>
  </dgm:ptLst>
  <dgm:cxnLst>
    <dgm:cxn modelId="{72EF3402-3A8E-4055-9A76-B8E4DDB1A8AB}" type="presOf" srcId="{4EAF2AEE-852D-4648-A8DC-8CEC86925B64}" destId="{FF26F643-5442-446A-B13B-1318DDF44045}" srcOrd="0" destOrd="0" presId="urn:microsoft.com/office/officeart/2005/8/layout/hList1"/>
    <dgm:cxn modelId="{0D85A610-61EB-48C1-BF01-E9A38BBA1B87}" type="presOf" srcId="{89FE0025-3FBA-4FFD-88C0-D709000CFE70}" destId="{4F4D99AD-D3A2-430E-A8ED-8D2D8EF51A3A}" srcOrd="0" destOrd="1" presId="urn:microsoft.com/office/officeart/2005/8/layout/hList1"/>
    <dgm:cxn modelId="{EA75B315-9EFE-4EDB-AC9A-ADF45269A710}" type="presOf" srcId="{9CEDA5AE-7E10-44DB-A426-8AB65BC0C966}" destId="{C207EA4B-57A3-4B0D-A04E-619F32582C16}" srcOrd="0" destOrd="0" presId="urn:microsoft.com/office/officeart/2005/8/layout/hList1"/>
    <dgm:cxn modelId="{8707381F-91A2-4673-9111-8D3E9A05781E}" type="presOf" srcId="{64A647B1-7144-4CAA-BCD7-B8A877E1D193}" destId="{6A343A75-37A6-42D3-B9BB-13C5B3D9D1C3}" srcOrd="0" destOrd="0" presId="urn:microsoft.com/office/officeart/2005/8/layout/hList1"/>
    <dgm:cxn modelId="{E1C0B241-FC54-4630-9E93-CA0B3C36DE72}" srcId="{CD98F243-990F-46EF-9E36-CE6371CC473B}" destId="{4EAF2AEE-852D-4648-A8DC-8CEC86925B64}" srcOrd="1" destOrd="0" parTransId="{8D0246AD-DCD9-4A85-8229-37ED13D798C1}" sibTransId="{3EEC53A6-7B14-42B6-A7EA-167947A5448E}"/>
    <dgm:cxn modelId="{4F622D65-DEF9-436C-A0B4-10826410C9A6}" srcId="{CD98F243-990F-46EF-9E36-CE6371CC473B}" destId="{8CA11E80-1926-437A-8F43-3B445360361A}" srcOrd="2" destOrd="0" parTransId="{C15A43F9-6764-477C-898A-F738054BF5A0}" sibTransId="{0C40600D-F926-4961-AC19-D9073105E605}"/>
    <dgm:cxn modelId="{C33C8945-7BE0-4C00-8500-C1BB8946532F}" srcId="{8CA11E80-1926-437A-8F43-3B445360361A}" destId="{89FE0025-3FBA-4FFD-88C0-D709000CFE70}" srcOrd="1" destOrd="0" parTransId="{FD49F435-CD6E-4E17-B75E-599339FF5213}" sibTransId="{FEB7BF16-0B71-4C34-804C-0737B1B469A4}"/>
    <dgm:cxn modelId="{02BCB545-53F7-48DD-B8EF-7065A9C529CC}" srcId="{CD98F243-990F-46EF-9E36-CE6371CC473B}" destId="{64A647B1-7144-4CAA-BCD7-B8A877E1D193}" srcOrd="0" destOrd="0" parTransId="{3BA44659-0BB6-432E-9A9F-263A01423A6F}" sibTransId="{56A5CFE4-AE66-4D06-AB59-CDF1F963960F}"/>
    <dgm:cxn modelId="{88906147-CB5A-44AF-95E1-60C5023174BE}" srcId="{8CA11E80-1926-437A-8F43-3B445360361A}" destId="{08A3C065-1497-4D97-B870-DA049FFEAD88}" srcOrd="0" destOrd="0" parTransId="{9DFD60B2-8E35-49C5-922F-504FA9CD64B5}" sibTransId="{FF1CE1B7-53E4-4D30-A8AB-0A4939166AD1}"/>
    <dgm:cxn modelId="{FBE2CC68-2280-46FE-8826-BD760DFA9964}" type="presOf" srcId="{34200A3F-654E-4147-9143-3328F33B99B3}" destId="{28C29A98-C2CE-4118-AAB2-5665AF8A7D6F}" srcOrd="0" destOrd="2" presId="urn:microsoft.com/office/officeart/2005/8/layout/hList1"/>
    <dgm:cxn modelId="{3762D148-50F1-4C26-B566-4A28A1BE016D}" type="presOf" srcId="{C41ADEB0-8E87-41C4-B30D-FDC0E35973FD}" destId="{28C29A98-C2CE-4118-AAB2-5665AF8A7D6F}" srcOrd="0" destOrd="0" presId="urn:microsoft.com/office/officeart/2005/8/layout/hList1"/>
    <dgm:cxn modelId="{4AF2D96F-99C2-4351-8D34-BA729499D13B}" srcId="{4EAF2AEE-852D-4648-A8DC-8CEC86925B64}" destId="{3F26EB40-BEFE-4DDD-B400-DF463B21A3E1}" srcOrd="1" destOrd="0" parTransId="{70D71A9B-6A22-436F-A28C-3CB4BB20B113}" sibTransId="{44AFA09D-91F5-452E-9C49-04610BBA8B5D}"/>
    <dgm:cxn modelId="{CDAC6457-3286-4EA0-A9AA-9865F5FBEAF9}" srcId="{4EAF2AEE-852D-4648-A8DC-8CEC86925B64}" destId="{C41ADEB0-8E87-41C4-B30D-FDC0E35973FD}" srcOrd="0" destOrd="0" parTransId="{F0460779-95BD-4378-A52C-5761224D6B81}" sibTransId="{72F006F0-FBCD-47F0-A18E-5652AA76E01E}"/>
    <dgm:cxn modelId="{666EB078-2968-4008-89B5-83098A326A89}" srcId="{64A647B1-7144-4CAA-BCD7-B8A877E1D193}" destId="{9CEDA5AE-7E10-44DB-A426-8AB65BC0C966}" srcOrd="0" destOrd="0" parTransId="{613F7917-0E6A-4A10-B302-85DEB603E3F4}" sibTransId="{5793DFF1-D1CE-4A91-A261-E7880E9184F5}"/>
    <dgm:cxn modelId="{29898C59-A67C-441F-84F7-E89B40C39A90}" type="presOf" srcId="{08A3C065-1497-4D97-B870-DA049FFEAD88}" destId="{4F4D99AD-D3A2-430E-A8ED-8D2D8EF51A3A}" srcOrd="0" destOrd="0" presId="urn:microsoft.com/office/officeart/2005/8/layout/hList1"/>
    <dgm:cxn modelId="{2310FF86-AA43-4656-BC6C-F58A21311525}" srcId="{4EAF2AEE-852D-4648-A8DC-8CEC86925B64}" destId="{34200A3F-654E-4147-9143-3328F33B99B3}" srcOrd="2" destOrd="0" parTransId="{66F38741-A903-4EEC-9B85-C94DF0AFB7BC}" sibTransId="{7A7018BA-BD49-4FCA-8E8F-E4D02D82963F}"/>
    <dgm:cxn modelId="{DDDDFB9A-A1E9-4050-9D76-D1C48257C8A8}" type="presOf" srcId="{CD98F243-990F-46EF-9E36-CE6371CC473B}" destId="{275367EA-BDD4-4A82-9533-E75E0D3A3EA8}" srcOrd="0" destOrd="0" presId="urn:microsoft.com/office/officeart/2005/8/layout/hList1"/>
    <dgm:cxn modelId="{3D32BEB0-041B-4EC3-8B59-0A06237ECC19}" type="presOf" srcId="{8CA11E80-1926-437A-8F43-3B445360361A}" destId="{56915C75-D3F8-4D4F-9C12-CE8F9719764B}" srcOrd="0" destOrd="0" presId="urn:microsoft.com/office/officeart/2005/8/layout/hList1"/>
    <dgm:cxn modelId="{D00A15B7-DB2C-4208-B570-F4BD7CF716D8}" srcId="{64A647B1-7144-4CAA-BCD7-B8A877E1D193}" destId="{24483A96-C63A-46C1-8C1E-7BDC82A916FD}" srcOrd="1" destOrd="0" parTransId="{AC0A9810-4E37-477B-A546-381EC2D5E256}" sibTransId="{D19E9BB6-AE53-4A10-ADC3-C80356E245FD}"/>
    <dgm:cxn modelId="{32DA08B9-EE9B-4673-B5F7-C42BC315D2F4}" type="presOf" srcId="{24483A96-C63A-46C1-8C1E-7BDC82A916FD}" destId="{C207EA4B-57A3-4B0D-A04E-619F32582C16}" srcOrd="0" destOrd="1" presId="urn:microsoft.com/office/officeart/2005/8/layout/hList1"/>
    <dgm:cxn modelId="{A6236FCA-0A0B-42F2-BF5A-E73C4E9E5AC1}" type="presOf" srcId="{3F26EB40-BEFE-4DDD-B400-DF463B21A3E1}" destId="{28C29A98-C2CE-4118-AAB2-5665AF8A7D6F}" srcOrd="0" destOrd="1" presId="urn:microsoft.com/office/officeart/2005/8/layout/hList1"/>
    <dgm:cxn modelId="{8511D473-AF07-4A4D-8E8B-0C5906818C10}" type="presParOf" srcId="{275367EA-BDD4-4A82-9533-E75E0D3A3EA8}" destId="{67BCFE7E-0FC8-448B-A5CE-F8FEB76E11E6}" srcOrd="0" destOrd="0" presId="urn:microsoft.com/office/officeart/2005/8/layout/hList1"/>
    <dgm:cxn modelId="{F223053A-7105-4A21-B0CA-6997AD94837D}" type="presParOf" srcId="{67BCFE7E-0FC8-448B-A5CE-F8FEB76E11E6}" destId="{6A343A75-37A6-42D3-B9BB-13C5B3D9D1C3}" srcOrd="0" destOrd="0" presId="urn:microsoft.com/office/officeart/2005/8/layout/hList1"/>
    <dgm:cxn modelId="{96D67FAB-1305-4C14-9BAE-8890A13D7215}" type="presParOf" srcId="{67BCFE7E-0FC8-448B-A5CE-F8FEB76E11E6}" destId="{C207EA4B-57A3-4B0D-A04E-619F32582C16}" srcOrd="1" destOrd="0" presId="urn:microsoft.com/office/officeart/2005/8/layout/hList1"/>
    <dgm:cxn modelId="{47B8AAA5-C05A-4970-87A3-9C2B78DBFD8F}" type="presParOf" srcId="{275367EA-BDD4-4A82-9533-E75E0D3A3EA8}" destId="{E4E9D486-2B76-4059-92D9-B80DC2F84165}" srcOrd="1" destOrd="0" presId="urn:microsoft.com/office/officeart/2005/8/layout/hList1"/>
    <dgm:cxn modelId="{2B2E98D9-F8BA-4E19-B87B-6011A4C54068}" type="presParOf" srcId="{275367EA-BDD4-4A82-9533-E75E0D3A3EA8}" destId="{986BB510-EA74-482B-825D-2CE8143547FA}" srcOrd="2" destOrd="0" presId="urn:microsoft.com/office/officeart/2005/8/layout/hList1"/>
    <dgm:cxn modelId="{68588EAC-23C4-41B5-B7BA-79DB97C56119}" type="presParOf" srcId="{986BB510-EA74-482B-825D-2CE8143547FA}" destId="{FF26F643-5442-446A-B13B-1318DDF44045}" srcOrd="0" destOrd="0" presId="urn:microsoft.com/office/officeart/2005/8/layout/hList1"/>
    <dgm:cxn modelId="{D682F451-15D8-41E4-AB49-9C43ED441519}" type="presParOf" srcId="{986BB510-EA74-482B-825D-2CE8143547FA}" destId="{28C29A98-C2CE-4118-AAB2-5665AF8A7D6F}" srcOrd="1" destOrd="0" presId="urn:microsoft.com/office/officeart/2005/8/layout/hList1"/>
    <dgm:cxn modelId="{DAE3D8A2-AFEF-4D28-817B-DAFA994C4844}" type="presParOf" srcId="{275367EA-BDD4-4A82-9533-E75E0D3A3EA8}" destId="{1529697F-42BD-47D4-99CE-E6C0AFB71514}" srcOrd="3" destOrd="0" presId="urn:microsoft.com/office/officeart/2005/8/layout/hList1"/>
    <dgm:cxn modelId="{2A8B3224-D094-4BF9-94EA-721B0E1A901A}" type="presParOf" srcId="{275367EA-BDD4-4A82-9533-E75E0D3A3EA8}" destId="{6E89CB24-EA45-46E0-8A96-B9007484BCDC}" srcOrd="4" destOrd="0" presId="urn:microsoft.com/office/officeart/2005/8/layout/hList1"/>
    <dgm:cxn modelId="{03670D04-B3E9-4BF5-8464-87E8591A2A04}" type="presParOf" srcId="{6E89CB24-EA45-46E0-8A96-B9007484BCDC}" destId="{56915C75-D3F8-4D4F-9C12-CE8F9719764B}" srcOrd="0" destOrd="0" presId="urn:microsoft.com/office/officeart/2005/8/layout/hList1"/>
    <dgm:cxn modelId="{F6CEDA71-D073-4323-BA47-EA4496820438}" type="presParOf" srcId="{6E89CB24-EA45-46E0-8A96-B9007484BCDC}" destId="{4F4D99AD-D3A2-430E-A8ED-8D2D8EF51A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BD9F3B-6D18-4A44-BAEC-B65DF07440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F25D5C8-8D00-4B6E-8995-2B4F99E95A94}">
      <dgm:prSet phldrT="[Text]" custT="1"/>
      <dgm:spPr/>
      <dgm:t>
        <a:bodyPr/>
        <a:lstStyle/>
        <a:p>
          <a:r>
            <a:rPr lang="en-GB" sz="1600" dirty="0"/>
            <a:t>Longfield (2019) wrote a report that focussed more on </a:t>
          </a:r>
          <a:r>
            <a:rPr lang="en-GB" sz="1600" i="1" dirty="0"/>
            <a:t>criminal </a:t>
          </a:r>
          <a:r>
            <a:rPr lang="en-GB" sz="1600" dirty="0"/>
            <a:t>exploitation. Her article highlights that if a child is involved in a gang, </a:t>
          </a:r>
          <a:r>
            <a:rPr lang="en-GB" sz="1600" b="1" dirty="0"/>
            <a:t>they are 95% more likely to suffer from emotional, social and mental health issues, be more than twice as likely to self-harm and 8 times more likely to be misusing substances</a:t>
          </a:r>
        </a:p>
      </dgm:t>
    </dgm:pt>
    <dgm:pt modelId="{56FB36AC-7DA1-44B9-9000-C188E469B551}" type="parTrans" cxnId="{113DF398-0E98-45E8-B410-5D5CAB96A9A3}">
      <dgm:prSet/>
      <dgm:spPr/>
      <dgm:t>
        <a:bodyPr/>
        <a:lstStyle/>
        <a:p>
          <a:endParaRPr lang="en-GB"/>
        </a:p>
      </dgm:t>
    </dgm:pt>
    <dgm:pt modelId="{B3C70820-31B1-4932-82DC-81B230C11FCC}" type="sibTrans" cxnId="{113DF398-0E98-45E8-B410-5D5CAB96A9A3}">
      <dgm:prSet/>
      <dgm:spPr/>
      <dgm:t>
        <a:bodyPr/>
        <a:lstStyle/>
        <a:p>
          <a:endParaRPr lang="en-GB"/>
        </a:p>
      </dgm:t>
    </dgm:pt>
    <dgm:pt modelId="{1D301196-0DF1-461E-8D2A-4438136FEFA1}">
      <dgm:prSet custT="1"/>
      <dgm:spPr/>
      <dgm:t>
        <a:bodyPr/>
        <a:lstStyle/>
        <a:p>
          <a:r>
            <a:rPr lang="en-GB" sz="1600" dirty="0"/>
            <a:t>The National Referral Mechanism (NRM) in 2023 detailed a 45% increase in referrals made regarding child exploitation from 2021. 42% of referrals were related to criminal exploitation.  Other signs of criminal exploitation Barnardo’s (2024b) list are</a:t>
          </a:r>
          <a:r>
            <a:rPr lang="en-GB" sz="1600" b="1" dirty="0"/>
            <a:t>: unexplained injuries</a:t>
          </a:r>
          <a:r>
            <a:rPr lang="en-GB" sz="1600" dirty="0"/>
            <a:t>, </a:t>
          </a:r>
          <a:r>
            <a:rPr lang="en-GB" sz="1600" b="1" dirty="0"/>
            <a:t>difficulty walking, drug/alcohol misuse, behavioural changes.</a:t>
          </a:r>
          <a:endParaRPr lang="en-GB" sz="1600" dirty="0"/>
        </a:p>
      </dgm:t>
    </dgm:pt>
    <dgm:pt modelId="{987D2816-FDA3-4A63-AE36-5B4A92DB53E5}" type="parTrans" cxnId="{3ADD738D-31A8-46AB-BAE8-D3DACDBF226C}">
      <dgm:prSet/>
      <dgm:spPr/>
      <dgm:t>
        <a:bodyPr/>
        <a:lstStyle/>
        <a:p>
          <a:endParaRPr lang="en-GB"/>
        </a:p>
      </dgm:t>
    </dgm:pt>
    <dgm:pt modelId="{5DAFE611-7D6B-4EE1-8738-1F9D133F5E55}" type="sibTrans" cxnId="{3ADD738D-31A8-46AB-BAE8-D3DACDBF226C}">
      <dgm:prSet/>
      <dgm:spPr/>
      <dgm:t>
        <a:bodyPr/>
        <a:lstStyle/>
        <a:p>
          <a:endParaRPr lang="en-GB"/>
        </a:p>
      </dgm:t>
    </dgm:pt>
    <dgm:pt modelId="{AF6BCC1A-BF5D-4AE4-9C4E-4A4128467055}">
      <dgm:prSet custT="1"/>
      <dgm:spPr/>
      <dgm:t>
        <a:bodyPr/>
        <a:lstStyle/>
        <a:p>
          <a:pPr>
            <a:buNone/>
          </a:pPr>
          <a:r>
            <a:rPr lang="en-GB" sz="1600" dirty="0"/>
            <a:t>Barnardo’s (2024a) list some sexual exploitation signs as: </a:t>
          </a:r>
          <a:r>
            <a:rPr lang="en-GB" sz="1600" b="1" dirty="0"/>
            <a:t>unexplained injuries, sexually transmitted infections and mental health issues. </a:t>
          </a:r>
          <a:r>
            <a:rPr lang="en-GB" sz="1600" dirty="0"/>
            <a:t> Laird et al., (2020) discusses that children and young people affected by sexual exploitation could have </a:t>
          </a:r>
          <a:r>
            <a:rPr lang="en-GB" sz="1600" b="1" dirty="0"/>
            <a:t>PTSD</a:t>
          </a:r>
          <a:r>
            <a:rPr lang="en-GB" sz="1600" dirty="0"/>
            <a:t> amongst other concerns. </a:t>
          </a:r>
          <a:endParaRPr lang="en-GB" sz="1600" b="1" dirty="0"/>
        </a:p>
      </dgm:t>
    </dgm:pt>
    <dgm:pt modelId="{C06B519D-0819-40B8-BAD9-B929BDBBCCA2}" type="parTrans" cxnId="{67C674A1-4D93-4E70-BD5B-46674611530E}">
      <dgm:prSet/>
      <dgm:spPr/>
      <dgm:t>
        <a:bodyPr/>
        <a:lstStyle/>
        <a:p>
          <a:endParaRPr lang="en-GB"/>
        </a:p>
      </dgm:t>
    </dgm:pt>
    <dgm:pt modelId="{6771C7F0-91F6-457D-A8D5-E7CCA0BE1BBB}" type="sibTrans" cxnId="{67C674A1-4D93-4E70-BD5B-46674611530E}">
      <dgm:prSet/>
      <dgm:spPr/>
      <dgm:t>
        <a:bodyPr/>
        <a:lstStyle/>
        <a:p>
          <a:endParaRPr lang="en-GB"/>
        </a:p>
      </dgm:t>
    </dgm:pt>
    <dgm:pt modelId="{32E1C214-00B0-49BD-A6FB-35DDA16FBE0A}" type="pres">
      <dgm:prSet presAssocID="{0CBD9F3B-6D18-4A44-BAEC-B65DF0744053}" presName="linear" presStyleCnt="0">
        <dgm:presLayoutVars>
          <dgm:animLvl val="lvl"/>
          <dgm:resizeHandles val="exact"/>
        </dgm:presLayoutVars>
      </dgm:prSet>
      <dgm:spPr/>
    </dgm:pt>
    <dgm:pt modelId="{B2E18E0F-4742-4DC9-84D8-CA997557C5A0}" type="pres">
      <dgm:prSet presAssocID="{6F25D5C8-8D00-4B6E-8995-2B4F99E95A94}" presName="parentText" presStyleLbl="node1" presStyleIdx="0" presStyleCnt="3" custScaleY="74294" custLinFactNeighborX="-182" custLinFactNeighborY="-93463">
        <dgm:presLayoutVars>
          <dgm:chMax val="0"/>
          <dgm:bulletEnabled val="1"/>
        </dgm:presLayoutVars>
      </dgm:prSet>
      <dgm:spPr/>
    </dgm:pt>
    <dgm:pt modelId="{65DA70D5-478D-49F7-8BD0-1BA50CE3BC42}" type="pres">
      <dgm:prSet presAssocID="{B3C70820-31B1-4932-82DC-81B230C11FCC}" presName="spacer" presStyleCnt="0"/>
      <dgm:spPr/>
    </dgm:pt>
    <dgm:pt modelId="{BEBD0C57-0C6E-4019-BB7D-2A70ADB372FC}" type="pres">
      <dgm:prSet presAssocID="{1D301196-0DF1-461E-8D2A-4438136FEFA1}" presName="parentText" presStyleLbl="node1" presStyleIdx="1" presStyleCnt="3">
        <dgm:presLayoutVars>
          <dgm:chMax val="0"/>
          <dgm:bulletEnabled val="1"/>
        </dgm:presLayoutVars>
      </dgm:prSet>
      <dgm:spPr/>
    </dgm:pt>
    <dgm:pt modelId="{CE591DD9-9232-4E3C-9A32-A70ADD8F0ABD}" type="pres">
      <dgm:prSet presAssocID="{5DAFE611-7D6B-4EE1-8738-1F9D133F5E55}" presName="spacer" presStyleCnt="0"/>
      <dgm:spPr/>
    </dgm:pt>
    <dgm:pt modelId="{839B1F5E-D2C8-47F6-8A27-7AAF48196E70}" type="pres">
      <dgm:prSet presAssocID="{AF6BCC1A-BF5D-4AE4-9C4E-4A4128467055}" presName="parentText" presStyleLbl="node1" presStyleIdx="2" presStyleCnt="3">
        <dgm:presLayoutVars>
          <dgm:chMax val="0"/>
          <dgm:bulletEnabled val="1"/>
        </dgm:presLayoutVars>
      </dgm:prSet>
      <dgm:spPr/>
    </dgm:pt>
  </dgm:ptLst>
  <dgm:cxnLst>
    <dgm:cxn modelId="{021DEE0A-1275-4665-8A88-3A0FF154AFCD}" type="presOf" srcId="{6F25D5C8-8D00-4B6E-8995-2B4F99E95A94}" destId="{B2E18E0F-4742-4DC9-84D8-CA997557C5A0}" srcOrd="0" destOrd="0" presId="urn:microsoft.com/office/officeart/2005/8/layout/vList2"/>
    <dgm:cxn modelId="{D3D5E515-98E3-4C22-A7C0-388BB3B6AF12}" type="presOf" srcId="{AF6BCC1A-BF5D-4AE4-9C4E-4A4128467055}" destId="{839B1F5E-D2C8-47F6-8A27-7AAF48196E70}" srcOrd="0" destOrd="0" presId="urn:microsoft.com/office/officeart/2005/8/layout/vList2"/>
    <dgm:cxn modelId="{3ADD738D-31A8-46AB-BAE8-D3DACDBF226C}" srcId="{0CBD9F3B-6D18-4A44-BAEC-B65DF0744053}" destId="{1D301196-0DF1-461E-8D2A-4438136FEFA1}" srcOrd="1" destOrd="0" parTransId="{987D2816-FDA3-4A63-AE36-5B4A92DB53E5}" sibTransId="{5DAFE611-7D6B-4EE1-8738-1F9D133F5E55}"/>
    <dgm:cxn modelId="{113DF398-0E98-45E8-B410-5D5CAB96A9A3}" srcId="{0CBD9F3B-6D18-4A44-BAEC-B65DF0744053}" destId="{6F25D5C8-8D00-4B6E-8995-2B4F99E95A94}" srcOrd="0" destOrd="0" parTransId="{56FB36AC-7DA1-44B9-9000-C188E469B551}" sibTransId="{B3C70820-31B1-4932-82DC-81B230C11FCC}"/>
    <dgm:cxn modelId="{67C674A1-4D93-4E70-BD5B-46674611530E}" srcId="{0CBD9F3B-6D18-4A44-BAEC-B65DF0744053}" destId="{AF6BCC1A-BF5D-4AE4-9C4E-4A4128467055}" srcOrd="2" destOrd="0" parTransId="{C06B519D-0819-40B8-BAD9-B929BDBBCCA2}" sibTransId="{6771C7F0-91F6-457D-A8D5-E7CCA0BE1BBB}"/>
    <dgm:cxn modelId="{187384AC-DC3F-4CC2-9F84-C26957BAFEB5}" type="presOf" srcId="{0CBD9F3B-6D18-4A44-BAEC-B65DF0744053}" destId="{32E1C214-00B0-49BD-A6FB-35DDA16FBE0A}" srcOrd="0" destOrd="0" presId="urn:microsoft.com/office/officeart/2005/8/layout/vList2"/>
    <dgm:cxn modelId="{D4E4E0D6-0EAA-4325-B389-5FDD186EC04D}" type="presOf" srcId="{1D301196-0DF1-461E-8D2A-4438136FEFA1}" destId="{BEBD0C57-0C6E-4019-BB7D-2A70ADB372FC}" srcOrd="0" destOrd="0" presId="urn:microsoft.com/office/officeart/2005/8/layout/vList2"/>
    <dgm:cxn modelId="{A4C9D5EE-B594-45B4-8365-3EAA6828678F}" type="presParOf" srcId="{32E1C214-00B0-49BD-A6FB-35DDA16FBE0A}" destId="{B2E18E0F-4742-4DC9-84D8-CA997557C5A0}" srcOrd="0" destOrd="0" presId="urn:microsoft.com/office/officeart/2005/8/layout/vList2"/>
    <dgm:cxn modelId="{19149613-BF39-442A-81C0-5A6D058EC00B}" type="presParOf" srcId="{32E1C214-00B0-49BD-A6FB-35DDA16FBE0A}" destId="{65DA70D5-478D-49F7-8BD0-1BA50CE3BC42}" srcOrd="1" destOrd="0" presId="urn:microsoft.com/office/officeart/2005/8/layout/vList2"/>
    <dgm:cxn modelId="{C27FD436-19BD-4EA1-AB36-EAC4BDBC3EA6}" type="presParOf" srcId="{32E1C214-00B0-49BD-A6FB-35DDA16FBE0A}" destId="{BEBD0C57-0C6E-4019-BB7D-2A70ADB372FC}" srcOrd="2" destOrd="0" presId="urn:microsoft.com/office/officeart/2005/8/layout/vList2"/>
    <dgm:cxn modelId="{6E8E8690-C5BD-43D3-8E18-97A8FBDD2B10}" type="presParOf" srcId="{32E1C214-00B0-49BD-A6FB-35DDA16FBE0A}" destId="{CE591DD9-9232-4E3C-9A32-A70ADD8F0ABD}" srcOrd="3" destOrd="0" presId="urn:microsoft.com/office/officeart/2005/8/layout/vList2"/>
    <dgm:cxn modelId="{DAB16580-31D5-4CEE-AB15-E06231DBB961}" type="presParOf" srcId="{32E1C214-00B0-49BD-A6FB-35DDA16FBE0A}" destId="{839B1F5E-D2C8-47F6-8A27-7AAF48196E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9938AA-86A7-4705-9AE8-596AAD96B5DA}" type="doc">
      <dgm:prSet loTypeId="urn:microsoft.com/office/officeart/2005/8/layout/process1" loCatId="process" qsTypeId="urn:microsoft.com/office/officeart/2005/8/quickstyle/simple3" qsCatId="simple" csTypeId="urn:microsoft.com/office/officeart/2005/8/colors/colorful5" csCatId="colorful" phldr="1"/>
      <dgm:spPr/>
    </dgm:pt>
    <dgm:pt modelId="{CD2CA697-7105-4381-A2F0-9EC3E284BA4E}">
      <dgm:prSet phldrT="[Text]" custT="1"/>
      <dgm:spPr/>
      <dgm:t>
        <a:bodyPr/>
        <a:lstStyle/>
        <a:p>
          <a:r>
            <a:rPr lang="en-GB" sz="1400" dirty="0"/>
            <a:t>Toolkit suggests referral to Alisa</a:t>
          </a:r>
        </a:p>
      </dgm:t>
    </dgm:pt>
    <dgm:pt modelId="{1EF967A1-EB3D-4ED5-B5A0-2F0FB14E7A43}" type="parTrans" cxnId="{190B1E4C-3710-42F7-86B8-F51314482324}">
      <dgm:prSet/>
      <dgm:spPr/>
      <dgm:t>
        <a:bodyPr/>
        <a:lstStyle/>
        <a:p>
          <a:endParaRPr lang="en-GB"/>
        </a:p>
      </dgm:t>
    </dgm:pt>
    <dgm:pt modelId="{D649B9DA-7DA0-409F-B437-8CE192B5AA0C}" type="sibTrans" cxnId="{190B1E4C-3710-42F7-86B8-F51314482324}">
      <dgm:prSet/>
      <dgm:spPr/>
      <dgm:t>
        <a:bodyPr/>
        <a:lstStyle/>
        <a:p>
          <a:endParaRPr lang="en-GB"/>
        </a:p>
      </dgm:t>
    </dgm:pt>
    <dgm:pt modelId="{057D25E7-BE34-442F-BAA2-A67846C1F127}">
      <dgm:prSet phldrT="[Text]" custT="1"/>
      <dgm:spPr/>
      <dgm:t>
        <a:bodyPr/>
        <a:lstStyle/>
        <a:p>
          <a:r>
            <a:rPr lang="en-GB" sz="1400" dirty="0"/>
            <a:t>Alisa makes contact</a:t>
          </a:r>
        </a:p>
      </dgm:t>
    </dgm:pt>
    <dgm:pt modelId="{A36B8935-5613-4066-8633-D73CCEC39E65}" type="parTrans" cxnId="{4F61EC58-131A-451C-9702-7FDA9D9812A3}">
      <dgm:prSet/>
      <dgm:spPr/>
      <dgm:t>
        <a:bodyPr/>
        <a:lstStyle/>
        <a:p>
          <a:endParaRPr lang="en-GB"/>
        </a:p>
      </dgm:t>
    </dgm:pt>
    <dgm:pt modelId="{C73786E5-A9BC-48E1-8767-088D40E3130A}" type="sibTrans" cxnId="{4F61EC58-131A-451C-9702-7FDA9D9812A3}">
      <dgm:prSet/>
      <dgm:spPr/>
      <dgm:t>
        <a:bodyPr/>
        <a:lstStyle/>
        <a:p>
          <a:endParaRPr lang="en-GB"/>
        </a:p>
      </dgm:t>
    </dgm:pt>
    <dgm:pt modelId="{FAFC22BC-D530-4C48-AA04-8A17757B1EF3}">
      <dgm:prSet phldrT="[Text]" custT="1"/>
      <dgm:spPr/>
      <dgm:t>
        <a:bodyPr/>
        <a:lstStyle/>
        <a:p>
          <a:r>
            <a:rPr lang="en-GB" sz="1400" dirty="0"/>
            <a:t>Alisa supports YP &amp; makes appropriate referrals</a:t>
          </a:r>
        </a:p>
      </dgm:t>
    </dgm:pt>
    <dgm:pt modelId="{FA21B288-0420-448E-BB89-1C2D4CB8C0BA}" type="parTrans" cxnId="{29033FD6-F0F2-49CA-9D1F-3B1E9A3E3ED1}">
      <dgm:prSet/>
      <dgm:spPr/>
      <dgm:t>
        <a:bodyPr/>
        <a:lstStyle/>
        <a:p>
          <a:endParaRPr lang="en-GB"/>
        </a:p>
      </dgm:t>
    </dgm:pt>
    <dgm:pt modelId="{1118C2ED-7568-4C62-BEDE-2DDE5AE1CE6E}" type="sibTrans" cxnId="{29033FD6-F0F2-49CA-9D1F-3B1E9A3E3ED1}">
      <dgm:prSet/>
      <dgm:spPr/>
      <dgm:t>
        <a:bodyPr/>
        <a:lstStyle/>
        <a:p>
          <a:endParaRPr lang="en-GB"/>
        </a:p>
      </dgm:t>
    </dgm:pt>
    <dgm:pt modelId="{27271130-8915-4A2F-877F-CF66CF95874D}">
      <dgm:prSet phldrT="[Text]" custT="1"/>
      <dgm:spPr/>
      <dgm:t>
        <a:bodyPr/>
        <a:lstStyle/>
        <a:p>
          <a:r>
            <a:rPr lang="en-GB" sz="1400" dirty="0"/>
            <a:t>Upon discharge, onwards referrals made for specified support services if needed</a:t>
          </a:r>
        </a:p>
      </dgm:t>
    </dgm:pt>
    <dgm:pt modelId="{817C95EE-FECD-4305-9E7D-D1F2D4950835}" type="parTrans" cxnId="{37E9E734-7FAB-4F58-9DFF-EA9E28A6CF30}">
      <dgm:prSet/>
      <dgm:spPr/>
      <dgm:t>
        <a:bodyPr/>
        <a:lstStyle/>
        <a:p>
          <a:endParaRPr lang="en-GB"/>
        </a:p>
      </dgm:t>
    </dgm:pt>
    <dgm:pt modelId="{DDE37D4C-4283-4D45-AC33-1747D262D053}" type="sibTrans" cxnId="{37E9E734-7FAB-4F58-9DFF-EA9E28A6CF30}">
      <dgm:prSet/>
      <dgm:spPr/>
      <dgm:t>
        <a:bodyPr/>
        <a:lstStyle/>
        <a:p>
          <a:endParaRPr lang="en-GB"/>
        </a:p>
      </dgm:t>
    </dgm:pt>
    <dgm:pt modelId="{391895D4-EBB0-4D75-A9CC-888E945D2CF1}">
      <dgm:prSet phldrT="[Text]" custT="1"/>
      <dgm:spPr/>
      <dgm:t>
        <a:bodyPr/>
        <a:lstStyle/>
        <a:p>
          <a:r>
            <a:rPr lang="en-GB" sz="1400" dirty="0"/>
            <a:t>YP attends ED, toolkit completed</a:t>
          </a:r>
        </a:p>
      </dgm:t>
    </dgm:pt>
    <dgm:pt modelId="{78BCBDBA-9C33-4EC9-9E9B-38415980403A}" type="parTrans" cxnId="{D9F5656A-2BA7-4D32-9B80-5392C0925E33}">
      <dgm:prSet/>
      <dgm:spPr/>
      <dgm:t>
        <a:bodyPr/>
        <a:lstStyle/>
        <a:p>
          <a:endParaRPr lang="en-GB"/>
        </a:p>
      </dgm:t>
    </dgm:pt>
    <dgm:pt modelId="{B156172E-87CD-4037-830F-B8CF58C7D0FA}" type="sibTrans" cxnId="{D9F5656A-2BA7-4D32-9B80-5392C0925E33}">
      <dgm:prSet/>
      <dgm:spPr/>
      <dgm:t>
        <a:bodyPr/>
        <a:lstStyle/>
        <a:p>
          <a:endParaRPr lang="en-GB"/>
        </a:p>
      </dgm:t>
    </dgm:pt>
    <dgm:pt modelId="{3D4EAA08-5613-4BBA-9D5E-3E4385182273}">
      <dgm:prSet phldrT="[Text]" custT="1"/>
      <dgm:spPr/>
      <dgm:t>
        <a:bodyPr/>
        <a:lstStyle/>
        <a:p>
          <a:r>
            <a:rPr lang="en-GB" sz="1400" dirty="0"/>
            <a:t>Alisa continues to support as long as required</a:t>
          </a:r>
        </a:p>
      </dgm:t>
    </dgm:pt>
    <dgm:pt modelId="{1A9BA678-CDFF-49C2-AD88-5B46B82929A7}" type="parTrans" cxnId="{235B0FC8-F0E1-4EE0-B999-B5AD468CDA7F}">
      <dgm:prSet/>
      <dgm:spPr/>
      <dgm:t>
        <a:bodyPr/>
        <a:lstStyle/>
        <a:p>
          <a:endParaRPr lang="en-GB"/>
        </a:p>
      </dgm:t>
    </dgm:pt>
    <dgm:pt modelId="{561644A7-6B27-4A38-93F3-67D6F064E2B4}" type="sibTrans" cxnId="{235B0FC8-F0E1-4EE0-B999-B5AD468CDA7F}">
      <dgm:prSet/>
      <dgm:spPr/>
      <dgm:t>
        <a:bodyPr/>
        <a:lstStyle/>
        <a:p>
          <a:endParaRPr lang="en-GB"/>
        </a:p>
      </dgm:t>
    </dgm:pt>
    <dgm:pt modelId="{9E8AC03A-46BD-447E-88A1-1FCB4AC4C3C1}">
      <dgm:prSet phldrT="[Text]" custT="1"/>
      <dgm:spPr/>
      <dgm:t>
        <a:bodyPr/>
        <a:lstStyle/>
        <a:p>
          <a:r>
            <a:rPr lang="en-GB" sz="1400" dirty="0"/>
            <a:t>Referral made</a:t>
          </a:r>
        </a:p>
      </dgm:t>
    </dgm:pt>
    <dgm:pt modelId="{BE3E5F07-3BAA-4D1A-97FC-F79E4735F9DA}" type="parTrans" cxnId="{560B00D3-0E6B-4099-9546-C0C206C5BB90}">
      <dgm:prSet/>
      <dgm:spPr/>
      <dgm:t>
        <a:bodyPr/>
        <a:lstStyle/>
        <a:p>
          <a:endParaRPr lang="en-GB"/>
        </a:p>
      </dgm:t>
    </dgm:pt>
    <dgm:pt modelId="{34795856-0996-44EC-B126-102AF8085965}" type="sibTrans" cxnId="{560B00D3-0E6B-4099-9546-C0C206C5BB90}">
      <dgm:prSet/>
      <dgm:spPr/>
      <dgm:t>
        <a:bodyPr/>
        <a:lstStyle/>
        <a:p>
          <a:endParaRPr lang="en-GB"/>
        </a:p>
      </dgm:t>
    </dgm:pt>
    <dgm:pt modelId="{85B00460-2658-465F-B11F-C4D3DF01A013}" type="pres">
      <dgm:prSet presAssocID="{B09938AA-86A7-4705-9AE8-596AAD96B5DA}" presName="Name0" presStyleCnt="0">
        <dgm:presLayoutVars>
          <dgm:dir/>
          <dgm:resizeHandles val="exact"/>
        </dgm:presLayoutVars>
      </dgm:prSet>
      <dgm:spPr/>
    </dgm:pt>
    <dgm:pt modelId="{5C5BD727-DC8D-4C4E-A49D-9411170CD4CC}" type="pres">
      <dgm:prSet presAssocID="{391895D4-EBB0-4D75-A9CC-888E945D2CF1}" presName="node" presStyleLbl="node1" presStyleIdx="0" presStyleCnt="7" custScaleX="133700" custScaleY="110045">
        <dgm:presLayoutVars>
          <dgm:bulletEnabled val="1"/>
        </dgm:presLayoutVars>
      </dgm:prSet>
      <dgm:spPr/>
    </dgm:pt>
    <dgm:pt modelId="{E8C2A619-58E1-4CAD-AFC8-0829801FE84B}" type="pres">
      <dgm:prSet presAssocID="{B156172E-87CD-4037-830F-B8CF58C7D0FA}" presName="sibTrans" presStyleLbl="sibTrans2D1" presStyleIdx="0" presStyleCnt="6"/>
      <dgm:spPr/>
    </dgm:pt>
    <dgm:pt modelId="{EF997C39-DEA1-4FD2-BAEA-181654411E12}" type="pres">
      <dgm:prSet presAssocID="{B156172E-87CD-4037-830F-B8CF58C7D0FA}" presName="connectorText" presStyleLbl="sibTrans2D1" presStyleIdx="0" presStyleCnt="6"/>
      <dgm:spPr/>
    </dgm:pt>
    <dgm:pt modelId="{41F5FA77-C27C-43BF-B898-2A519A5D7A85}" type="pres">
      <dgm:prSet presAssocID="{CD2CA697-7105-4381-A2F0-9EC3E284BA4E}" presName="node" presStyleLbl="node1" presStyleIdx="1" presStyleCnt="7" custScaleX="119746" custScaleY="107229">
        <dgm:presLayoutVars>
          <dgm:bulletEnabled val="1"/>
        </dgm:presLayoutVars>
      </dgm:prSet>
      <dgm:spPr/>
    </dgm:pt>
    <dgm:pt modelId="{04870B60-7EA3-472A-9AAB-2BE32584E7B8}" type="pres">
      <dgm:prSet presAssocID="{D649B9DA-7DA0-409F-B437-8CE192B5AA0C}" presName="sibTrans" presStyleLbl="sibTrans2D1" presStyleIdx="1" presStyleCnt="6"/>
      <dgm:spPr/>
    </dgm:pt>
    <dgm:pt modelId="{56757541-995E-4EFA-A4E5-E5548DF3FBFA}" type="pres">
      <dgm:prSet presAssocID="{D649B9DA-7DA0-409F-B437-8CE192B5AA0C}" presName="connectorText" presStyleLbl="sibTrans2D1" presStyleIdx="1" presStyleCnt="6"/>
      <dgm:spPr/>
    </dgm:pt>
    <dgm:pt modelId="{2894B473-D778-4FFD-A486-2B4C4C750D92}" type="pres">
      <dgm:prSet presAssocID="{9E8AC03A-46BD-447E-88A1-1FCB4AC4C3C1}" presName="node" presStyleLbl="node1" presStyleIdx="2" presStyleCnt="7">
        <dgm:presLayoutVars>
          <dgm:bulletEnabled val="1"/>
        </dgm:presLayoutVars>
      </dgm:prSet>
      <dgm:spPr/>
    </dgm:pt>
    <dgm:pt modelId="{5E3A1E14-97C3-45EC-95C3-E6F5A7B984DE}" type="pres">
      <dgm:prSet presAssocID="{34795856-0996-44EC-B126-102AF8085965}" presName="sibTrans" presStyleLbl="sibTrans2D1" presStyleIdx="2" presStyleCnt="6"/>
      <dgm:spPr/>
    </dgm:pt>
    <dgm:pt modelId="{F4D62BB2-A4E0-493D-BA60-7316D3BF9C3C}" type="pres">
      <dgm:prSet presAssocID="{34795856-0996-44EC-B126-102AF8085965}" presName="connectorText" presStyleLbl="sibTrans2D1" presStyleIdx="2" presStyleCnt="6"/>
      <dgm:spPr/>
    </dgm:pt>
    <dgm:pt modelId="{20D2BFC8-BADB-4087-BE60-3778E091B411}" type="pres">
      <dgm:prSet presAssocID="{057D25E7-BE34-442F-BAA2-A67846C1F127}" presName="node" presStyleLbl="node1" presStyleIdx="3" presStyleCnt="7">
        <dgm:presLayoutVars>
          <dgm:bulletEnabled val="1"/>
        </dgm:presLayoutVars>
      </dgm:prSet>
      <dgm:spPr/>
    </dgm:pt>
    <dgm:pt modelId="{7E6686A5-1A2F-458A-A109-C2CF38B7CAA4}" type="pres">
      <dgm:prSet presAssocID="{C73786E5-A9BC-48E1-8767-088D40E3130A}" presName="sibTrans" presStyleLbl="sibTrans2D1" presStyleIdx="3" presStyleCnt="6"/>
      <dgm:spPr/>
    </dgm:pt>
    <dgm:pt modelId="{6D126CB7-1F57-4DAF-A579-E881CBAA23B3}" type="pres">
      <dgm:prSet presAssocID="{C73786E5-A9BC-48E1-8767-088D40E3130A}" presName="connectorText" presStyleLbl="sibTrans2D1" presStyleIdx="3" presStyleCnt="6"/>
      <dgm:spPr/>
    </dgm:pt>
    <dgm:pt modelId="{ABFF2BC8-4576-4A64-8880-7E69A2F15C18}" type="pres">
      <dgm:prSet presAssocID="{FAFC22BC-D530-4C48-AA04-8A17757B1EF3}" presName="node" presStyleLbl="node1" presStyleIdx="4" presStyleCnt="7" custScaleX="112802" custScaleY="104064">
        <dgm:presLayoutVars>
          <dgm:bulletEnabled val="1"/>
        </dgm:presLayoutVars>
      </dgm:prSet>
      <dgm:spPr/>
    </dgm:pt>
    <dgm:pt modelId="{D922B53C-C6E7-47FC-B6CE-3B5A3323B5DD}" type="pres">
      <dgm:prSet presAssocID="{1118C2ED-7568-4C62-BEDE-2DDE5AE1CE6E}" presName="sibTrans" presStyleLbl="sibTrans2D1" presStyleIdx="4" presStyleCnt="6"/>
      <dgm:spPr/>
    </dgm:pt>
    <dgm:pt modelId="{A64C3AA5-6FD5-4C5A-9F1F-C7B0566B1588}" type="pres">
      <dgm:prSet presAssocID="{1118C2ED-7568-4C62-BEDE-2DDE5AE1CE6E}" presName="connectorText" presStyleLbl="sibTrans2D1" presStyleIdx="4" presStyleCnt="6"/>
      <dgm:spPr/>
    </dgm:pt>
    <dgm:pt modelId="{31C5D145-0E7C-49C6-90D2-BE48520CD3C8}" type="pres">
      <dgm:prSet presAssocID="{3D4EAA08-5613-4BBA-9D5E-3E4385182273}" presName="node" presStyleLbl="node1" presStyleIdx="5" presStyleCnt="7" custScaleX="122556" custScaleY="107589">
        <dgm:presLayoutVars>
          <dgm:bulletEnabled val="1"/>
        </dgm:presLayoutVars>
      </dgm:prSet>
      <dgm:spPr/>
    </dgm:pt>
    <dgm:pt modelId="{A73DFB08-BA30-4DDF-B154-976707F7DD4B}" type="pres">
      <dgm:prSet presAssocID="{561644A7-6B27-4A38-93F3-67D6F064E2B4}" presName="sibTrans" presStyleLbl="sibTrans2D1" presStyleIdx="5" presStyleCnt="6"/>
      <dgm:spPr/>
    </dgm:pt>
    <dgm:pt modelId="{90C70739-8BBD-4196-8A93-6BF4D7D7D859}" type="pres">
      <dgm:prSet presAssocID="{561644A7-6B27-4A38-93F3-67D6F064E2B4}" presName="connectorText" presStyleLbl="sibTrans2D1" presStyleIdx="5" presStyleCnt="6"/>
      <dgm:spPr/>
    </dgm:pt>
    <dgm:pt modelId="{47C24575-4A71-46B0-A4F4-41E107BE4145}" type="pres">
      <dgm:prSet presAssocID="{27271130-8915-4A2F-877F-CF66CF95874D}" presName="node" presStyleLbl="node1" presStyleIdx="6" presStyleCnt="7" custScaleX="137533" custScaleY="103258">
        <dgm:presLayoutVars>
          <dgm:bulletEnabled val="1"/>
        </dgm:presLayoutVars>
      </dgm:prSet>
      <dgm:spPr/>
    </dgm:pt>
  </dgm:ptLst>
  <dgm:cxnLst>
    <dgm:cxn modelId="{D1586601-6EDF-46A4-9896-EB8646C8371C}" type="presOf" srcId="{561644A7-6B27-4A38-93F3-67D6F064E2B4}" destId="{A73DFB08-BA30-4DDF-B154-976707F7DD4B}" srcOrd="0" destOrd="0" presId="urn:microsoft.com/office/officeart/2005/8/layout/process1"/>
    <dgm:cxn modelId="{5E3FA00D-B4F0-4C90-AE8C-6E80C9851F5F}" type="presOf" srcId="{C73786E5-A9BC-48E1-8767-088D40E3130A}" destId="{7E6686A5-1A2F-458A-A109-C2CF38B7CAA4}" srcOrd="0" destOrd="0" presId="urn:microsoft.com/office/officeart/2005/8/layout/process1"/>
    <dgm:cxn modelId="{AA0BFD16-18FD-475E-9756-0D9741FD397A}" type="presOf" srcId="{391895D4-EBB0-4D75-A9CC-888E945D2CF1}" destId="{5C5BD727-DC8D-4C4E-A49D-9411170CD4CC}" srcOrd="0" destOrd="0" presId="urn:microsoft.com/office/officeart/2005/8/layout/process1"/>
    <dgm:cxn modelId="{F2786C19-C355-47F2-8742-42A56D4A784D}" type="presOf" srcId="{9E8AC03A-46BD-447E-88A1-1FCB4AC4C3C1}" destId="{2894B473-D778-4FFD-A486-2B4C4C750D92}" srcOrd="0" destOrd="0" presId="urn:microsoft.com/office/officeart/2005/8/layout/process1"/>
    <dgm:cxn modelId="{FDFFF42D-B233-40F4-8320-422A4A97D1EF}" type="presOf" srcId="{27271130-8915-4A2F-877F-CF66CF95874D}" destId="{47C24575-4A71-46B0-A4F4-41E107BE4145}" srcOrd="0" destOrd="0" presId="urn:microsoft.com/office/officeart/2005/8/layout/process1"/>
    <dgm:cxn modelId="{0734F72D-EA16-4213-BED1-E2EDD234C0FF}" type="presOf" srcId="{FAFC22BC-D530-4C48-AA04-8A17757B1EF3}" destId="{ABFF2BC8-4576-4A64-8880-7E69A2F15C18}" srcOrd="0" destOrd="0" presId="urn:microsoft.com/office/officeart/2005/8/layout/process1"/>
    <dgm:cxn modelId="{37E9E734-7FAB-4F58-9DFF-EA9E28A6CF30}" srcId="{B09938AA-86A7-4705-9AE8-596AAD96B5DA}" destId="{27271130-8915-4A2F-877F-CF66CF95874D}" srcOrd="6" destOrd="0" parTransId="{817C95EE-FECD-4305-9E7D-D1F2D4950835}" sibTransId="{DDE37D4C-4283-4D45-AC33-1747D262D053}"/>
    <dgm:cxn modelId="{D9F5656A-2BA7-4D32-9B80-5392C0925E33}" srcId="{B09938AA-86A7-4705-9AE8-596AAD96B5DA}" destId="{391895D4-EBB0-4D75-A9CC-888E945D2CF1}" srcOrd="0" destOrd="0" parTransId="{78BCBDBA-9C33-4EC9-9E9B-38415980403A}" sibTransId="{B156172E-87CD-4037-830F-B8CF58C7D0FA}"/>
    <dgm:cxn modelId="{190B1E4C-3710-42F7-86B8-F51314482324}" srcId="{B09938AA-86A7-4705-9AE8-596AAD96B5DA}" destId="{CD2CA697-7105-4381-A2F0-9EC3E284BA4E}" srcOrd="1" destOrd="0" parTransId="{1EF967A1-EB3D-4ED5-B5A0-2F0FB14E7A43}" sibTransId="{D649B9DA-7DA0-409F-B437-8CE192B5AA0C}"/>
    <dgm:cxn modelId="{07766854-5063-4FDE-B3D4-35DEB08F4A29}" type="presOf" srcId="{1118C2ED-7568-4C62-BEDE-2DDE5AE1CE6E}" destId="{A64C3AA5-6FD5-4C5A-9F1F-C7B0566B1588}" srcOrd="1" destOrd="0" presId="urn:microsoft.com/office/officeart/2005/8/layout/process1"/>
    <dgm:cxn modelId="{4F61EC58-131A-451C-9702-7FDA9D9812A3}" srcId="{B09938AA-86A7-4705-9AE8-596AAD96B5DA}" destId="{057D25E7-BE34-442F-BAA2-A67846C1F127}" srcOrd="3" destOrd="0" parTransId="{A36B8935-5613-4066-8633-D73CCEC39E65}" sibTransId="{C73786E5-A9BC-48E1-8767-088D40E3130A}"/>
    <dgm:cxn modelId="{705CFD78-75F7-4DB0-8E1A-6D754CC74896}" type="presOf" srcId="{1118C2ED-7568-4C62-BEDE-2DDE5AE1CE6E}" destId="{D922B53C-C6E7-47FC-B6CE-3B5A3323B5DD}" srcOrd="0" destOrd="0" presId="urn:microsoft.com/office/officeart/2005/8/layout/process1"/>
    <dgm:cxn modelId="{4D431F7D-E6BC-4BBD-B016-0EB9D5E2988F}" type="presOf" srcId="{C73786E5-A9BC-48E1-8767-088D40E3130A}" destId="{6D126CB7-1F57-4DAF-A579-E881CBAA23B3}" srcOrd="1" destOrd="0" presId="urn:microsoft.com/office/officeart/2005/8/layout/process1"/>
    <dgm:cxn modelId="{957A897D-7F85-4918-8327-F51E72FD66F1}" type="presOf" srcId="{D649B9DA-7DA0-409F-B437-8CE192B5AA0C}" destId="{56757541-995E-4EFA-A4E5-E5548DF3FBFA}" srcOrd="1" destOrd="0" presId="urn:microsoft.com/office/officeart/2005/8/layout/process1"/>
    <dgm:cxn modelId="{43228E84-7E77-47FF-942C-1B41E86CE1D4}" type="presOf" srcId="{561644A7-6B27-4A38-93F3-67D6F064E2B4}" destId="{90C70739-8BBD-4196-8A93-6BF4D7D7D859}" srcOrd="1" destOrd="0" presId="urn:microsoft.com/office/officeart/2005/8/layout/process1"/>
    <dgm:cxn modelId="{E3285F86-6E4D-4D2B-A0E4-51C74EC1C4DB}" type="presOf" srcId="{34795856-0996-44EC-B126-102AF8085965}" destId="{F4D62BB2-A4E0-493D-BA60-7316D3BF9C3C}" srcOrd="1" destOrd="0" presId="urn:microsoft.com/office/officeart/2005/8/layout/process1"/>
    <dgm:cxn modelId="{87DC298F-C760-4598-930D-B27897E265C2}" type="presOf" srcId="{34795856-0996-44EC-B126-102AF8085965}" destId="{5E3A1E14-97C3-45EC-95C3-E6F5A7B984DE}" srcOrd="0" destOrd="0" presId="urn:microsoft.com/office/officeart/2005/8/layout/process1"/>
    <dgm:cxn modelId="{247019A4-9D4A-47B9-98D7-CE14B3325325}" type="presOf" srcId="{057D25E7-BE34-442F-BAA2-A67846C1F127}" destId="{20D2BFC8-BADB-4087-BE60-3778E091B411}" srcOrd="0" destOrd="0" presId="urn:microsoft.com/office/officeart/2005/8/layout/process1"/>
    <dgm:cxn modelId="{543CF1A4-3393-4841-861D-66F74DD45A47}" type="presOf" srcId="{CD2CA697-7105-4381-A2F0-9EC3E284BA4E}" destId="{41F5FA77-C27C-43BF-B898-2A519A5D7A85}" srcOrd="0" destOrd="0" presId="urn:microsoft.com/office/officeart/2005/8/layout/process1"/>
    <dgm:cxn modelId="{0807DFC2-B13A-43DD-8488-D41DA6CB9F44}" type="presOf" srcId="{D649B9DA-7DA0-409F-B437-8CE192B5AA0C}" destId="{04870B60-7EA3-472A-9AAB-2BE32584E7B8}" srcOrd="0" destOrd="0" presId="urn:microsoft.com/office/officeart/2005/8/layout/process1"/>
    <dgm:cxn modelId="{E6AD68C3-5F72-40E1-84E1-B63F4DA4CF66}" type="presOf" srcId="{B156172E-87CD-4037-830F-B8CF58C7D0FA}" destId="{EF997C39-DEA1-4FD2-BAEA-181654411E12}" srcOrd="1" destOrd="0" presId="urn:microsoft.com/office/officeart/2005/8/layout/process1"/>
    <dgm:cxn modelId="{235B0FC8-F0E1-4EE0-B999-B5AD468CDA7F}" srcId="{B09938AA-86A7-4705-9AE8-596AAD96B5DA}" destId="{3D4EAA08-5613-4BBA-9D5E-3E4385182273}" srcOrd="5" destOrd="0" parTransId="{1A9BA678-CDFF-49C2-AD88-5B46B82929A7}" sibTransId="{561644A7-6B27-4A38-93F3-67D6F064E2B4}"/>
    <dgm:cxn modelId="{560B00D3-0E6B-4099-9546-C0C206C5BB90}" srcId="{B09938AA-86A7-4705-9AE8-596AAD96B5DA}" destId="{9E8AC03A-46BD-447E-88A1-1FCB4AC4C3C1}" srcOrd="2" destOrd="0" parTransId="{BE3E5F07-3BAA-4D1A-97FC-F79E4735F9DA}" sibTransId="{34795856-0996-44EC-B126-102AF8085965}"/>
    <dgm:cxn modelId="{29033FD6-F0F2-49CA-9D1F-3B1E9A3E3ED1}" srcId="{B09938AA-86A7-4705-9AE8-596AAD96B5DA}" destId="{FAFC22BC-D530-4C48-AA04-8A17757B1EF3}" srcOrd="4" destOrd="0" parTransId="{FA21B288-0420-448E-BB89-1C2D4CB8C0BA}" sibTransId="{1118C2ED-7568-4C62-BEDE-2DDE5AE1CE6E}"/>
    <dgm:cxn modelId="{0231B7ED-A449-4AA5-8CBB-1221048EC3A1}" type="presOf" srcId="{3D4EAA08-5613-4BBA-9D5E-3E4385182273}" destId="{31C5D145-0E7C-49C6-90D2-BE48520CD3C8}" srcOrd="0" destOrd="0" presId="urn:microsoft.com/office/officeart/2005/8/layout/process1"/>
    <dgm:cxn modelId="{192DEFF5-74BE-45E2-A6D4-1DA911AFC5DC}" type="presOf" srcId="{B156172E-87CD-4037-830F-B8CF58C7D0FA}" destId="{E8C2A619-58E1-4CAD-AFC8-0829801FE84B}" srcOrd="0" destOrd="0" presId="urn:microsoft.com/office/officeart/2005/8/layout/process1"/>
    <dgm:cxn modelId="{258B30FD-162C-44C4-951D-E7FB3B89D60F}" type="presOf" srcId="{B09938AA-86A7-4705-9AE8-596AAD96B5DA}" destId="{85B00460-2658-465F-B11F-C4D3DF01A013}" srcOrd="0" destOrd="0" presId="urn:microsoft.com/office/officeart/2005/8/layout/process1"/>
    <dgm:cxn modelId="{F6795B47-666D-4D9B-892F-276E9536EA7F}" type="presParOf" srcId="{85B00460-2658-465F-B11F-C4D3DF01A013}" destId="{5C5BD727-DC8D-4C4E-A49D-9411170CD4CC}" srcOrd="0" destOrd="0" presId="urn:microsoft.com/office/officeart/2005/8/layout/process1"/>
    <dgm:cxn modelId="{8226A02D-D454-478D-B33F-8E96B6E3693F}" type="presParOf" srcId="{85B00460-2658-465F-B11F-C4D3DF01A013}" destId="{E8C2A619-58E1-4CAD-AFC8-0829801FE84B}" srcOrd="1" destOrd="0" presId="urn:microsoft.com/office/officeart/2005/8/layout/process1"/>
    <dgm:cxn modelId="{6F1A3B75-2248-4429-8539-BA6D5FAF24B6}" type="presParOf" srcId="{E8C2A619-58E1-4CAD-AFC8-0829801FE84B}" destId="{EF997C39-DEA1-4FD2-BAEA-181654411E12}" srcOrd="0" destOrd="0" presId="urn:microsoft.com/office/officeart/2005/8/layout/process1"/>
    <dgm:cxn modelId="{E77EC1A8-F9AB-4C4F-93F3-67AAF0DC0347}" type="presParOf" srcId="{85B00460-2658-465F-B11F-C4D3DF01A013}" destId="{41F5FA77-C27C-43BF-B898-2A519A5D7A85}" srcOrd="2" destOrd="0" presId="urn:microsoft.com/office/officeart/2005/8/layout/process1"/>
    <dgm:cxn modelId="{B97F12E7-A226-4C48-8F42-9B0C18EE0DFF}" type="presParOf" srcId="{85B00460-2658-465F-B11F-C4D3DF01A013}" destId="{04870B60-7EA3-472A-9AAB-2BE32584E7B8}" srcOrd="3" destOrd="0" presId="urn:microsoft.com/office/officeart/2005/8/layout/process1"/>
    <dgm:cxn modelId="{76C7A51E-2AFA-47A6-94DB-14D2AF5D68D0}" type="presParOf" srcId="{04870B60-7EA3-472A-9AAB-2BE32584E7B8}" destId="{56757541-995E-4EFA-A4E5-E5548DF3FBFA}" srcOrd="0" destOrd="0" presId="urn:microsoft.com/office/officeart/2005/8/layout/process1"/>
    <dgm:cxn modelId="{D20B0223-B600-4E00-B0BC-B97565E59182}" type="presParOf" srcId="{85B00460-2658-465F-B11F-C4D3DF01A013}" destId="{2894B473-D778-4FFD-A486-2B4C4C750D92}" srcOrd="4" destOrd="0" presId="urn:microsoft.com/office/officeart/2005/8/layout/process1"/>
    <dgm:cxn modelId="{4069802B-5A7A-40FD-94AB-6EEFA33F11FD}" type="presParOf" srcId="{85B00460-2658-465F-B11F-C4D3DF01A013}" destId="{5E3A1E14-97C3-45EC-95C3-E6F5A7B984DE}" srcOrd="5" destOrd="0" presId="urn:microsoft.com/office/officeart/2005/8/layout/process1"/>
    <dgm:cxn modelId="{39549DDB-29F1-41CC-B939-F134982A6E6C}" type="presParOf" srcId="{5E3A1E14-97C3-45EC-95C3-E6F5A7B984DE}" destId="{F4D62BB2-A4E0-493D-BA60-7316D3BF9C3C}" srcOrd="0" destOrd="0" presId="urn:microsoft.com/office/officeart/2005/8/layout/process1"/>
    <dgm:cxn modelId="{CC13F877-E9F1-4D5A-BB30-61A203059103}" type="presParOf" srcId="{85B00460-2658-465F-B11F-C4D3DF01A013}" destId="{20D2BFC8-BADB-4087-BE60-3778E091B411}" srcOrd="6" destOrd="0" presId="urn:microsoft.com/office/officeart/2005/8/layout/process1"/>
    <dgm:cxn modelId="{9AF8B328-8FF1-4507-B446-10C26724E633}" type="presParOf" srcId="{85B00460-2658-465F-B11F-C4D3DF01A013}" destId="{7E6686A5-1A2F-458A-A109-C2CF38B7CAA4}" srcOrd="7" destOrd="0" presId="urn:microsoft.com/office/officeart/2005/8/layout/process1"/>
    <dgm:cxn modelId="{85095A03-85BF-4C22-9D35-52E3DC1F6BAE}" type="presParOf" srcId="{7E6686A5-1A2F-458A-A109-C2CF38B7CAA4}" destId="{6D126CB7-1F57-4DAF-A579-E881CBAA23B3}" srcOrd="0" destOrd="0" presId="urn:microsoft.com/office/officeart/2005/8/layout/process1"/>
    <dgm:cxn modelId="{D90632B0-8830-4C8B-ABE4-DC6FF935836B}" type="presParOf" srcId="{85B00460-2658-465F-B11F-C4D3DF01A013}" destId="{ABFF2BC8-4576-4A64-8880-7E69A2F15C18}" srcOrd="8" destOrd="0" presId="urn:microsoft.com/office/officeart/2005/8/layout/process1"/>
    <dgm:cxn modelId="{7D0CBB5D-7ECA-42DC-81F5-612C527D1ED2}" type="presParOf" srcId="{85B00460-2658-465F-B11F-C4D3DF01A013}" destId="{D922B53C-C6E7-47FC-B6CE-3B5A3323B5DD}" srcOrd="9" destOrd="0" presId="urn:microsoft.com/office/officeart/2005/8/layout/process1"/>
    <dgm:cxn modelId="{513D7125-F461-435F-A28D-4CF309A01A83}" type="presParOf" srcId="{D922B53C-C6E7-47FC-B6CE-3B5A3323B5DD}" destId="{A64C3AA5-6FD5-4C5A-9F1F-C7B0566B1588}" srcOrd="0" destOrd="0" presId="urn:microsoft.com/office/officeart/2005/8/layout/process1"/>
    <dgm:cxn modelId="{65B91CD6-3A7A-43D6-967F-A7A3C5B4A8DC}" type="presParOf" srcId="{85B00460-2658-465F-B11F-C4D3DF01A013}" destId="{31C5D145-0E7C-49C6-90D2-BE48520CD3C8}" srcOrd="10" destOrd="0" presId="urn:microsoft.com/office/officeart/2005/8/layout/process1"/>
    <dgm:cxn modelId="{08A6DC9C-A1CF-43C9-8035-E63946AADEFA}" type="presParOf" srcId="{85B00460-2658-465F-B11F-C4D3DF01A013}" destId="{A73DFB08-BA30-4DDF-B154-976707F7DD4B}" srcOrd="11" destOrd="0" presId="urn:microsoft.com/office/officeart/2005/8/layout/process1"/>
    <dgm:cxn modelId="{819CEEE5-6B54-495B-A7F7-D1AE809E03DC}" type="presParOf" srcId="{A73DFB08-BA30-4DDF-B154-976707F7DD4B}" destId="{90C70739-8BBD-4196-8A93-6BF4D7D7D859}" srcOrd="0" destOrd="0" presId="urn:microsoft.com/office/officeart/2005/8/layout/process1"/>
    <dgm:cxn modelId="{DCED9AB3-50FC-448F-B844-E39AD1607652}" type="presParOf" srcId="{85B00460-2658-465F-B11F-C4D3DF01A013}" destId="{47C24575-4A71-46B0-A4F4-41E107BE4145}"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FDC598-1917-46D3-9102-1C920CD28A57}" type="doc">
      <dgm:prSet loTypeId="urn:microsoft.com/office/officeart/2005/8/layout/target3" loCatId="list" qsTypeId="urn:microsoft.com/office/officeart/2005/8/quickstyle/simple1" qsCatId="simple" csTypeId="urn:microsoft.com/office/officeart/2005/8/colors/accent5_5" csCatId="accent5" phldr="1"/>
      <dgm:spPr/>
      <dgm:t>
        <a:bodyPr/>
        <a:lstStyle/>
        <a:p>
          <a:endParaRPr lang="en-GB"/>
        </a:p>
      </dgm:t>
    </dgm:pt>
    <dgm:pt modelId="{95C77E3A-25D8-4268-BCAE-800CF63B3A25}">
      <dgm:prSet phldrT="[Text]" custT="1"/>
      <dgm:spPr/>
      <dgm:t>
        <a:bodyPr/>
        <a:lstStyle/>
        <a:p>
          <a:r>
            <a:rPr lang="en-GB" sz="1600" dirty="0"/>
            <a:t>The ability to identify risk factors and recognise signs of grooming/exploitation.</a:t>
          </a:r>
        </a:p>
      </dgm:t>
    </dgm:pt>
    <dgm:pt modelId="{AFD69228-B9A4-40BB-BFCD-106C4A48E01B}" type="parTrans" cxnId="{1F884898-B8AD-4E1D-B4D6-702C2AEC42CD}">
      <dgm:prSet/>
      <dgm:spPr/>
      <dgm:t>
        <a:bodyPr/>
        <a:lstStyle/>
        <a:p>
          <a:endParaRPr lang="en-GB"/>
        </a:p>
      </dgm:t>
    </dgm:pt>
    <dgm:pt modelId="{2022C1C9-77DF-4155-8F4F-ECADE2DA928A}" type="sibTrans" cxnId="{1F884898-B8AD-4E1D-B4D6-702C2AEC42CD}">
      <dgm:prSet/>
      <dgm:spPr/>
      <dgm:t>
        <a:bodyPr/>
        <a:lstStyle/>
        <a:p>
          <a:endParaRPr lang="en-GB"/>
        </a:p>
      </dgm:t>
    </dgm:pt>
    <dgm:pt modelId="{8BFCF1AE-EA90-4EEC-AD34-F2636275BCD5}">
      <dgm:prSet phldrT="[Text]" custT="1"/>
      <dgm:spPr/>
      <dgm:t>
        <a:bodyPr/>
        <a:lstStyle/>
        <a:p>
          <a:r>
            <a:rPr lang="en-GB" sz="1600" dirty="0"/>
            <a:t>The toolkit provides staff with signs of exploitation to explore and discuss further.</a:t>
          </a:r>
        </a:p>
      </dgm:t>
    </dgm:pt>
    <dgm:pt modelId="{A88C7FE7-975C-4E07-8289-5AA290095060}" type="parTrans" cxnId="{8476054E-EB7D-4E84-A5BF-5D069A1359E5}">
      <dgm:prSet/>
      <dgm:spPr/>
      <dgm:t>
        <a:bodyPr/>
        <a:lstStyle/>
        <a:p>
          <a:endParaRPr lang="en-GB"/>
        </a:p>
      </dgm:t>
    </dgm:pt>
    <dgm:pt modelId="{13778734-162D-48A8-AF86-E7F4E2EF3734}" type="sibTrans" cxnId="{8476054E-EB7D-4E84-A5BF-5D069A1359E5}">
      <dgm:prSet/>
      <dgm:spPr/>
      <dgm:t>
        <a:bodyPr/>
        <a:lstStyle/>
        <a:p>
          <a:endParaRPr lang="en-GB"/>
        </a:p>
      </dgm:t>
    </dgm:pt>
    <dgm:pt modelId="{35F30F3A-029A-4CE3-A569-EC44268759DB}">
      <dgm:prSet phldrT="[Text]" custT="1"/>
      <dgm:spPr/>
      <dgm:t>
        <a:bodyPr/>
        <a:lstStyle/>
        <a:p>
          <a:r>
            <a:rPr lang="en-GB" sz="1600" dirty="0"/>
            <a:t>The need to improve information sharing, data gathering and staff training.</a:t>
          </a:r>
        </a:p>
      </dgm:t>
    </dgm:pt>
    <dgm:pt modelId="{3063AB8E-1EA2-4DB1-9016-F9985A419152}" type="parTrans" cxnId="{32B91ABE-4D3B-439C-AF22-863AE8A88BD1}">
      <dgm:prSet/>
      <dgm:spPr/>
      <dgm:t>
        <a:bodyPr/>
        <a:lstStyle/>
        <a:p>
          <a:endParaRPr lang="en-GB"/>
        </a:p>
      </dgm:t>
    </dgm:pt>
    <dgm:pt modelId="{DD576221-E320-495B-82F8-771D65D67E72}" type="sibTrans" cxnId="{32B91ABE-4D3B-439C-AF22-863AE8A88BD1}">
      <dgm:prSet/>
      <dgm:spPr/>
      <dgm:t>
        <a:bodyPr/>
        <a:lstStyle/>
        <a:p>
          <a:endParaRPr lang="en-GB"/>
        </a:p>
      </dgm:t>
    </dgm:pt>
    <dgm:pt modelId="{39A6284B-770E-4E0A-8FD0-6A0033C3A168}">
      <dgm:prSet phldrT="[Text]" custT="1"/>
      <dgm:spPr/>
      <dgm:t>
        <a:bodyPr/>
        <a:lstStyle/>
        <a:p>
          <a:r>
            <a:rPr lang="en-GB" sz="1600" dirty="0"/>
            <a:t>The toolkit is always shared with local authorities and community health agencies. Staff are trained regarding the use of the toolkit, but also exploitation in general with up-to-date evidenced based information.</a:t>
          </a:r>
        </a:p>
      </dgm:t>
    </dgm:pt>
    <dgm:pt modelId="{10F0BA0B-32CD-45DD-BF8F-74E559EE65B9}" type="parTrans" cxnId="{275F5288-20D9-4B3F-887C-AD345C5F93B0}">
      <dgm:prSet/>
      <dgm:spPr/>
      <dgm:t>
        <a:bodyPr/>
        <a:lstStyle/>
        <a:p>
          <a:endParaRPr lang="en-GB"/>
        </a:p>
      </dgm:t>
    </dgm:pt>
    <dgm:pt modelId="{AE8E4E29-3988-4737-BDD0-566308A3E168}" type="sibTrans" cxnId="{275F5288-20D9-4B3F-887C-AD345C5F93B0}">
      <dgm:prSet/>
      <dgm:spPr/>
      <dgm:t>
        <a:bodyPr/>
        <a:lstStyle/>
        <a:p>
          <a:endParaRPr lang="en-GB"/>
        </a:p>
      </dgm:t>
    </dgm:pt>
    <dgm:pt modelId="{9FA694AC-29C3-441C-AF3F-56DE33A5DC91}" type="pres">
      <dgm:prSet presAssocID="{52FDC598-1917-46D3-9102-1C920CD28A57}" presName="Name0" presStyleCnt="0">
        <dgm:presLayoutVars>
          <dgm:chMax val="7"/>
          <dgm:dir/>
          <dgm:animLvl val="lvl"/>
          <dgm:resizeHandles val="exact"/>
        </dgm:presLayoutVars>
      </dgm:prSet>
      <dgm:spPr/>
    </dgm:pt>
    <dgm:pt modelId="{B63DADAB-BD44-44A2-BF7B-99A058D63CF0}" type="pres">
      <dgm:prSet presAssocID="{95C77E3A-25D8-4268-BCAE-800CF63B3A25}" presName="circle1" presStyleLbl="node1" presStyleIdx="0" presStyleCnt="2"/>
      <dgm:spPr/>
    </dgm:pt>
    <dgm:pt modelId="{0EFEF867-44A1-492A-8EA6-340CC64D117C}" type="pres">
      <dgm:prSet presAssocID="{95C77E3A-25D8-4268-BCAE-800CF63B3A25}" presName="space" presStyleCnt="0"/>
      <dgm:spPr/>
    </dgm:pt>
    <dgm:pt modelId="{223790DE-76A0-4F41-BA1F-59AF351B6DC4}" type="pres">
      <dgm:prSet presAssocID="{95C77E3A-25D8-4268-BCAE-800CF63B3A25}" presName="rect1" presStyleLbl="alignAcc1" presStyleIdx="0" presStyleCnt="2"/>
      <dgm:spPr/>
    </dgm:pt>
    <dgm:pt modelId="{B1804F49-6A5D-4637-9916-3A59056DD9AE}" type="pres">
      <dgm:prSet presAssocID="{35F30F3A-029A-4CE3-A569-EC44268759DB}" presName="vertSpace2" presStyleLbl="node1" presStyleIdx="0" presStyleCnt="2"/>
      <dgm:spPr/>
    </dgm:pt>
    <dgm:pt modelId="{45EB0482-6914-42CA-8F25-FB3DD7B7D0B0}" type="pres">
      <dgm:prSet presAssocID="{35F30F3A-029A-4CE3-A569-EC44268759DB}" presName="circle2" presStyleLbl="node1" presStyleIdx="1" presStyleCnt="2"/>
      <dgm:spPr/>
    </dgm:pt>
    <dgm:pt modelId="{3C2E50D4-6D72-44EA-A8A3-E27E7B779D5C}" type="pres">
      <dgm:prSet presAssocID="{35F30F3A-029A-4CE3-A569-EC44268759DB}" presName="rect2" presStyleLbl="alignAcc1" presStyleIdx="1" presStyleCnt="2"/>
      <dgm:spPr/>
    </dgm:pt>
    <dgm:pt modelId="{554D6892-1C31-4F1D-B4A0-6A7C0166CB61}" type="pres">
      <dgm:prSet presAssocID="{95C77E3A-25D8-4268-BCAE-800CF63B3A25}" presName="rect1ParTx" presStyleLbl="alignAcc1" presStyleIdx="1" presStyleCnt="2">
        <dgm:presLayoutVars>
          <dgm:chMax val="1"/>
          <dgm:bulletEnabled val="1"/>
        </dgm:presLayoutVars>
      </dgm:prSet>
      <dgm:spPr/>
    </dgm:pt>
    <dgm:pt modelId="{6DC54291-3D76-4245-9AFA-FF61919F07F0}" type="pres">
      <dgm:prSet presAssocID="{95C77E3A-25D8-4268-BCAE-800CF63B3A25}" presName="rect1ChTx" presStyleLbl="alignAcc1" presStyleIdx="1" presStyleCnt="2">
        <dgm:presLayoutVars>
          <dgm:bulletEnabled val="1"/>
        </dgm:presLayoutVars>
      </dgm:prSet>
      <dgm:spPr/>
    </dgm:pt>
    <dgm:pt modelId="{0309D903-D21D-4129-984F-1DFF754B4C1B}" type="pres">
      <dgm:prSet presAssocID="{35F30F3A-029A-4CE3-A569-EC44268759DB}" presName="rect2ParTx" presStyleLbl="alignAcc1" presStyleIdx="1" presStyleCnt="2">
        <dgm:presLayoutVars>
          <dgm:chMax val="1"/>
          <dgm:bulletEnabled val="1"/>
        </dgm:presLayoutVars>
      </dgm:prSet>
      <dgm:spPr/>
    </dgm:pt>
    <dgm:pt modelId="{A8DA0472-059D-4771-B18F-4D6265BC13A1}" type="pres">
      <dgm:prSet presAssocID="{35F30F3A-029A-4CE3-A569-EC44268759DB}" presName="rect2ChTx" presStyleLbl="alignAcc1" presStyleIdx="1" presStyleCnt="2" custScaleX="104412" custScaleY="131320">
        <dgm:presLayoutVars>
          <dgm:bulletEnabled val="1"/>
        </dgm:presLayoutVars>
      </dgm:prSet>
      <dgm:spPr/>
    </dgm:pt>
  </dgm:ptLst>
  <dgm:cxnLst>
    <dgm:cxn modelId="{0EEFD80A-3394-4A2C-B104-55F8543C0E1B}" type="presOf" srcId="{35F30F3A-029A-4CE3-A569-EC44268759DB}" destId="{3C2E50D4-6D72-44EA-A8A3-E27E7B779D5C}" srcOrd="0" destOrd="0" presId="urn:microsoft.com/office/officeart/2005/8/layout/target3"/>
    <dgm:cxn modelId="{1453654A-A6D3-459E-9ACD-95E60669D5E0}" type="presOf" srcId="{35F30F3A-029A-4CE3-A569-EC44268759DB}" destId="{0309D903-D21D-4129-984F-1DFF754B4C1B}" srcOrd="1" destOrd="0" presId="urn:microsoft.com/office/officeart/2005/8/layout/target3"/>
    <dgm:cxn modelId="{8476054E-EB7D-4E84-A5BF-5D069A1359E5}" srcId="{95C77E3A-25D8-4268-BCAE-800CF63B3A25}" destId="{8BFCF1AE-EA90-4EEC-AD34-F2636275BCD5}" srcOrd="0" destOrd="0" parTransId="{A88C7FE7-975C-4E07-8289-5AA290095060}" sibTransId="{13778734-162D-48A8-AF86-E7F4E2EF3734}"/>
    <dgm:cxn modelId="{A0B54957-DBE4-4A55-90DB-AFA10F42A561}" type="presOf" srcId="{52FDC598-1917-46D3-9102-1C920CD28A57}" destId="{9FA694AC-29C3-441C-AF3F-56DE33A5DC91}" srcOrd="0" destOrd="0" presId="urn:microsoft.com/office/officeart/2005/8/layout/target3"/>
    <dgm:cxn modelId="{275F5288-20D9-4B3F-887C-AD345C5F93B0}" srcId="{35F30F3A-029A-4CE3-A569-EC44268759DB}" destId="{39A6284B-770E-4E0A-8FD0-6A0033C3A168}" srcOrd="0" destOrd="0" parTransId="{10F0BA0B-32CD-45DD-BF8F-74E559EE65B9}" sibTransId="{AE8E4E29-3988-4737-BDD0-566308A3E168}"/>
    <dgm:cxn modelId="{1F884898-B8AD-4E1D-B4D6-702C2AEC42CD}" srcId="{52FDC598-1917-46D3-9102-1C920CD28A57}" destId="{95C77E3A-25D8-4268-BCAE-800CF63B3A25}" srcOrd="0" destOrd="0" parTransId="{AFD69228-B9A4-40BB-BFCD-106C4A48E01B}" sibTransId="{2022C1C9-77DF-4155-8F4F-ECADE2DA928A}"/>
    <dgm:cxn modelId="{51473BA1-C245-45A4-99DB-890CF33B4B45}" type="presOf" srcId="{95C77E3A-25D8-4268-BCAE-800CF63B3A25}" destId="{554D6892-1C31-4F1D-B4A0-6A7C0166CB61}" srcOrd="1" destOrd="0" presId="urn:microsoft.com/office/officeart/2005/8/layout/target3"/>
    <dgm:cxn modelId="{604AF4B0-3AD7-4273-B8EC-00E60703064F}" type="presOf" srcId="{39A6284B-770E-4E0A-8FD0-6A0033C3A168}" destId="{A8DA0472-059D-4771-B18F-4D6265BC13A1}" srcOrd="0" destOrd="0" presId="urn:microsoft.com/office/officeart/2005/8/layout/target3"/>
    <dgm:cxn modelId="{32B91ABE-4D3B-439C-AF22-863AE8A88BD1}" srcId="{52FDC598-1917-46D3-9102-1C920CD28A57}" destId="{35F30F3A-029A-4CE3-A569-EC44268759DB}" srcOrd="1" destOrd="0" parTransId="{3063AB8E-1EA2-4DB1-9016-F9985A419152}" sibTransId="{DD576221-E320-495B-82F8-771D65D67E72}"/>
    <dgm:cxn modelId="{B7B056CF-6BA6-4648-8C26-336467D8D642}" type="presOf" srcId="{8BFCF1AE-EA90-4EEC-AD34-F2636275BCD5}" destId="{6DC54291-3D76-4245-9AFA-FF61919F07F0}" srcOrd="0" destOrd="0" presId="urn:microsoft.com/office/officeart/2005/8/layout/target3"/>
    <dgm:cxn modelId="{C89E8BEB-89CB-4218-82E4-44ED1871B095}" type="presOf" srcId="{95C77E3A-25D8-4268-BCAE-800CF63B3A25}" destId="{223790DE-76A0-4F41-BA1F-59AF351B6DC4}" srcOrd="0" destOrd="0" presId="urn:microsoft.com/office/officeart/2005/8/layout/target3"/>
    <dgm:cxn modelId="{25DE82CA-2064-4C9F-AA05-B77E186015E2}" type="presParOf" srcId="{9FA694AC-29C3-441C-AF3F-56DE33A5DC91}" destId="{B63DADAB-BD44-44A2-BF7B-99A058D63CF0}" srcOrd="0" destOrd="0" presId="urn:microsoft.com/office/officeart/2005/8/layout/target3"/>
    <dgm:cxn modelId="{753B7BD0-3248-4EA0-B15D-EA1898894C17}" type="presParOf" srcId="{9FA694AC-29C3-441C-AF3F-56DE33A5DC91}" destId="{0EFEF867-44A1-492A-8EA6-340CC64D117C}" srcOrd="1" destOrd="0" presId="urn:microsoft.com/office/officeart/2005/8/layout/target3"/>
    <dgm:cxn modelId="{591B96EE-CAA1-4266-A485-910D462BFBE8}" type="presParOf" srcId="{9FA694AC-29C3-441C-AF3F-56DE33A5DC91}" destId="{223790DE-76A0-4F41-BA1F-59AF351B6DC4}" srcOrd="2" destOrd="0" presId="urn:microsoft.com/office/officeart/2005/8/layout/target3"/>
    <dgm:cxn modelId="{D4A9037D-39A6-4892-AF11-C7C21CF9ED87}" type="presParOf" srcId="{9FA694AC-29C3-441C-AF3F-56DE33A5DC91}" destId="{B1804F49-6A5D-4637-9916-3A59056DD9AE}" srcOrd="3" destOrd="0" presId="urn:microsoft.com/office/officeart/2005/8/layout/target3"/>
    <dgm:cxn modelId="{E19D98E2-BA97-4C7B-9355-A69270057DAB}" type="presParOf" srcId="{9FA694AC-29C3-441C-AF3F-56DE33A5DC91}" destId="{45EB0482-6914-42CA-8F25-FB3DD7B7D0B0}" srcOrd="4" destOrd="0" presId="urn:microsoft.com/office/officeart/2005/8/layout/target3"/>
    <dgm:cxn modelId="{01A8E0BF-1DB0-425D-A6E9-87A17193E182}" type="presParOf" srcId="{9FA694AC-29C3-441C-AF3F-56DE33A5DC91}" destId="{3C2E50D4-6D72-44EA-A8A3-E27E7B779D5C}" srcOrd="5" destOrd="0" presId="urn:microsoft.com/office/officeart/2005/8/layout/target3"/>
    <dgm:cxn modelId="{FF9A9274-7F02-4BEB-92DD-66BA31B0F118}" type="presParOf" srcId="{9FA694AC-29C3-441C-AF3F-56DE33A5DC91}" destId="{554D6892-1C31-4F1D-B4A0-6A7C0166CB61}" srcOrd="6" destOrd="0" presId="urn:microsoft.com/office/officeart/2005/8/layout/target3"/>
    <dgm:cxn modelId="{A01A8B44-2C2B-4BF4-AE53-1410A2466654}" type="presParOf" srcId="{9FA694AC-29C3-441C-AF3F-56DE33A5DC91}" destId="{6DC54291-3D76-4245-9AFA-FF61919F07F0}" srcOrd="7" destOrd="0" presId="urn:microsoft.com/office/officeart/2005/8/layout/target3"/>
    <dgm:cxn modelId="{DAAD26A1-43D4-45E4-AFB7-1FCBD6AF5DA4}" type="presParOf" srcId="{9FA694AC-29C3-441C-AF3F-56DE33A5DC91}" destId="{0309D903-D21D-4129-984F-1DFF754B4C1B}" srcOrd="8" destOrd="0" presId="urn:microsoft.com/office/officeart/2005/8/layout/target3"/>
    <dgm:cxn modelId="{BAE0B2C8-9ECA-40F8-AAB2-CADCFA87FB8E}" type="presParOf" srcId="{9FA694AC-29C3-441C-AF3F-56DE33A5DC91}" destId="{A8DA0472-059D-4771-B18F-4D6265BC13A1}"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B6EC50-99BA-470D-9408-39D08903AC2F}" type="doc">
      <dgm:prSet loTypeId="urn:microsoft.com/office/officeart/2008/layout/RadialCluster" loCatId="cycle" qsTypeId="urn:microsoft.com/office/officeart/2005/8/quickstyle/simple1" qsCatId="simple" csTypeId="urn:microsoft.com/office/officeart/2005/8/colors/accent5_3" csCatId="accent5" phldr="1"/>
      <dgm:spPr/>
      <dgm:t>
        <a:bodyPr/>
        <a:lstStyle/>
        <a:p>
          <a:endParaRPr lang="en-GB"/>
        </a:p>
      </dgm:t>
    </dgm:pt>
    <dgm:pt modelId="{546290D1-CC79-4A34-A09D-D8C36C6F7C09}">
      <dgm:prSet phldrT="[Text]"/>
      <dgm:spPr/>
      <dgm:t>
        <a:bodyPr/>
        <a:lstStyle/>
        <a:p>
          <a:r>
            <a:rPr lang="en-GB" dirty="0"/>
            <a:t>What’s next?</a:t>
          </a:r>
        </a:p>
      </dgm:t>
    </dgm:pt>
    <dgm:pt modelId="{C11ED654-ABE0-4365-8890-AE5A619D5511}" type="parTrans" cxnId="{85BA7B94-4FD1-42E9-B6E7-AF207E1018C8}">
      <dgm:prSet/>
      <dgm:spPr/>
      <dgm:t>
        <a:bodyPr/>
        <a:lstStyle/>
        <a:p>
          <a:endParaRPr lang="en-GB"/>
        </a:p>
      </dgm:t>
    </dgm:pt>
    <dgm:pt modelId="{CFBD9030-AC26-4656-B227-6164483E5DBA}" type="sibTrans" cxnId="{85BA7B94-4FD1-42E9-B6E7-AF207E1018C8}">
      <dgm:prSet/>
      <dgm:spPr/>
      <dgm:t>
        <a:bodyPr/>
        <a:lstStyle/>
        <a:p>
          <a:endParaRPr lang="en-GB"/>
        </a:p>
      </dgm:t>
    </dgm:pt>
    <dgm:pt modelId="{DC2EED89-2451-42BD-8D98-6D1079405A69}">
      <dgm:prSet phldrT="[Text]"/>
      <dgm:spPr/>
      <dgm:t>
        <a:bodyPr/>
        <a:lstStyle/>
        <a:p>
          <a:r>
            <a:rPr lang="en-GB" dirty="0"/>
            <a:t>Maternity services</a:t>
          </a:r>
        </a:p>
      </dgm:t>
    </dgm:pt>
    <dgm:pt modelId="{CD376BBA-4024-4FBB-BA0A-FD6A0349AD2D}" type="parTrans" cxnId="{969A472C-9186-4862-BD49-887941CFF6C0}">
      <dgm:prSet/>
      <dgm:spPr/>
      <dgm:t>
        <a:bodyPr/>
        <a:lstStyle/>
        <a:p>
          <a:endParaRPr lang="en-GB"/>
        </a:p>
      </dgm:t>
    </dgm:pt>
    <dgm:pt modelId="{FF91E02F-8276-4D6B-95D2-DF9BBFC844BF}" type="sibTrans" cxnId="{969A472C-9186-4862-BD49-887941CFF6C0}">
      <dgm:prSet/>
      <dgm:spPr/>
      <dgm:t>
        <a:bodyPr/>
        <a:lstStyle/>
        <a:p>
          <a:endParaRPr lang="en-GB"/>
        </a:p>
      </dgm:t>
    </dgm:pt>
    <dgm:pt modelId="{26A1CE70-3269-4592-9127-B2A7D692BCC2}">
      <dgm:prSet phldrT="[Text]"/>
      <dgm:spPr/>
      <dgm:t>
        <a:bodyPr/>
        <a:lstStyle/>
        <a:p>
          <a:r>
            <a:rPr lang="en-GB" dirty="0"/>
            <a:t>School nursing</a:t>
          </a:r>
        </a:p>
      </dgm:t>
    </dgm:pt>
    <dgm:pt modelId="{950B0038-E0F2-4BA9-84FA-41F971D2C7B9}" type="parTrans" cxnId="{E4AD4B8C-7FBF-416D-A81A-6262EE1F3769}">
      <dgm:prSet/>
      <dgm:spPr/>
      <dgm:t>
        <a:bodyPr/>
        <a:lstStyle/>
        <a:p>
          <a:endParaRPr lang="en-GB"/>
        </a:p>
      </dgm:t>
    </dgm:pt>
    <dgm:pt modelId="{DC7CCDE3-CCE1-44D5-AEFA-CB9311C8B888}" type="sibTrans" cxnId="{E4AD4B8C-7FBF-416D-A81A-6262EE1F3769}">
      <dgm:prSet/>
      <dgm:spPr/>
      <dgm:t>
        <a:bodyPr/>
        <a:lstStyle/>
        <a:p>
          <a:endParaRPr lang="en-GB"/>
        </a:p>
      </dgm:t>
    </dgm:pt>
    <dgm:pt modelId="{4A202704-0E41-413A-9F5F-53AC0C869810}">
      <dgm:prSet phldrT="[Text]"/>
      <dgm:spPr/>
      <dgm:t>
        <a:bodyPr/>
        <a:lstStyle/>
        <a:p>
          <a:r>
            <a:rPr lang="en-GB" dirty="0"/>
            <a:t>GP</a:t>
          </a:r>
        </a:p>
      </dgm:t>
    </dgm:pt>
    <dgm:pt modelId="{6AB47E89-3EAA-4F0F-BB9F-76316955B6EB}" type="parTrans" cxnId="{4033597A-6D72-4B49-887B-84A76B8B720F}">
      <dgm:prSet/>
      <dgm:spPr/>
      <dgm:t>
        <a:bodyPr/>
        <a:lstStyle/>
        <a:p>
          <a:endParaRPr lang="en-GB"/>
        </a:p>
      </dgm:t>
    </dgm:pt>
    <dgm:pt modelId="{3680ACBE-ED69-413C-8AE2-DAE6FA3BA9A7}" type="sibTrans" cxnId="{4033597A-6D72-4B49-887B-84A76B8B720F}">
      <dgm:prSet/>
      <dgm:spPr/>
      <dgm:t>
        <a:bodyPr/>
        <a:lstStyle/>
        <a:p>
          <a:endParaRPr lang="en-GB"/>
        </a:p>
      </dgm:t>
    </dgm:pt>
    <dgm:pt modelId="{A5D68AC5-0575-47D7-86FE-7AFCC4DBBD6E}">
      <dgm:prSet phldrT="[Text]"/>
      <dgm:spPr/>
      <dgm:t>
        <a:bodyPr/>
        <a:lstStyle/>
        <a:p>
          <a:r>
            <a:rPr lang="en-GB" dirty="0"/>
            <a:t>West Herts</a:t>
          </a:r>
        </a:p>
        <a:p>
          <a:endParaRPr lang="en-GB" dirty="0"/>
        </a:p>
      </dgm:t>
    </dgm:pt>
    <dgm:pt modelId="{BC1BF4BE-34BA-4EA2-AFAE-5F41C6D908F5}" type="parTrans" cxnId="{B4FDA957-BEAC-44C3-AADE-CDEA680722FB}">
      <dgm:prSet/>
      <dgm:spPr/>
      <dgm:t>
        <a:bodyPr/>
        <a:lstStyle/>
        <a:p>
          <a:endParaRPr lang="en-GB"/>
        </a:p>
      </dgm:t>
    </dgm:pt>
    <dgm:pt modelId="{85E37680-232E-4B21-AF87-DAD54CE4CF0C}" type="sibTrans" cxnId="{B4FDA957-BEAC-44C3-AADE-CDEA680722FB}">
      <dgm:prSet/>
      <dgm:spPr/>
      <dgm:t>
        <a:bodyPr/>
        <a:lstStyle/>
        <a:p>
          <a:endParaRPr lang="en-GB"/>
        </a:p>
      </dgm:t>
    </dgm:pt>
    <dgm:pt modelId="{2AAED4AD-A9A0-4AC8-AA96-FC29CDDA2310}">
      <dgm:prSet phldrT="[Text]"/>
      <dgm:spPr/>
      <dgm:t>
        <a:bodyPr/>
        <a:lstStyle/>
        <a:p>
          <a:endParaRPr lang="en-GB"/>
        </a:p>
      </dgm:t>
    </dgm:pt>
    <dgm:pt modelId="{9BB30DEB-7181-4CB8-A3D9-FF3BEDA956B6}" type="parTrans" cxnId="{D3BDDC86-5EE3-4634-A9DF-8B1DAC39B906}">
      <dgm:prSet/>
      <dgm:spPr/>
      <dgm:t>
        <a:bodyPr/>
        <a:lstStyle/>
        <a:p>
          <a:endParaRPr lang="en-GB"/>
        </a:p>
      </dgm:t>
    </dgm:pt>
    <dgm:pt modelId="{378074B1-AA71-425F-A691-A411EA0AE0A5}" type="sibTrans" cxnId="{D3BDDC86-5EE3-4634-A9DF-8B1DAC39B906}">
      <dgm:prSet/>
      <dgm:spPr/>
      <dgm:t>
        <a:bodyPr/>
        <a:lstStyle/>
        <a:p>
          <a:endParaRPr lang="en-GB"/>
        </a:p>
      </dgm:t>
    </dgm:pt>
    <dgm:pt modelId="{5B428EF3-A5D6-4443-BD02-2CF449FA3F7E}">
      <dgm:prSet phldrT="[Text]"/>
      <dgm:spPr/>
      <dgm:t>
        <a:bodyPr/>
        <a:lstStyle/>
        <a:p>
          <a:r>
            <a:rPr lang="en-GB" dirty="0"/>
            <a:t>Community pharmacies</a:t>
          </a:r>
        </a:p>
      </dgm:t>
    </dgm:pt>
    <dgm:pt modelId="{14AB493B-108D-4E03-8597-FBCA71E9B9DF}" type="parTrans" cxnId="{1AF8D4B2-EE4D-4508-93D6-E4E6455F75DC}">
      <dgm:prSet/>
      <dgm:spPr/>
      <dgm:t>
        <a:bodyPr/>
        <a:lstStyle/>
        <a:p>
          <a:endParaRPr lang="en-GB"/>
        </a:p>
      </dgm:t>
    </dgm:pt>
    <dgm:pt modelId="{24FBE0FC-0821-46D8-B372-7F65AED38539}" type="sibTrans" cxnId="{1AF8D4B2-EE4D-4508-93D6-E4E6455F75DC}">
      <dgm:prSet/>
      <dgm:spPr/>
      <dgm:t>
        <a:bodyPr/>
        <a:lstStyle/>
        <a:p>
          <a:endParaRPr lang="en-GB"/>
        </a:p>
      </dgm:t>
    </dgm:pt>
    <dgm:pt modelId="{A78AAEFB-1CCC-42AA-87D1-E1B55F7A2D12}">
      <dgm:prSet phldrT="[Text]"/>
      <dgm:spPr/>
      <dgm:t>
        <a:bodyPr/>
        <a:lstStyle/>
        <a:p>
          <a:r>
            <a:rPr lang="en-GB" dirty="0"/>
            <a:t>Sexual health clinics</a:t>
          </a:r>
        </a:p>
        <a:p>
          <a:endParaRPr lang="en-GB" dirty="0"/>
        </a:p>
      </dgm:t>
    </dgm:pt>
    <dgm:pt modelId="{D153737F-6B91-435A-B4D8-9359C31F1922}" type="parTrans" cxnId="{126EB797-AECA-42F8-867D-34895E6E7224}">
      <dgm:prSet/>
      <dgm:spPr/>
      <dgm:t>
        <a:bodyPr/>
        <a:lstStyle/>
        <a:p>
          <a:endParaRPr lang="en-GB"/>
        </a:p>
      </dgm:t>
    </dgm:pt>
    <dgm:pt modelId="{8C53D0A1-8A87-4230-8B90-48144BF73DC5}" type="sibTrans" cxnId="{126EB797-AECA-42F8-867D-34895E6E7224}">
      <dgm:prSet/>
      <dgm:spPr/>
      <dgm:t>
        <a:bodyPr/>
        <a:lstStyle/>
        <a:p>
          <a:endParaRPr lang="en-GB"/>
        </a:p>
      </dgm:t>
    </dgm:pt>
    <dgm:pt modelId="{DB2073F6-4517-4852-9E27-017D41144E26}" type="pres">
      <dgm:prSet presAssocID="{BAB6EC50-99BA-470D-9408-39D08903AC2F}" presName="Name0" presStyleCnt="0">
        <dgm:presLayoutVars>
          <dgm:chMax val="1"/>
          <dgm:chPref val="1"/>
          <dgm:dir/>
          <dgm:animOne val="branch"/>
          <dgm:animLvl val="lvl"/>
        </dgm:presLayoutVars>
      </dgm:prSet>
      <dgm:spPr/>
    </dgm:pt>
    <dgm:pt modelId="{56572D21-038B-494F-9DDE-07F9FEF43FFF}" type="pres">
      <dgm:prSet presAssocID="{546290D1-CC79-4A34-A09D-D8C36C6F7C09}" presName="singleCycle" presStyleCnt="0"/>
      <dgm:spPr/>
    </dgm:pt>
    <dgm:pt modelId="{63268F7A-72E3-464D-90D1-99BC51D4548F}" type="pres">
      <dgm:prSet presAssocID="{546290D1-CC79-4A34-A09D-D8C36C6F7C09}" presName="singleCenter" presStyleLbl="node1" presStyleIdx="0" presStyleCnt="7">
        <dgm:presLayoutVars>
          <dgm:chMax val="7"/>
          <dgm:chPref val="7"/>
        </dgm:presLayoutVars>
      </dgm:prSet>
      <dgm:spPr/>
    </dgm:pt>
    <dgm:pt modelId="{4756DB1A-A4DA-406A-88F4-F8DC54224767}" type="pres">
      <dgm:prSet presAssocID="{CD376BBA-4024-4FBB-BA0A-FD6A0349AD2D}" presName="Name56" presStyleLbl="parChTrans1D2" presStyleIdx="0" presStyleCnt="6"/>
      <dgm:spPr/>
    </dgm:pt>
    <dgm:pt modelId="{90D44786-3F9D-4091-994B-2478ECC158F4}" type="pres">
      <dgm:prSet presAssocID="{DC2EED89-2451-42BD-8D98-6D1079405A69}" presName="text0" presStyleLbl="node1" presStyleIdx="1" presStyleCnt="7">
        <dgm:presLayoutVars>
          <dgm:bulletEnabled val="1"/>
        </dgm:presLayoutVars>
      </dgm:prSet>
      <dgm:spPr/>
    </dgm:pt>
    <dgm:pt modelId="{F03A4127-68EC-47A4-9922-A79E7EFAD287}" type="pres">
      <dgm:prSet presAssocID="{950B0038-E0F2-4BA9-84FA-41F971D2C7B9}" presName="Name56" presStyleLbl="parChTrans1D2" presStyleIdx="1" presStyleCnt="6"/>
      <dgm:spPr/>
    </dgm:pt>
    <dgm:pt modelId="{29C9A001-8B1D-45E4-AA6D-EAD081B41B8B}" type="pres">
      <dgm:prSet presAssocID="{26A1CE70-3269-4592-9127-B2A7D692BCC2}" presName="text0" presStyleLbl="node1" presStyleIdx="2" presStyleCnt="7">
        <dgm:presLayoutVars>
          <dgm:bulletEnabled val="1"/>
        </dgm:presLayoutVars>
      </dgm:prSet>
      <dgm:spPr/>
    </dgm:pt>
    <dgm:pt modelId="{9273BF23-C942-4343-B37F-626C26D49FA1}" type="pres">
      <dgm:prSet presAssocID="{6AB47E89-3EAA-4F0F-BB9F-76316955B6EB}" presName="Name56" presStyleLbl="parChTrans1D2" presStyleIdx="2" presStyleCnt="6"/>
      <dgm:spPr/>
    </dgm:pt>
    <dgm:pt modelId="{88F51097-33FA-425D-88CC-DC1E1EAB408C}" type="pres">
      <dgm:prSet presAssocID="{4A202704-0E41-413A-9F5F-53AC0C869810}" presName="text0" presStyleLbl="node1" presStyleIdx="3" presStyleCnt="7">
        <dgm:presLayoutVars>
          <dgm:bulletEnabled val="1"/>
        </dgm:presLayoutVars>
      </dgm:prSet>
      <dgm:spPr/>
    </dgm:pt>
    <dgm:pt modelId="{820119E5-A920-4F23-9BEA-5DDEA4B4A50A}" type="pres">
      <dgm:prSet presAssocID="{14AB493B-108D-4E03-8597-FBCA71E9B9DF}" presName="Name56" presStyleLbl="parChTrans1D2" presStyleIdx="3" presStyleCnt="6"/>
      <dgm:spPr/>
    </dgm:pt>
    <dgm:pt modelId="{E422CCF4-E691-479D-AC69-75BD33D38F76}" type="pres">
      <dgm:prSet presAssocID="{5B428EF3-A5D6-4443-BD02-2CF449FA3F7E}" presName="text0" presStyleLbl="node1" presStyleIdx="4" presStyleCnt="7">
        <dgm:presLayoutVars>
          <dgm:bulletEnabled val="1"/>
        </dgm:presLayoutVars>
      </dgm:prSet>
      <dgm:spPr/>
    </dgm:pt>
    <dgm:pt modelId="{415E49AB-741C-4DC7-A894-BC71F4255D80}" type="pres">
      <dgm:prSet presAssocID="{D153737F-6B91-435A-B4D8-9359C31F1922}" presName="Name56" presStyleLbl="parChTrans1D2" presStyleIdx="4" presStyleCnt="6"/>
      <dgm:spPr/>
    </dgm:pt>
    <dgm:pt modelId="{C11BA41A-C429-4036-84E6-D1E9B83F5659}" type="pres">
      <dgm:prSet presAssocID="{A78AAEFB-1CCC-42AA-87D1-E1B55F7A2D12}" presName="text0" presStyleLbl="node1" presStyleIdx="5" presStyleCnt="7">
        <dgm:presLayoutVars>
          <dgm:bulletEnabled val="1"/>
        </dgm:presLayoutVars>
      </dgm:prSet>
      <dgm:spPr/>
    </dgm:pt>
    <dgm:pt modelId="{8882AF51-F682-4C49-92E5-9B4A6D7D2166}" type="pres">
      <dgm:prSet presAssocID="{BC1BF4BE-34BA-4EA2-AFAE-5F41C6D908F5}" presName="Name56" presStyleLbl="parChTrans1D2" presStyleIdx="5" presStyleCnt="6"/>
      <dgm:spPr/>
    </dgm:pt>
    <dgm:pt modelId="{CE863E26-1A05-4D31-A4EA-2C47EE19B827}" type="pres">
      <dgm:prSet presAssocID="{A5D68AC5-0575-47D7-86FE-7AFCC4DBBD6E}" presName="text0" presStyleLbl="node1" presStyleIdx="6" presStyleCnt="7">
        <dgm:presLayoutVars>
          <dgm:bulletEnabled val="1"/>
        </dgm:presLayoutVars>
      </dgm:prSet>
      <dgm:spPr/>
    </dgm:pt>
  </dgm:ptLst>
  <dgm:cxnLst>
    <dgm:cxn modelId="{42AE1F16-C8D2-4FBB-A3F9-205DCC463ED1}" type="presOf" srcId="{546290D1-CC79-4A34-A09D-D8C36C6F7C09}" destId="{63268F7A-72E3-464D-90D1-99BC51D4548F}" srcOrd="0" destOrd="0" presId="urn:microsoft.com/office/officeart/2008/layout/RadialCluster"/>
    <dgm:cxn modelId="{969A472C-9186-4862-BD49-887941CFF6C0}" srcId="{546290D1-CC79-4A34-A09D-D8C36C6F7C09}" destId="{DC2EED89-2451-42BD-8D98-6D1079405A69}" srcOrd="0" destOrd="0" parTransId="{CD376BBA-4024-4FBB-BA0A-FD6A0349AD2D}" sibTransId="{FF91E02F-8276-4D6B-95D2-DF9BBFC844BF}"/>
    <dgm:cxn modelId="{712E1148-44E0-4F58-A39E-9C4C21162125}" type="presOf" srcId="{14AB493B-108D-4E03-8597-FBCA71E9B9DF}" destId="{820119E5-A920-4F23-9BEA-5DDEA4B4A50A}" srcOrd="0" destOrd="0" presId="urn:microsoft.com/office/officeart/2008/layout/RadialCluster"/>
    <dgm:cxn modelId="{14A96C6B-4D58-4121-AC30-BFBEE31D0D76}" type="presOf" srcId="{6AB47E89-3EAA-4F0F-BB9F-76316955B6EB}" destId="{9273BF23-C942-4343-B37F-626C26D49FA1}" srcOrd="0" destOrd="0" presId="urn:microsoft.com/office/officeart/2008/layout/RadialCluster"/>
    <dgm:cxn modelId="{9FC0F26E-65CB-469D-9B38-09B698DA26A7}" type="presOf" srcId="{A78AAEFB-1CCC-42AA-87D1-E1B55F7A2D12}" destId="{C11BA41A-C429-4036-84E6-D1E9B83F5659}" srcOrd="0" destOrd="0" presId="urn:microsoft.com/office/officeart/2008/layout/RadialCluster"/>
    <dgm:cxn modelId="{A05C0376-2874-4310-9933-B96501E3FDF4}" type="presOf" srcId="{5B428EF3-A5D6-4443-BD02-2CF449FA3F7E}" destId="{E422CCF4-E691-479D-AC69-75BD33D38F76}" srcOrd="0" destOrd="0" presId="urn:microsoft.com/office/officeart/2008/layout/RadialCluster"/>
    <dgm:cxn modelId="{51FE7E77-4EBE-4476-9DEC-2E7A09D93B0D}" type="presOf" srcId="{950B0038-E0F2-4BA9-84FA-41F971D2C7B9}" destId="{F03A4127-68EC-47A4-9922-A79E7EFAD287}" srcOrd="0" destOrd="0" presId="urn:microsoft.com/office/officeart/2008/layout/RadialCluster"/>
    <dgm:cxn modelId="{B4FDA957-BEAC-44C3-AADE-CDEA680722FB}" srcId="{546290D1-CC79-4A34-A09D-D8C36C6F7C09}" destId="{A5D68AC5-0575-47D7-86FE-7AFCC4DBBD6E}" srcOrd="5" destOrd="0" parTransId="{BC1BF4BE-34BA-4EA2-AFAE-5F41C6D908F5}" sibTransId="{85E37680-232E-4B21-AF87-DAD54CE4CF0C}"/>
    <dgm:cxn modelId="{5790B778-43E1-43FE-B255-24D7E89FD035}" type="presOf" srcId="{CD376BBA-4024-4FBB-BA0A-FD6A0349AD2D}" destId="{4756DB1A-A4DA-406A-88F4-F8DC54224767}" srcOrd="0" destOrd="0" presId="urn:microsoft.com/office/officeart/2008/layout/RadialCluster"/>
    <dgm:cxn modelId="{4033597A-6D72-4B49-887B-84A76B8B720F}" srcId="{546290D1-CC79-4A34-A09D-D8C36C6F7C09}" destId="{4A202704-0E41-413A-9F5F-53AC0C869810}" srcOrd="2" destOrd="0" parTransId="{6AB47E89-3EAA-4F0F-BB9F-76316955B6EB}" sibTransId="{3680ACBE-ED69-413C-8AE2-DAE6FA3BA9A7}"/>
    <dgm:cxn modelId="{D3BDDC86-5EE3-4634-A9DF-8B1DAC39B906}" srcId="{BAB6EC50-99BA-470D-9408-39D08903AC2F}" destId="{2AAED4AD-A9A0-4AC8-AA96-FC29CDDA2310}" srcOrd="1" destOrd="0" parTransId="{9BB30DEB-7181-4CB8-A3D9-FF3BEDA956B6}" sibTransId="{378074B1-AA71-425F-A691-A411EA0AE0A5}"/>
    <dgm:cxn modelId="{E4AD4B8C-7FBF-416D-A81A-6262EE1F3769}" srcId="{546290D1-CC79-4A34-A09D-D8C36C6F7C09}" destId="{26A1CE70-3269-4592-9127-B2A7D692BCC2}" srcOrd="1" destOrd="0" parTransId="{950B0038-E0F2-4BA9-84FA-41F971D2C7B9}" sibTransId="{DC7CCDE3-CCE1-44D5-AEFA-CB9311C8B888}"/>
    <dgm:cxn modelId="{E2F15190-5DAB-4A22-94CD-F68904C686B2}" type="presOf" srcId="{A5D68AC5-0575-47D7-86FE-7AFCC4DBBD6E}" destId="{CE863E26-1A05-4D31-A4EA-2C47EE19B827}" srcOrd="0" destOrd="0" presId="urn:microsoft.com/office/officeart/2008/layout/RadialCluster"/>
    <dgm:cxn modelId="{85BA7B94-4FD1-42E9-B6E7-AF207E1018C8}" srcId="{BAB6EC50-99BA-470D-9408-39D08903AC2F}" destId="{546290D1-CC79-4A34-A09D-D8C36C6F7C09}" srcOrd="0" destOrd="0" parTransId="{C11ED654-ABE0-4365-8890-AE5A619D5511}" sibTransId="{CFBD9030-AC26-4656-B227-6164483E5DBA}"/>
    <dgm:cxn modelId="{126EB797-AECA-42F8-867D-34895E6E7224}" srcId="{546290D1-CC79-4A34-A09D-D8C36C6F7C09}" destId="{A78AAEFB-1CCC-42AA-87D1-E1B55F7A2D12}" srcOrd="4" destOrd="0" parTransId="{D153737F-6B91-435A-B4D8-9359C31F1922}" sibTransId="{8C53D0A1-8A87-4230-8B90-48144BF73DC5}"/>
    <dgm:cxn modelId="{6C09C0AF-FE16-43D9-AAE8-46D7213CFF0A}" type="presOf" srcId="{BAB6EC50-99BA-470D-9408-39D08903AC2F}" destId="{DB2073F6-4517-4852-9E27-017D41144E26}" srcOrd="0" destOrd="0" presId="urn:microsoft.com/office/officeart/2008/layout/RadialCluster"/>
    <dgm:cxn modelId="{1AF8D4B2-EE4D-4508-93D6-E4E6455F75DC}" srcId="{546290D1-CC79-4A34-A09D-D8C36C6F7C09}" destId="{5B428EF3-A5D6-4443-BD02-2CF449FA3F7E}" srcOrd="3" destOrd="0" parTransId="{14AB493B-108D-4E03-8597-FBCA71E9B9DF}" sibTransId="{24FBE0FC-0821-46D8-B372-7F65AED38539}"/>
    <dgm:cxn modelId="{05EAEAC7-BE72-45D0-BDEB-7BAE025BC180}" type="presOf" srcId="{D153737F-6B91-435A-B4D8-9359C31F1922}" destId="{415E49AB-741C-4DC7-A894-BC71F4255D80}" srcOrd="0" destOrd="0" presId="urn:microsoft.com/office/officeart/2008/layout/RadialCluster"/>
    <dgm:cxn modelId="{0D279FD6-186B-4CDB-8B5E-B88F2A2B511C}" type="presOf" srcId="{BC1BF4BE-34BA-4EA2-AFAE-5F41C6D908F5}" destId="{8882AF51-F682-4C49-92E5-9B4A6D7D2166}" srcOrd="0" destOrd="0" presId="urn:microsoft.com/office/officeart/2008/layout/RadialCluster"/>
    <dgm:cxn modelId="{2D832ADA-53B6-4D30-B289-011AF1F3EC94}" type="presOf" srcId="{4A202704-0E41-413A-9F5F-53AC0C869810}" destId="{88F51097-33FA-425D-88CC-DC1E1EAB408C}" srcOrd="0" destOrd="0" presId="urn:microsoft.com/office/officeart/2008/layout/RadialCluster"/>
    <dgm:cxn modelId="{4E305AFC-02A9-431C-92DB-6A05CFB132A2}" type="presOf" srcId="{26A1CE70-3269-4592-9127-B2A7D692BCC2}" destId="{29C9A001-8B1D-45E4-AA6D-EAD081B41B8B}" srcOrd="0" destOrd="0" presId="urn:microsoft.com/office/officeart/2008/layout/RadialCluster"/>
    <dgm:cxn modelId="{15C778FF-A7FF-4732-BAD1-D68D0BE98430}" type="presOf" srcId="{DC2EED89-2451-42BD-8D98-6D1079405A69}" destId="{90D44786-3F9D-4091-994B-2478ECC158F4}" srcOrd="0" destOrd="0" presId="urn:microsoft.com/office/officeart/2008/layout/RadialCluster"/>
    <dgm:cxn modelId="{9F81B900-094D-44BB-A43F-C038B9B328B0}" type="presParOf" srcId="{DB2073F6-4517-4852-9E27-017D41144E26}" destId="{56572D21-038B-494F-9DDE-07F9FEF43FFF}" srcOrd="0" destOrd="0" presId="urn:microsoft.com/office/officeart/2008/layout/RadialCluster"/>
    <dgm:cxn modelId="{DB4EDDAC-243F-4B42-B230-CD2D66F8497B}" type="presParOf" srcId="{56572D21-038B-494F-9DDE-07F9FEF43FFF}" destId="{63268F7A-72E3-464D-90D1-99BC51D4548F}" srcOrd="0" destOrd="0" presId="urn:microsoft.com/office/officeart/2008/layout/RadialCluster"/>
    <dgm:cxn modelId="{D0DEBBC1-C9D6-447D-BAFE-DA3BC46DDB32}" type="presParOf" srcId="{56572D21-038B-494F-9DDE-07F9FEF43FFF}" destId="{4756DB1A-A4DA-406A-88F4-F8DC54224767}" srcOrd="1" destOrd="0" presId="urn:microsoft.com/office/officeart/2008/layout/RadialCluster"/>
    <dgm:cxn modelId="{B4FF4073-06B1-4B6D-942E-019C4D35D3B4}" type="presParOf" srcId="{56572D21-038B-494F-9DDE-07F9FEF43FFF}" destId="{90D44786-3F9D-4091-994B-2478ECC158F4}" srcOrd="2" destOrd="0" presId="urn:microsoft.com/office/officeart/2008/layout/RadialCluster"/>
    <dgm:cxn modelId="{ABFDCA8F-8031-4D3C-9FCC-87A1238B8B7B}" type="presParOf" srcId="{56572D21-038B-494F-9DDE-07F9FEF43FFF}" destId="{F03A4127-68EC-47A4-9922-A79E7EFAD287}" srcOrd="3" destOrd="0" presId="urn:microsoft.com/office/officeart/2008/layout/RadialCluster"/>
    <dgm:cxn modelId="{5D3A4BF8-919D-4B66-8853-986D58A39D99}" type="presParOf" srcId="{56572D21-038B-494F-9DDE-07F9FEF43FFF}" destId="{29C9A001-8B1D-45E4-AA6D-EAD081B41B8B}" srcOrd="4" destOrd="0" presId="urn:microsoft.com/office/officeart/2008/layout/RadialCluster"/>
    <dgm:cxn modelId="{018466F2-4F49-4990-9BA8-4CB1E4516CF4}" type="presParOf" srcId="{56572D21-038B-494F-9DDE-07F9FEF43FFF}" destId="{9273BF23-C942-4343-B37F-626C26D49FA1}" srcOrd="5" destOrd="0" presId="urn:microsoft.com/office/officeart/2008/layout/RadialCluster"/>
    <dgm:cxn modelId="{0E50FD25-AE3C-4F96-862E-C6D355927B4D}" type="presParOf" srcId="{56572D21-038B-494F-9DDE-07F9FEF43FFF}" destId="{88F51097-33FA-425D-88CC-DC1E1EAB408C}" srcOrd="6" destOrd="0" presId="urn:microsoft.com/office/officeart/2008/layout/RadialCluster"/>
    <dgm:cxn modelId="{D1059EFB-1E2D-4406-9F39-F721C2B9A761}" type="presParOf" srcId="{56572D21-038B-494F-9DDE-07F9FEF43FFF}" destId="{820119E5-A920-4F23-9BEA-5DDEA4B4A50A}" srcOrd="7" destOrd="0" presId="urn:microsoft.com/office/officeart/2008/layout/RadialCluster"/>
    <dgm:cxn modelId="{5765609D-F33B-42C7-902A-112D73AA6DAC}" type="presParOf" srcId="{56572D21-038B-494F-9DDE-07F9FEF43FFF}" destId="{E422CCF4-E691-479D-AC69-75BD33D38F76}" srcOrd="8" destOrd="0" presId="urn:microsoft.com/office/officeart/2008/layout/RadialCluster"/>
    <dgm:cxn modelId="{8A6A6168-C3C4-4B67-A86F-E49E4E185E68}" type="presParOf" srcId="{56572D21-038B-494F-9DDE-07F9FEF43FFF}" destId="{415E49AB-741C-4DC7-A894-BC71F4255D80}" srcOrd="9" destOrd="0" presId="urn:microsoft.com/office/officeart/2008/layout/RadialCluster"/>
    <dgm:cxn modelId="{A455A609-33AA-4772-AC03-02648A072BC6}" type="presParOf" srcId="{56572D21-038B-494F-9DDE-07F9FEF43FFF}" destId="{C11BA41A-C429-4036-84E6-D1E9B83F5659}" srcOrd="10" destOrd="0" presId="urn:microsoft.com/office/officeart/2008/layout/RadialCluster"/>
    <dgm:cxn modelId="{F86BDC3C-D5CC-480A-8FE9-21491530E3F1}" type="presParOf" srcId="{56572D21-038B-494F-9DDE-07F9FEF43FFF}" destId="{8882AF51-F682-4C49-92E5-9B4A6D7D2166}" srcOrd="11" destOrd="0" presId="urn:microsoft.com/office/officeart/2008/layout/RadialCluster"/>
    <dgm:cxn modelId="{88818BFF-1D64-49EB-A7BE-F48F69A0614E}" type="presParOf" srcId="{56572D21-038B-494F-9DDE-07F9FEF43FFF}" destId="{CE863E26-1A05-4D31-A4EA-2C47EE19B827}"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9A459-7527-4B5B-8903-AEF1AAE470C9}">
      <dsp:nvSpPr>
        <dsp:cNvPr id="0" name=""/>
        <dsp:cNvSpPr/>
      </dsp:nvSpPr>
      <dsp:spPr>
        <a:xfrm>
          <a:off x="667151" y="-31629"/>
          <a:ext cx="3356818" cy="3356818"/>
        </a:xfrm>
        <a:prstGeom prst="circularArrow">
          <a:avLst>
            <a:gd name="adj1" fmla="val 5544"/>
            <a:gd name="adj2" fmla="val 330680"/>
            <a:gd name="adj3" fmla="val 14691257"/>
            <a:gd name="adj4" fmla="val 1685045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D2703-DE58-4262-9F44-9BC737D9474A}">
      <dsp:nvSpPr>
        <dsp:cNvPr id="0" name=""/>
        <dsp:cNvSpPr/>
      </dsp:nvSpPr>
      <dsp:spPr>
        <a:xfrm>
          <a:off x="1888588" y="1424"/>
          <a:ext cx="913943" cy="4569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going missing from home or care or school</a:t>
          </a:r>
          <a:endParaRPr lang="en-GB" sz="900" kern="1200" dirty="0"/>
        </a:p>
      </dsp:txBody>
      <dsp:txXfrm>
        <a:off x="1910895" y="23731"/>
        <a:ext cx="869329" cy="412357"/>
      </dsp:txXfrm>
    </dsp:sp>
    <dsp:sp modelId="{FA15A95C-3613-4B75-B982-65A9530CF4A1}">
      <dsp:nvSpPr>
        <dsp:cNvPr id="0" name=""/>
        <dsp:cNvSpPr/>
      </dsp:nvSpPr>
      <dsp:spPr>
        <a:xfrm>
          <a:off x="2900797" y="420694"/>
          <a:ext cx="913943" cy="4569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physical injuries</a:t>
          </a:r>
          <a:endParaRPr lang="en-GB" sz="900" kern="1200" dirty="0"/>
        </a:p>
      </dsp:txBody>
      <dsp:txXfrm>
        <a:off x="2923104" y="443001"/>
        <a:ext cx="869329" cy="412357"/>
      </dsp:txXfrm>
    </dsp:sp>
    <dsp:sp modelId="{42AC9507-774A-4F44-A497-C17A7B6026E1}">
      <dsp:nvSpPr>
        <dsp:cNvPr id="0" name=""/>
        <dsp:cNvSpPr/>
      </dsp:nvSpPr>
      <dsp:spPr>
        <a:xfrm>
          <a:off x="3320067" y="1432903"/>
          <a:ext cx="913943" cy="4569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misuse of drugs or alcohol</a:t>
          </a:r>
          <a:endParaRPr lang="en-GB" sz="900" kern="1200" dirty="0"/>
        </a:p>
      </dsp:txBody>
      <dsp:txXfrm>
        <a:off x="3342374" y="1455210"/>
        <a:ext cx="869329" cy="412357"/>
      </dsp:txXfrm>
    </dsp:sp>
    <dsp:sp modelId="{725467BF-DBE7-4E96-BEF6-3E59045909B2}">
      <dsp:nvSpPr>
        <dsp:cNvPr id="0" name=""/>
        <dsp:cNvSpPr/>
      </dsp:nvSpPr>
      <dsp:spPr>
        <a:xfrm>
          <a:off x="2900797" y="2445112"/>
          <a:ext cx="913943" cy="4569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repeat STI’s, pregnancies or terminations</a:t>
          </a:r>
          <a:endParaRPr lang="en-GB" sz="900" kern="1200" dirty="0"/>
        </a:p>
      </dsp:txBody>
      <dsp:txXfrm>
        <a:off x="2923104" y="2467419"/>
        <a:ext cx="869329" cy="412357"/>
      </dsp:txXfrm>
    </dsp:sp>
    <dsp:sp modelId="{2D040C35-DFF4-46F9-99D7-E667F0DAC30F}">
      <dsp:nvSpPr>
        <dsp:cNvPr id="0" name=""/>
        <dsp:cNvSpPr/>
      </dsp:nvSpPr>
      <dsp:spPr>
        <a:xfrm>
          <a:off x="1888588" y="2864382"/>
          <a:ext cx="913943" cy="45697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evidence of online sexual bullying</a:t>
          </a:r>
          <a:endParaRPr lang="en-GB" sz="900" kern="1200" dirty="0"/>
        </a:p>
      </dsp:txBody>
      <dsp:txXfrm>
        <a:off x="1910895" y="2886689"/>
        <a:ext cx="869329" cy="412357"/>
      </dsp:txXfrm>
    </dsp:sp>
    <dsp:sp modelId="{4A4AE7D2-8318-4E93-AE61-AB4BEB2EAA40}">
      <dsp:nvSpPr>
        <dsp:cNvPr id="0" name=""/>
        <dsp:cNvSpPr/>
      </dsp:nvSpPr>
      <dsp:spPr>
        <a:xfrm>
          <a:off x="756356" y="2392471"/>
          <a:ext cx="1153991" cy="5622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emotional distance from family members</a:t>
          </a:r>
          <a:endParaRPr lang="en-GB" sz="900" kern="1200" dirty="0"/>
        </a:p>
      </dsp:txBody>
      <dsp:txXfrm>
        <a:off x="783803" y="2419918"/>
        <a:ext cx="1099097" cy="507359"/>
      </dsp:txXfrm>
    </dsp:sp>
    <dsp:sp modelId="{FF7FB632-9249-4D5D-A981-4A982F293BD2}">
      <dsp:nvSpPr>
        <dsp:cNvPr id="0" name=""/>
        <dsp:cNvSpPr/>
      </dsp:nvSpPr>
      <dsp:spPr>
        <a:xfrm>
          <a:off x="457109" y="1432903"/>
          <a:ext cx="913943" cy="4569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poor mental health</a:t>
          </a:r>
          <a:endParaRPr lang="en-GB" sz="900" kern="1200" dirty="0"/>
        </a:p>
      </dsp:txBody>
      <dsp:txXfrm>
        <a:off x="479416" y="1455210"/>
        <a:ext cx="869329" cy="412357"/>
      </dsp:txXfrm>
    </dsp:sp>
    <dsp:sp modelId="{31925C41-E52F-40F7-A16C-5F367F953BCB}">
      <dsp:nvSpPr>
        <dsp:cNvPr id="0" name=""/>
        <dsp:cNvSpPr/>
      </dsp:nvSpPr>
      <dsp:spPr>
        <a:xfrm>
          <a:off x="876379" y="420694"/>
          <a:ext cx="913943" cy="4569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receiving gifts from unknown sources</a:t>
          </a:r>
        </a:p>
      </dsp:txBody>
      <dsp:txXfrm>
        <a:off x="898686" y="443001"/>
        <a:ext cx="869329" cy="412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40EF3-B54E-4811-BEB2-BC7B701019E8}">
      <dsp:nvSpPr>
        <dsp:cNvPr id="0" name=""/>
        <dsp:cNvSpPr/>
      </dsp:nvSpPr>
      <dsp:spPr>
        <a:xfrm>
          <a:off x="1753642" y="112716"/>
          <a:ext cx="2630464" cy="51786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0" i="0" kern="1200" dirty="0"/>
            <a:t>This could be because of their age, gender, intellect, physical strength or economic situation.</a:t>
          </a:r>
          <a:endParaRPr lang="en-GB" sz="1000" kern="1200" dirty="0"/>
        </a:p>
      </dsp:txBody>
      <dsp:txXfrm>
        <a:off x="1753642" y="177449"/>
        <a:ext cx="2436266" cy="388395"/>
      </dsp:txXfrm>
    </dsp:sp>
    <dsp:sp modelId="{C6577A3F-9323-4AE9-94FA-D338EB412251}">
      <dsp:nvSpPr>
        <dsp:cNvPr id="0" name=""/>
        <dsp:cNvSpPr/>
      </dsp:nvSpPr>
      <dsp:spPr>
        <a:xfrm>
          <a:off x="0" y="1571"/>
          <a:ext cx="1753642" cy="7401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en-GB" sz="1050" b="0" i="0" kern="1200" dirty="0"/>
            <a:t>The person exploiting the child or young person is able to create the impression of authority over them in some form. </a:t>
          </a:r>
          <a:endParaRPr lang="en-GB" sz="1050" kern="1200" dirty="0"/>
        </a:p>
      </dsp:txBody>
      <dsp:txXfrm>
        <a:off x="36131" y="37702"/>
        <a:ext cx="1681380" cy="667889"/>
      </dsp:txXfrm>
    </dsp:sp>
    <dsp:sp modelId="{854806DA-D1A6-466B-98DA-B55A57564567}">
      <dsp:nvSpPr>
        <dsp:cNvPr id="0" name=""/>
        <dsp:cNvSpPr/>
      </dsp:nvSpPr>
      <dsp:spPr>
        <a:xfrm>
          <a:off x="1753642" y="815738"/>
          <a:ext cx="2630464" cy="740151"/>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0" i="0" kern="1200" dirty="0"/>
            <a:t>For example, they might be persuaded to post images on the internet or via mobile phone without immediate payment or personal gain.</a:t>
          </a:r>
          <a:endParaRPr lang="en-GB" sz="1000" kern="1200" dirty="0"/>
        </a:p>
      </dsp:txBody>
      <dsp:txXfrm>
        <a:off x="1753642" y="908257"/>
        <a:ext cx="2352907" cy="555113"/>
      </dsp:txXfrm>
    </dsp:sp>
    <dsp:sp modelId="{FE04D54B-7814-4639-A552-3F3E42EA0C0E}">
      <dsp:nvSpPr>
        <dsp:cNvPr id="0" name=""/>
        <dsp:cNvSpPr/>
      </dsp:nvSpPr>
      <dsp:spPr>
        <a:xfrm>
          <a:off x="0" y="815738"/>
          <a:ext cx="1753642" cy="7401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GB" sz="1000" b="0" i="0" kern="1200" dirty="0"/>
            <a:t>Sexual exploitation of children can start through the use of technology, without them immediately realising.</a:t>
          </a:r>
        </a:p>
      </dsp:txBody>
      <dsp:txXfrm>
        <a:off x="36131" y="851869"/>
        <a:ext cx="1681380" cy="667889"/>
      </dsp:txXfrm>
    </dsp:sp>
    <dsp:sp modelId="{9C7D7512-9068-4891-B29C-2248FDF39F5D}">
      <dsp:nvSpPr>
        <dsp:cNvPr id="0" name=""/>
        <dsp:cNvSpPr/>
      </dsp:nvSpPr>
      <dsp:spPr>
        <a:xfrm>
          <a:off x="1845855" y="1735257"/>
          <a:ext cx="2537986" cy="740151"/>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r>
            <a:rPr lang="en-GB" sz="1050" b="0" i="0" kern="1200" dirty="0"/>
            <a:t>This can make the young person feel as though they have no choice but to continue the relationship.</a:t>
          </a:r>
          <a:endParaRPr lang="en-GB" sz="1050" kern="1200" dirty="0"/>
        </a:p>
      </dsp:txBody>
      <dsp:txXfrm>
        <a:off x="1845855" y="1827776"/>
        <a:ext cx="2260429" cy="555113"/>
      </dsp:txXfrm>
    </dsp:sp>
    <dsp:sp modelId="{43DC39A3-E2C8-40EA-BDD0-B8C5A27BB7A6}">
      <dsp:nvSpPr>
        <dsp:cNvPr id="0" name=""/>
        <dsp:cNvSpPr/>
      </dsp:nvSpPr>
      <dsp:spPr>
        <a:xfrm>
          <a:off x="264" y="1629904"/>
          <a:ext cx="1845590" cy="9508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en-GB" sz="1050" b="0" i="0" kern="1200" dirty="0"/>
            <a:t>Violence, coercion and intimidation are common, with a particular vulnerability of the child or young person being used against them</a:t>
          </a:r>
          <a:r>
            <a:rPr lang="en-GB" sz="1200" b="0" i="0" kern="1200" dirty="0"/>
            <a:t>. </a:t>
          </a:r>
          <a:endParaRPr lang="en-GB" sz="1200" kern="1200" dirty="0"/>
        </a:p>
      </dsp:txBody>
      <dsp:txXfrm>
        <a:off x="46681" y="1676321"/>
        <a:ext cx="1752756" cy="858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40EF3-B54E-4811-BEB2-BC7B701019E8}">
      <dsp:nvSpPr>
        <dsp:cNvPr id="0" name=""/>
        <dsp:cNvSpPr/>
      </dsp:nvSpPr>
      <dsp:spPr>
        <a:xfrm>
          <a:off x="1753642" y="121180"/>
          <a:ext cx="2630464" cy="564619"/>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0" i="0" kern="1200" dirty="0"/>
            <a:t>This is as less professionals have “eyes” on the individual. They also have “time”.</a:t>
          </a:r>
          <a:endParaRPr lang="en-GB" sz="1000" kern="1200" dirty="0"/>
        </a:p>
      </dsp:txBody>
      <dsp:txXfrm>
        <a:off x="1753642" y="191757"/>
        <a:ext cx="2418732" cy="423465"/>
      </dsp:txXfrm>
    </dsp:sp>
    <dsp:sp modelId="{C6577A3F-9323-4AE9-94FA-D338EB412251}">
      <dsp:nvSpPr>
        <dsp:cNvPr id="0" name=""/>
        <dsp:cNvSpPr/>
      </dsp:nvSpPr>
      <dsp:spPr>
        <a:xfrm>
          <a:off x="0" y="0"/>
          <a:ext cx="1753642" cy="806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en-GB" sz="1050" kern="1200" dirty="0"/>
            <a:t>A</a:t>
          </a:r>
          <a:r>
            <a:rPr lang="en-GB" sz="1050" kern="1200" baseline="0" dirty="0"/>
            <a:t> child is more at risk if they are not in school:</a:t>
          </a:r>
          <a:endParaRPr lang="en-GB" sz="1050" kern="1200" dirty="0"/>
        </a:p>
      </dsp:txBody>
      <dsp:txXfrm>
        <a:off x="39393" y="39393"/>
        <a:ext cx="1674856" cy="728193"/>
      </dsp:txXfrm>
    </dsp:sp>
    <dsp:sp modelId="{854806DA-D1A6-466B-98DA-B55A57564567}">
      <dsp:nvSpPr>
        <dsp:cNvPr id="0" name=""/>
        <dsp:cNvSpPr/>
      </dsp:nvSpPr>
      <dsp:spPr>
        <a:xfrm>
          <a:off x="1753642" y="887677"/>
          <a:ext cx="2630464" cy="806979"/>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0" i="0" kern="1200" dirty="0"/>
            <a:t>For example: have a learning disability or poor MH because they do not have the capacity to understand they are doing something illegal and/or are vulnerable.</a:t>
          </a:r>
          <a:endParaRPr lang="en-GB" sz="1000" kern="1200" dirty="0"/>
        </a:p>
      </dsp:txBody>
      <dsp:txXfrm>
        <a:off x="1753642" y="988549"/>
        <a:ext cx="2327847" cy="605235"/>
      </dsp:txXfrm>
    </dsp:sp>
    <dsp:sp modelId="{FE04D54B-7814-4639-A552-3F3E42EA0C0E}">
      <dsp:nvSpPr>
        <dsp:cNvPr id="0" name=""/>
        <dsp:cNvSpPr/>
      </dsp:nvSpPr>
      <dsp:spPr>
        <a:xfrm>
          <a:off x="0" y="887677"/>
          <a:ext cx="1753642" cy="8069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GB" sz="1000" b="0" i="0" kern="1200" dirty="0"/>
            <a:t>They are more at risk of they are vulnerable:</a:t>
          </a:r>
        </a:p>
      </dsp:txBody>
      <dsp:txXfrm>
        <a:off x="39393" y="927070"/>
        <a:ext cx="1674856" cy="728193"/>
      </dsp:txXfrm>
    </dsp:sp>
    <dsp:sp modelId="{9C7D7512-9068-4891-B29C-2248FDF39F5D}">
      <dsp:nvSpPr>
        <dsp:cNvPr id="0" name=""/>
        <dsp:cNvSpPr/>
      </dsp:nvSpPr>
      <dsp:spPr>
        <a:xfrm>
          <a:off x="1792782" y="1775354"/>
          <a:ext cx="2589363" cy="806979"/>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r>
            <a:rPr lang="en-GB" sz="1050" b="0" i="0" kern="1200" dirty="0"/>
            <a:t>Such as domestic abuse, sexual abuse or neglect. This is due to Adverse Childhood Experiences and added vulnerability. </a:t>
          </a:r>
          <a:endParaRPr lang="en-GB" sz="1050" kern="1200" dirty="0"/>
        </a:p>
      </dsp:txBody>
      <dsp:txXfrm>
        <a:off x="1792782" y="1876226"/>
        <a:ext cx="2286746" cy="605235"/>
      </dsp:txXfrm>
    </dsp:sp>
    <dsp:sp modelId="{43DC39A3-E2C8-40EA-BDD0-B8C5A27BB7A6}">
      <dsp:nvSpPr>
        <dsp:cNvPr id="0" name=""/>
        <dsp:cNvSpPr/>
      </dsp:nvSpPr>
      <dsp:spPr>
        <a:xfrm>
          <a:off x="1961" y="1775354"/>
          <a:ext cx="1790820" cy="8069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en-GB" sz="1050" b="0" i="0" kern="1200" dirty="0"/>
            <a:t>They are more at risk if there are already concerns at home:</a:t>
          </a:r>
          <a:endParaRPr lang="en-GB" sz="1200" kern="1200" dirty="0"/>
        </a:p>
      </dsp:txBody>
      <dsp:txXfrm>
        <a:off x="41354" y="1814747"/>
        <a:ext cx="1712034" cy="728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E3A8-6969-4C27-B4FF-61F956293F08}">
      <dsp:nvSpPr>
        <dsp:cNvPr id="0" name=""/>
        <dsp:cNvSpPr/>
      </dsp:nvSpPr>
      <dsp:spPr>
        <a:xfrm>
          <a:off x="553013" y="309848"/>
          <a:ext cx="3114103" cy="3114103"/>
        </a:xfrm>
        <a:prstGeom prst="circularArrow">
          <a:avLst>
            <a:gd name="adj1" fmla="val 5274"/>
            <a:gd name="adj2" fmla="val 312630"/>
            <a:gd name="adj3" fmla="val 14331525"/>
            <a:gd name="adj4" fmla="val 17066766"/>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C3D9E-D360-4C44-864F-5EA40AEE2EB8}">
      <dsp:nvSpPr>
        <dsp:cNvPr id="0" name=""/>
        <dsp:cNvSpPr/>
      </dsp:nvSpPr>
      <dsp:spPr>
        <a:xfrm>
          <a:off x="1487599" y="1436"/>
          <a:ext cx="1114201" cy="557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0" i="0" kern="1200" dirty="0"/>
            <a:t>peer pressure and wanting to fit in with their friends</a:t>
          </a:r>
          <a:endParaRPr lang="en-GB" sz="700" kern="1200" dirty="0"/>
        </a:p>
      </dsp:txBody>
      <dsp:txXfrm>
        <a:off x="1514794" y="28631"/>
        <a:ext cx="1059811" cy="502710"/>
      </dsp:txXfrm>
    </dsp:sp>
    <dsp:sp modelId="{5D0B121E-9CEF-440F-8780-A813F569B2FF}">
      <dsp:nvSpPr>
        <dsp:cNvPr id="0" name=""/>
        <dsp:cNvSpPr/>
      </dsp:nvSpPr>
      <dsp:spPr>
        <a:xfrm>
          <a:off x="2581673" y="633100"/>
          <a:ext cx="1114201" cy="5571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0" i="0" kern="1200"/>
            <a:t>they feel respected and important</a:t>
          </a:r>
          <a:endParaRPr lang="en-GB" sz="700" kern="1200"/>
        </a:p>
      </dsp:txBody>
      <dsp:txXfrm>
        <a:off x="2608868" y="660295"/>
        <a:ext cx="1059811" cy="502710"/>
      </dsp:txXfrm>
    </dsp:sp>
    <dsp:sp modelId="{9CE373F5-855B-418E-8C5B-369D02896715}">
      <dsp:nvSpPr>
        <dsp:cNvPr id="0" name=""/>
        <dsp:cNvSpPr/>
      </dsp:nvSpPr>
      <dsp:spPr>
        <a:xfrm>
          <a:off x="2581673" y="1896428"/>
          <a:ext cx="1114201" cy="5571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0" i="0" kern="1200"/>
            <a:t>they want to feel protected from other gangs, or bullies</a:t>
          </a:r>
          <a:endParaRPr lang="en-GB" sz="700" kern="1200"/>
        </a:p>
      </dsp:txBody>
      <dsp:txXfrm>
        <a:off x="2608868" y="1923623"/>
        <a:ext cx="1059811" cy="502710"/>
      </dsp:txXfrm>
    </dsp:sp>
    <dsp:sp modelId="{D2794E61-1533-48C3-9DC1-10DEB751E0C3}">
      <dsp:nvSpPr>
        <dsp:cNvPr id="0" name=""/>
        <dsp:cNvSpPr/>
      </dsp:nvSpPr>
      <dsp:spPr>
        <a:xfrm>
          <a:off x="1487599" y="2528092"/>
          <a:ext cx="1114201" cy="5571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0" i="0" kern="1200"/>
            <a:t>they want to make money, and are promised rewards</a:t>
          </a:r>
          <a:endParaRPr lang="en-GB" sz="700" kern="1200"/>
        </a:p>
      </dsp:txBody>
      <dsp:txXfrm>
        <a:off x="1514794" y="2555287"/>
        <a:ext cx="1059811" cy="502710"/>
      </dsp:txXfrm>
    </dsp:sp>
    <dsp:sp modelId="{677E388C-9F4E-43FD-9AC5-A7FBC90CBADD}">
      <dsp:nvSpPr>
        <dsp:cNvPr id="0" name=""/>
        <dsp:cNvSpPr/>
      </dsp:nvSpPr>
      <dsp:spPr>
        <a:xfrm>
          <a:off x="393525" y="1896428"/>
          <a:ext cx="1114201" cy="5571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0" i="0" kern="1200"/>
            <a:t>they want to gain status, and feel powerful</a:t>
          </a:r>
          <a:endParaRPr lang="en-GB" sz="700" kern="1200"/>
        </a:p>
      </dsp:txBody>
      <dsp:txXfrm>
        <a:off x="420720" y="1923623"/>
        <a:ext cx="1059811" cy="502710"/>
      </dsp:txXfrm>
    </dsp:sp>
    <dsp:sp modelId="{9CC96683-5BF8-4D03-A33E-E332AF6CAD7B}">
      <dsp:nvSpPr>
        <dsp:cNvPr id="0" name=""/>
        <dsp:cNvSpPr/>
      </dsp:nvSpPr>
      <dsp:spPr>
        <a:xfrm>
          <a:off x="393525" y="633100"/>
          <a:ext cx="1114201" cy="557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0" i="0" kern="1200"/>
            <a:t>they’ve been excluded from school and don’t feel they have a future</a:t>
          </a:r>
          <a:endParaRPr lang="en-GB" sz="700" kern="1200"/>
        </a:p>
      </dsp:txBody>
      <dsp:txXfrm>
        <a:off x="420720" y="660295"/>
        <a:ext cx="1059811" cy="502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43A75-37A6-42D3-B9BB-13C5B3D9D1C3}">
      <dsp:nvSpPr>
        <dsp:cNvPr id="0" name=""/>
        <dsp:cNvSpPr/>
      </dsp:nvSpPr>
      <dsp:spPr>
        <a:xfrm>
          <a:off x="2540" y="29043"/>
          <a:ext cx="2476500"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ENHT</a:t>
          </a:r>
        </a:p>
      </dsp:txBody>
      <dsp:txXfrm>
        <a:off x="2540" y="29043"/>
        <a:ext cx="2476500" cy="518400"/>
      </dsp:txXfrm>
    </dsp:sp>
    <dsp:sp modelId="{C207EA4B-57A3-4B0D-A04E-619F32582C16}">
      <dsp:nvSpPr>
        <dsp:cNvPr id="0" name=""/>
        <dsp:cNvSpPr/>
      </dsp:nvSpPr>
      <dsp:spPr>
        <a:xfrm>
          <a:off x="2540" y="547443"/>
          <a:ext cx="2476500" cy="48421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i="0" u="none" kern="1200" dirty="0"/>
            <a:t>In 2024 there were 34 referrals to the authorities (CS, police, HALO) for Children/Young People (CYP) who were victims of exploitation. 14 more than in 2022. In comparison to 2014, there were only 2 referrals made.</a:t>
          </a:r>
          <a:endParaRPr lang="en-GB" sz="1800" kern="1200" dirty="0"/>
        </a:p>
        <a:p>
          <a:pPr marL="171450" lvl="1" indent="-171450" algn="l" defTabSz="800100" rtl="0">
            <a:lnSpc>
              <a:spcPct val="90000"/>
            </a:lnSpc>
            <a:spcBef>
              <a:spcPct val="0"/>
            </a:spcBef>
            <a:spcAft>
              <a:spcPct val="15000"/>
            </a:spcAft>
            <a:buChar char="•"/>
          </a:pPr>
          <a:r>
            <a:rPr lang="en-GB" sz="1800" b="0" i="0" u="none" kern="1200" dirty="0"/>
            <a:t>Toolkit was implemented June 2024. Clear increase in identification.</a:t>
          </a:r>
          <a:r>
            <a:rPr lang="en-US" sz="1800" b="0" i="0" kern="1200" dirty="0"/>
            <a:t>​</a:t>
          </a:r>
          <a:endParaRPr lang="en-GB" sz="1800" kern="1200" dirty="0"/>
        </a:p>
      </dsp:txBody>
      <dsp:txXfrm>
        <a:off x="2540" y="547443"/>
        <a:ext cx="2476500" cy="4842180"/>
      </dsp:txXfrm>
    </dsp:sp>
    <dsp:sp modelId="{FF26F643-5442-446A-B13B-1318DDF44045}">
      <dsp:nvSpPr>
        <dsp:cNvPr id="0" name=""/>
        <dsp:cNvSpPr/>
      </dsp:nvSpPr>
      <dsp:spPr>
        <a:xfrm>
          <a:off x="2825750" y="29043"/>
          <a:ext cx="2476500" cy="518400"/>
        </a:xfrm>
        <a:prstGeom prst="rect">
          <a:avLst/>
        </a:prstGeom>
        <a:solidFill>
          <a:schemeClr val="accent2">
            <a:hueOff val="575652"/>
            <a:satOff val="-3962"/>
            <a:lumOff val="18530"/>
            <a:alphaOff val="0"/>
          </a:schemeClr>
        </a:solidFill>
        <a:ln w="12700" cap="flat" cmpd="sng" algn="ctr">
          <a:solidFill>
            <a:schemeClr val="accent2">
              <a:hueOff val="575652"/>
              <a:satOff val="-3962"/>
              <a:lumOff val="18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HALO</a:t>
          </a:r>
        </a:p>
      </dsp:txBody>
      <dsp:txXfrm>
        <a:off x="2825750" y="29043"/>
        <a:ext cx="2476500" cy="518400"/>
      </dsp:txXfrm>
    </dsp:sp>
    <dsp:sp modelId="{28C29A98-C2CE-4118-AAB2-5665AF8A7D6F}">
      <dsp:nvSpPr>
        <dsp:cNvPr id="0" name=""/>
        <dsp:cNvSpPr/>
      </dsp:nvSpPr>
      <dsp:spPr>
        <a:xfrm>
          <a:off x="2825750" y="547443"/>
          <a:ext cx="2476500" cy="4842180"/>
        </a:xfrm>
        <a:prstGeom prst="rect">
          <a:avLst/>
        </a:prstGeom>
        <a:solidFill>
          <a:schemeClr val="accent2">
            <a:tint val="40000"/>
            <a:alpha val="90000"/>
            <a:hueOff val="611972"/>
            <a:satOff val="14352"/>
            <a:lumOff val="3798"/>
            <a:alphaOff val="0"/>
          </a:schemeClr>
        </a:solidFill>
        <a:ln w="12700" cap="flat" cmpd="sng" algn="ctr">
          <a:solidFill>
            <a:schemeClr val="accent2">
              <a:tint val="40000"/>
              <a:alpha val="90000"/>
              <a:hueOff val="611972"/>
              <a:satOff val="14352"/>
              <a:lumOff val="37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GB" sz="1800" b="0" i="0" u="none" kern="1200" dirty="0"/>
            <a:t>22 current open cases (July 2025).</a:t>
          </a:r>
          <a:r>
            <a:rPr lang="en-US" sz="1800" b="0" i="0" kern="1200" dirty="0"/>
            <a:t>​</a:t>
          </a:r>
          <a:endParaRPr lang="en-GB" sz="1800" kern="1200" dirty="0"/>
        </a:p>
        <a:p>
          <a:pPr marL="171450" lvl="1" indent="-171450" algn="l" defTabSz="800100" rtl="0">
            <a:lnSpc>
              <a:spcPct val="90000"/>
            </a:lnSpc>
            <a:spcBef>
              <a:spcPct val="0"/>
            </a:spcBef>
            <a:spcAft>
              <a:spcPct val="15000"/>
            </a:spcAft>
            <a:buChar char="•"/>
          </a:pPr>
          <a:r>
            <a:rPr lang="en-GB" sz="1800" b="0" i="0" u="none" kern="1200"/>
            <a:t>In 2024, Halo dealt with 121 non-crime Child Protection Investigations.</a:t>
          </a:r>
          <a:r>
            <a:rPr lang="en-US" sz="1800" b="0" i="0" kern="1200"/>
            <a:t>​</a:t>
          </a:r>
        </a:p>
        <a:p>
          <a:pPr marL="171450" lvl="1" indent="-171450" algn="l" defTabSz="800100" rtl="0">
            <a:lnSpc>
              <a:spcPct val="90000"/>
            </a:lnSpc>
            <a:spcBef>
              <a:spcPct val="0"/>
            </a:spcBef>
            <a:spcAft>
              <a:spcPct val="15000"/>
            </a:spcAft>
            <a:buChar char="•"/>
          </a:pPr>
          <a:r>
            <a:rPr lang="en-GB" sz="1800" b="0" i="0" u="none" kern="1200" dirty="0"/>
            <a:t>Jan-April 2025: 45 non-crime already.</a:t>
          </a:r>
          <a:endParaRPr lang="en-US" sz="1800" b="0" i="0" kern="1200" dirty="0"/>
        </a:p>
      </dsp:txBody>
      <dsp:txXfrm>
        <a:off x="2825750" y="547443"/>
        <a:ext cx="2476500" cy="4842180"/>
      </dsp:txXfrm>
    </dsp:sp>
    <dsp:sp modelId="{56915C75-D3F8-4D4F-9C12-CE8F9719764B}">
      <dsp:nvSpPr>
        <dsp:cNvPr id="0" name=""/>
        <dsp:cNvSpPr/>
      </dsp:nvSpPr>
      <dsp:spPr>
        <a:xfrm>
          <a:off x="5648960" y="29043"/>
          <a:ext cx="2476500" cy="518400"/>
        </a:xfrm>
        <a:prstGeom prst="rect">
          <a:avLst/>
        </a:prstGeom>
        <a:solidFill>
          <a:schemeClr val="accent2">
            <a:hueOff val="1151303"/>
            <a:satOff val="-7924"/>
            <a:lumOff val="37059"/>
            <a:alphaOff val="0"/>
          </a:schemeClr>
        </a:solidFill>
        <a:ln w="12700" cap="flat" cmpd="sng" algn="ctr">
          <a:solidFill>
            <a:schemeClr val="accent2">
              <a:hueOff val="1151303"/>
              <a:satOff val="-7924"/>
              <a:lumOff val="3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NATIONAL FIGURES</a:t>
          </a:r>
        </a:p>
      </dsp:txBody>
      <dsp:txXfrm>
        <a:off x="5648960" y="29043"/>
        <a:ext cx="2476500" cy="518400"/>
      </dsp:txXfrm>
    </dsp:sp>
    <dsp:sp modelId="{4F4D99AD-D3A2-430E-A8ED-8D2D8EF51A3A}">
      <dsp:nvSpPr>
        <dsp:cNvPr id="0" name=""/>
        <dsp:cNvSpPr/>
      </dsp:nvSpPr>
      <dsp:spPr>
        <a:xfrm>
          <a:off x="5648960" y="547443"/>
          <a:ext cx="2476500" cy="4842180"/>
        </a:xfrm>
        <a:prstGeom prst="rect">
          <a:avLst/>
        </a:prstGeom>
        <a:solidFill>
          <a:schemeClr val="accent2">
            <a:tint val="40000"/>
            <a:alpha val="90000"/>
            <a:hueOff val="1223945"/>
            <a:satOff val="28703"/>
            <a:lumOff val="7596"/>
            <a:alphaOff val="0"/>
          </a:schemeClr>
        </a:solidFill>
        <a:ln w="12700" cap="flat" cmpd="sng" algn="ctr">
          <a:solidFill>
            <a:schemeClr val="accent2">
              <a:tint val="40000"/>
              <a:alpha val="90000"/>
              <a:hueOff val="1223945"/>
              <a:satOff val="28703"/>
              <a:lumOff val="75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GB" sz="1800" b="0" i="0" u="none" kern="1200" dirty="0"/>
            <a:t>In 2023 the National referral mechanism (NRM) received 7,432 referrals regarding children (45% increase from 2021) 3,123 of these referrals were due to criminal exploitation.</a:t>
          </a:r>
          <a:r>
            <a:rPr lang="en-US" sz="1800" b="0" i="0" kern="1200" dirty="0"/>
            <a:t>​</a:t>
          </a:r>
          <a:endParaRPr lang="en-GB" sz="1800" kern="1200" dirty="0"/>
        </a:p>
        <a:p>
          <a:pPr marL="171450" lvl="1" indent="-171450" algn="l" defTabSz="800100" rtl="0">
            <a:lnSpc>
              <a:spcPct val="90000"/>
            </a:lnSpc>
            <a:spcBef>
              <a:spcPct val="0"/>
            </a:spcBef>
            <a:spcAft>
              <a:spcPct val="15000"/>
            </a:spcAft>
            <a:buChar char="•"/>
          </a:pPr>
          <a:r>
            <a:rPr lang="en-GB" sz="1800" b="0" i="0" u="none" kern="1200" dirty="0"/>
            <a:t>The NRM (2023) received 17,004 referrals for people trafficked for sexual exploitation: 44% were under 18.</a:t>
          </a:r>
          <a:r>
            <a:rPr lang="en-US" sz="1800" b="0" i="0" kern="1200" dirty="0"/>
            <a:t>​</a:t>
          </a:r>
        </a:p>
      </dsp:txBody>
      <dsp:txXfrm>
        <a:off x="5648960" y="547443"/>
        <a:ext cx="2476500" cy="4842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18E0F-4742-4DC9-84D8-CA997557C5A0}">
      <dsp:nvSpPr>
        <dsp:cNvPr id="0" name=""/>
        <dsp:cNvSpPr/>
      </dsp:nvSpPr>
      <dsp:spPr>
        <a:xfrm>
          <a:off x="0" y="574957"/>
          <a:ext cx="7955419" cy="890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Longfield (2019) wrote a report that focussed more on </a:t>
          </a:r>
          <a:r>
            <a:rPr lang="en-GB" sz="1600" i="1" kern="1200" dirty="0"/>
            <a:t>criminal </a:t>
          </a:r>
          <a:r>
            <a:rPr lang="en-GB" sz="1600" kern="1200" dirty="0"/>
            <a:t>exploitation. Her article highlights that if a child is involved in a gang, </a:t>
          </a:r>
          <a:r>
            <a:rPr lang="en-GB" sz="1600" b="1" kern="1200" dirty="0"/>
            <a:t>they are 95% more likely to suffer from emotional, social and mental health issues, be more than twice as likely to self-harm and 8 times more likely to be misusing substances</a:t>
          </a:r>
        </a:p>
      </dsp:txBody>
      <dsp:txXfrm>
        <a:off x="43451" y="618408"/>
        <a:ext cx="7868517" cy="803199"/>
      </dsp:txXfrm>
    </dsp:sp>
    <dsp:sp modelId="{BEBD0C57-0C6E-4019-BB7D-2A70ADB372FC}">
      <dsp:nvSpPr>
        <dsp:cNvPr id="0" name=""/>
        <dsp:cNvSpPr/>
      </dsp:nvSpPr>
      <dsp:spPr>
        <a:xfrm>
          <a:off x="0" y="1821649"/>
          <a:ext cx="7955419"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The National Referral Mechanism (NRM) in 2023 detailed a 45% increase in referrals made regarding child exploitation from 2021. 42% of referrals were related to criminal exploitation.  Other signs of criminal exploitation Barnardo’s (2024b) list are</a:t>
          </a:r>
          <a:r>
            <a:rPr lang="en-GB" sz="1600" b="1" kern="1200" dirty="0"/>
            <a:t>: unexplained injuries</a:t>
          </a:r>
          <a:r>
            <a:rPr lang="en-GB" sz="1600" kern="1200" dirty="0"/>
            <a:t>, </a:t>
          </a:r>
          <a:r>
            <a:rPr lang="en-GB" sz="1600" b="1" kern="1200" dirty="0"/>
            <a:t>difficulty walking, drug/alcohol misuse, behavioural changes.</a:t>
          </a:r>
          <a:endParaRPr lang="en-GB" sz="1600" kern="1200" dirty="0"/>
        </a:p>
      </dsp:txBody>
      <dsp:txXfrm>
        <a:off x="58485" y="1880134"/>
        <a:ext cx="7838449" cy="1081110"/>
      </dsp:txXfrm>
    </dsp:sp>
    <dsp:sp modelId="{839B1F5E-D2C8-47F6-8A27-7AAF48196E70}">
      <dsp:nvSpPr>
        <dsp:cNvPr id="0" name=""/>
        <dsp:cNvSpPr/>
      </dsp:nvSpPr>
      <dsp:spPr>
        <a:xfrm>
          <a:off x="0" y="3204049"/>
          <a:ext cx="7955419"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Barnardo’s (2024a) list some sexual exploitation signs as: </a:t>
          </a:r>
          <a:r>
            <a:rPr lang="en-GB" sz="1600" b="1" kern="1200" dirty="0"/>
            <a:t>unexplained injuries, sexually transmitted infections and mental health issues. </a:t>
          </a:r>
          <a:r>
            <a:rPr lang="en-GB" sz="1600" kern="1200" dirty="0"/>
            <a:t> Laird et al., (2020) discusses that children and young people affected by sexual exploitation could have </a:t>
          </a:r>
          <a:r>
            <a:rPr lang="en-GB" sz="1600" b="1" kern="1200" dirty="0"/>
            <a:t>PTSD</a:t>
          </a:r>
          <a:r>
            <a:rPr lang="en-GB" sz="1600" kern="1200" dirty="0"/>
            <a:t> amongst other concerns. </a:t>
          </a:r>
          <a:endParaRPr lang="en-GB" sz="1600" b="1" kern="1200" dirty="0"/>
        </a:p>
      </dsp:txBody>
      <dsp:txXfrm>
        <a:off x="58485" y="3262534"/>
        <a:ext cx="7838449" cy="1081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BD727-DC8D-4C4E-A49D-9411170CD4CC}">
      <dsp:nvSpPr>
        <dsp:cNvPr id="0" name=""/>
        <dsp:cNvSpPr/>
      </dsp:nvSpPr>
      <dsp:spPr>
        <a:xfrm>
          <a:off x="6992" y="1703397"/>
          <a:ext cx="1362458" cy="1923995"/>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YP attends ED, toolkit completed</a:t>
          </a:r>
        </a:p>
      </dsp:txBody>
      <dsp:txXfrm>
        <a:off x="46897" y="1743302"/>
        <a:ext cx="1282648" cy="1844185"/>
      </dsp:txXfrm>
    </dsp:sp>
    <dsp:sp modelId="{E8C2A619-58E1-4CAD-AFC8-0829801FE84B}">
      <dsp:nvSpPr>
        <dsp:cNvPr id="0" name=""/>
        <dsp:cNvSpPr/>
      </dsp:nvSpPr>
      <dsp:spPr>
        <a:xfrm>
          <a:off x="1471355" y="2539034"/>
          <a:ext cx="216036" cy="252722"/>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471355" y="2589578"/>
        <a:ext cx="151225" cy="151634"/>
      </dsp:txXfrm>
    </dsp:sp>
    <dsp:sp modelId="{41F5FA77-C27C-43BF-B898-2A519A5D7A85}">
      <dsp:nvSpPr>
        <dsp:cNvPr id="0" name=""/>
        <dsp:cNvSpPr/>
      </dsp:nvSpPr>
      <dsp:spPr>
        <a:xfrm>
          <a:off x="1777067" y="1728014"/>
          <a:ext cx="1220261" cy="1874761"/>
        </a:xfrm>
        <a:prstGeom prst="roundRect">
          <a:avLst>
            <a:gd name="adj" fmla="val 10000"/>
          </a:avLst>
        </a:prstGeom>
        <a:gradFill rotWithShape="0">
          <a:gsLst>
            <a:gs pos="0">
              <a:schemeClr val="accent5">
                <a:hueOff val="-3371391"/>
                <a:satOff val="0"/>
                <a:lumOff val="5196"/>
                <a:alphaOff val="0"/>
                <a:lumMod val="110000"/>
                <a:satMod val="105000"/>
                <a:tint val="67000"/>
              </a:schemeClr>
            </a:gs>
            <a:gs pos="50000">
              <a:schemeClr val="accent5">
                <a:hueOff val="-3371391"/>
                <a:satOff val="0"/>
                <a:lumOff val="5196"/>
                <a:alphaOff val="0"/>
                <a:lumMod val="105000"/>
                <a:satMod val="103000"/>
                <a:tint val="73000"/>
              </a:schemeClr>
            </a:gs>
            <a:gs pos="100000">
              <a:schemeClr val="accent5">
                <a:hueOff val="-3371391"/>
                <a:satOff val="0"/>
                <a:lumOff val="5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Toolkit suggests referral to Alisa</a:t>
          </a:r>
        </a:p>
      </dsp:txBody>
      <dsp:txXfrm>
        <a:off x="1812807" y="1763754"/>
        <a:ext cx="1148781" cy="1803281"/>
      </dsp:txXfrm>
    </dsp:sp>
    <dsp:sp modelId="{04870B60-7EA3-472A-9AAB-2BE32584E7B8}">
      <dsp:nvSpPr>
        <dsp:cNvPr id="0" name=""/>
        <dsp:cNvSpPr/>
      </dsp:nvSpPr>
      <dsp:spPr>
        <a:xfrm>
          <a:off x="3099233" y="2539034"/>
          <a:ext cx="216036" cy="252722"/>
        </a:xfrm>
        <a:prstGeom prst="rightArrow">
          <a:avLst>
            <a:gd name="adj1" fmla="val 60000"/>
            <a:gd name="adj2" fmla="val 50000"/>
          </a:avLst>
        </a:prstGeom>
        <a:gradFill rotWithShape="0">
          <a:gsLst>
            <a:gs pos="0">
              <a:schemeClr val="accent5">
                <a:hueOff val="-4045670"/>
                <a:satOff val="0"/>
                <a:lumOff val="6235"/>
                <a:alphaOff val="0"/>
                <a:lumMod val="110000"/>
                <a:satMod val="105000"/>
                <a:tint val="67000"/>
              </a:schemeClr>
            </a:gs>
            <a:gs pos="50000">
              <a:schemeClr val="accent5">
                <a:hueOff val="-4045670"/>
                <a:satOff val="0"/>
                <a:lumOff val="6235"/>
                <a:alphaOff val="0"/>
                <a:lumMod val="105000"/>
                <a:satMod val="103000"/>
                <a:tint val="73000"/>
              </a:schemeClr>
            </a:gs>
            <a:gs pos="100000">
              <a:schemeClr val="accent5">
                <a:hueOff val="-4045670"/>
                <a:satOff val="0"/>
                <a:lumOff val="623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099233" y="2589578"/>
        <a:ext cx="151225" cy="151634"/>
      </dsp:txXfrm>
    </dsp:sp>
    <dsp:sp modelId="{2894B473-D778-4FFD-A486-2B4C4C750D92}">
      <dsp:nvSpPr>
        <dsp:cNvPr id="0" name=""/>
        <dsp:cNvSpPr/>
      </dsp:nvSpPr>
      <dsp:spPr>
        <a:xfrm>
          <a:off x="3404945" y="1791209"/>
          <a:ext cx="1019041" cy="1748371"/>
        </a:xfrm>
        <a:prstGeom prst="roundRect">
          <a:avLst>
            <a:gd name="adj" fmla="val 10000"/>
          </a:avLst>
        </a:prstGeom>
        <a:gradFill rotWithShape="0">
          <a:gsLst>
            <a:gs pos="0">
              <a:schemeClr val="accent5">
                <a:hueOff val="-6742783"/>
                <a:satOff val="0"/>
                <a:lumOff val="10392"/>
                <a:alphaOff val="0"/>
                <a:lumMod val="110000"/>
                <a:satMod val="105000"/>
                <a:tint val="67000"/>
              </a:schemeClr>
            </a:gs>
            <a:gs pos="50000">
              <a:schemeClr val="accent5">
                <a:hueOff val="-6742783"/>
                <a:satOff val="0"/>
                <a:lumOff val="10392"/>
                <a:alphaOff val="0"/>
                <a:lumMod val="105000"/>
                <a:satMod val="103000"/>
                <a:tint val="73000"/>
              </a:schemeClr>
            </a:gs>
            <a:gs pos="100000">
              <a:schemeClr val="accent5">
                <a:hueOff val="-6742783"/>
                <a:satOff val="0"/>
                <a:lumOff val="10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Referral made</a:t>
          </a:r>
        </a:p>
      </dsp:txBody>
      <dsp:txXfrm>
        <a:off x="3434792" y="1821056"/>
        <a:ext cx="959347" cy="1688677"/>
      </dsp:txXfrm>
    </dsp:sp>
    <dsp:sp modelId="{5E3A1E14-97C3-45EC-95C3-E6F5A7B984DE}">
      <dsp:nvSpPr>
        <dsp:cNvPr id="0" name=""/>
        <dsp:cNvSpPr/>
      </dsp:nvSpPr>
      <dsp:spPr>
        <a:xfrm>
          <a:off x="4525891" y="2539034"/>
          <a:ext cx="216036" cy="252722"/>
        </a:xfrm>
        <a:prstGeom prst="rightArrow">
          <a:avLst>
            <a:gd name="adj1" fmla="val 60000"/>
            <a:gd name="adj2" fmla="val 50000"/>
          </a:avLst>
        </a:prstGeom>
        <a:gradFill rotWithShape="0">
          <a:gsLst>
            <a:gs pos="0">
              <a:schemeClr val="accent5">
                <a:hueOff val="-8091339"/>
                <a:satOff val="0"/>
                <a:lumOff val="12471"/>
                <a:alphaOff val="0"/>
                <a:lumMod val="110000"/>
                <a:satMod val="105000"/>
                <a:tint val="67000"/>
              </a:schemeClr>
            </a:gs>
            <a:gs pos="50000">
              <a:schemeClr val="accent5">
                <a:hueOff val="-8091339"/>
                <a:satOff val="0"/>
                <a:lumOff val="12471"/>
                <a:alphaOff val="0"/>
                <a:lumMod val="105000"/>
                <a:satMod val="103000"/>
                <a:tint val="73000"/>
              </a:schemeClr>
            </a:gs>
            <a:gs pos="100000">
              <a:schemeClr val="accent5">
                <a:hueOff val="-8091339"/>
                <a:satOff val="0"/>
                <a:lumOff val="124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525891" y="2589578"/>
        <a:ext cx="151225" cy="151634"/>
      </dsp:txXfrm>
    </dsp:sp>
    <dsp:sp modelId="{20D2BFC8-BADB-4087-BE60-3778E091B411}">
      <dsp:nvSpPr>
        <dsp:cNvPr id="0" name=""/>
        <dsp:cNvSpPr/>
      </dsp:nvSpPr>
      <dsp:spPr>
        <a:xfrm>
          <a:off x="4831603" y="1791209"/>
          <a:ext cx="1019041" cy="1748371"/>
        </a:xfrm>
        <a:prstGeom prst="roundRect">
          <a:avLst>
            <a:gd name="adj" fmla="val 10000"/>
          </a:avLst>
        </a:prstGeom>
        <a:gradFill rotWithShape="0">
          <a:gsLst>
            <a:gs pos="0">
              <a:schemeClr val="accent5">
                <a:hueOff val="-10114174"/>
                <a:satOff val="0"/>
                <a:lumOff val="15589"/>
                <a:alphaOff val="0"/>
                <a:lumMod val="110000"/>
                <a:satMod val="105000"/>
                <a:tint val="67000"/>
              </a:schemeClr>
            </a:gs>
            <a:gs pos="50000">
              <a:schemeClr val="accent5">
                <a:hueOff val="-10114174"/>
                <a:satOff val="0"/>
                <a:lumOff val="15589"/>
                <a:alphaOff val="0"/>
                <a:lumMod val="105000"/>
                <a:satMod val="103000"/>
                <a:tint val="73000"/>
              </a:schemeClr>
            </a:gs>
            <a:gs pos="100000">
              <a:schemeClr val="accent5">
                <a:hueOff val="-10114174"/>
                <a:satOff val="0"/>
                <a:lumOff val="155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Alisa makes contact</a:t>
          </a:r>
        </a:p>
      </dsp:txBody>
      <dsp:txXfrm>
        <a:off x="4861450" y="1821056"/>
        <a:ext cx="959347" cy="1688677"/>
      </dsp:txXfrm>
    </dsp:sp>
    <dsp:sp modelId="{7E6686A5-1A2F-458A-A109-C2CF38B7CAA4}">
      <dsp:nvSpPr>
        <dsp:cNvPr id="0" name=""/>
        <dsp:cNvSpPr/>
      </dsp:nvSpPr>
      <dsp:spPr>
        <a:xfrm>
          <a:off x="5952549" y="2539034"/>
          <a:ext cx="216036" cy="252722"/>
        </a:xfrm>
        <a:prstGeom prst="rightArrow">
          <a:avLst>
            <a:gd name="adj1" fmla="val 60000"/>
            <a:gd name="adj2" fmla="val 50000"/>
          </a:avLst>
        </a:prstGeom>
        <a:gradFill rotWithShape="0">
          <a:gsLst>
            <a:gs pos="0">
              <a:schemeClr val="accent5">
                <a:hueOff val="-12137010"/>
                <a:satOff val="0"/>
                <a:lumOff val="18706"/>
                <a:alphaOff val="0"/>
                <a:lumMod val="110000"/>
                <a:satMod val="105000"/>
                <a:tint val="67000"/>
              </a:schemeClr>
            </a:gs>
            <a:gs pos="50000">
              <a:schemeClr val="accent5">
                <a:hueOff val="-12137010"/>
                <a:satOff val="0"/>
                <a:lumOff val="18706"/>
                <a:alphaOff val="0"/>
                <a:lumMod val="105000"/>
                <a:satMod val="103000"/>
                <a:tint val="73000"/>
              </a:schemeClr>
            </a:gs>
            <a:gs pos="100000">
              <a:schemeClr val="accent5">
                <a:hueOff val="-12137010"/>
                <a:satOff val="0"/>
                <a:lumOff val="18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952549" y="2589578"/>
        <a:ext cx="151225" cy="151634"/>
      </dsp:txXfrm>
    </dsp:sp>
    <dsp:sp modelId="{ABFF2BC8-4576-4A64-8880-7E69A2F15C18}">
      <dsp:nvSpPr>
        <dsp:cNvPr id="0" name=""/>
        <dsp:cNvSpPr/>
      </dsp:nvSpPr>
      <dsp:spPr>
        <a:xfrm>
          <a:off x="6258262" y="1755682"/>
          <a:ext cx="1149499" cy="1819425"/>
        </a:xfrm>
        <a:prstGeom prst="roundRect">
          <a:avLst>
            <a:gd name="adj" fmla="val 10000"/>
          </a:avLst>
        </a:prstGeom>
        <a:gradFill rotWithShape="0">
          <a:gsLst>
            <a:gs pos="0">
              <a:schemeClr val="accent5">
                <a:hueOff val="-13485566"/>
                <a:satOff val="0"/>
                <a:lumOff val="20785"/>
                <a:alphaOff val="0"/>
                <a:lumMod val="110000"/>
                <a:satMod val="105000"/>
                <a:tint val="67000"/>
              </a:schemeClr>
            </a:gs>
            <a:gs pos="50000">
              <a:schemeClr val="accent5">
                <a:hueOff val="-13485566"/>
                <a:satOff val="0"/>
                <a:lumOff val="20785"/>
                <a:alphaOff val="0"/>
                <a:lumMod val="105000"/>
                <a:satMod val="103000"/>
                <a:tint val="73000"/>
              </a:schemeClr>
            </a:gs>
            <a:gs pos="100000">
              <a:schemeClr val="accent5">
                <a:hueOff val="-13485566"/>
                <a:satOff val="0"/>
                <a:lumOff val="207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Alisa supports YP &amp; makes appropriate referrals</a:t>
          </a:r>
        </a:p>
      </dsp:txBody>
      <dsp:txXfrm>
        <a:off x="6291930" y="1789350"/>
        <a:ext cx="1082163" cy="1752089"/>
      </dsp:txXfrm>
    </dsp:sp>
    <dsp:sp modelId="{D922B53C-C6E7-47FC-B6CE-3B5A3323B5DD}">
      <dsp:nvSpPr>
        <dsp:cNvPr id="0" name=""/>
        <dsp:cNvSpPr/>
      </dsp:nvSpPr>
      <dsp:spPr>
        <a:xfrm>
          <a:off x="7509665" y="2539034"/>
          <a:ext cx="216036" cy="252722"/>
        </a:xfrm>
        <a:prstGeom prst="rightArrow">
          <a:avLst>
            <a:gd name="adj1" fmla="val 60000"/>
            <a:gd name="adj2" fmla="val 50000"/>
          </a:avLst>
        </a:prstGeom>
        <a:gradFill rotWithShape="0">
          <a:gsLst>
            <a:gs pos="0">
              <a:schemeClr val="accent5">
                <a:hueOff val="-16182678"/>
                <a:satOff val="0"/>
                <a:lumOff val="24942"/>
                <a:alphaOff val="0"/>
                <a:lumMod val="110000"/>
                <a:satMod val="105000"/>
                <a:tint val="67000"/>
              </a:schemeClr>
            </a:gs>
            <a:gs pos="50000">
              <a:schemeClr val="accent5">
                <a:hueOff val="-16182678"/>
                <a:satOff val="0"/>
                <a:lumOff val="24942"/>
                <a:alphaOff val="0"/>
                <a:lumMod val="105000"/>
                <a:satMod val="103000"/>
                <a:tint val="73000"/>
              </a:schemeClr>
            </a:gs>
            <a:gs pos="100000">
              <a:schemeClr val="accent5">
                <a:hueOff val="-16182678"/>
                <a:satOff val="0"/>
                <a:lumOff val="2494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7509665" y="2589578"/>
        <a:ext cx="151225" cy="151634"/>
      </dsp:txXfrm>
    </dsp:sp>
    <dsp:sp modelId="{31C5D145-0E7C-49C6-90D2-BE48520CD3C8}">
      <dsp:nvSpPr>
        <dsp:cNvPr id="0" name=""/>
        <dsp:cNvSpPr/>
      </dsp:nvSpPr>
      <dsp:spPr>
        <a:xfrm>
          <a:off x="7815377" y="1724867"/>
          <a:ext cx="1248896" cy="1881055"/>
        </a:xfrm>
        <a:prstGeom prst="roundRect">
          <a:avLst>
            <a:gd name="adj" fmla="val 10000"/>
          </a:avLst>
        </a:prstGeom>
        <a:gradFill rotWithShape="0">
          <a:gsLst>
            <a:gs pos="0">
              <a:schemeClr val="accent5">
                <a:hueOff val="-16856957"/>
                <a:satOff val="0"/>
                <a:lumOff val="25981"/>
                <a:alphaOff val="0"/>
                <a:lumMod val="110000"/>
                <a:satMod val="105000"/>
                <a:tint val="67000"/>
              </a:schemeClr>
            </a:gs>
            <a:gs pos="50000">
              <a:schemeClr val="accent5">
                <a:hueOff val="-16856957"/>
                <a:satOff val="0"/>
                <a:lumOff val="25981"/>
                <a:alphaOff val="0"/>
                <a:lumMod val="105000"/>
                <a:satMod val="103000"/>
                <a:tint val="73000"/>
              </a:schemeClr>
            </a:gs>
            <a:gs pos="100000">
              <a:schemeClr val="accent5">
                <a:hueOff val="-16856957"/>
                <a:satOff val="0"/>
                <a:lumOff val="25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Alisa continues to support as long as required</a:t>
          </a:r>
        </a:p>
      </dsp:txBody>
      <dsp:txXfrm>
        <a:off x="7851956" y="1761446"/>
        <a:ext cx="1175738" cy="1807897"/>
      </dsp:txXfrm>
    </dsp:sp>
    <dsp:sp modelId="{A73DFB08-BA30-4DDF-B154-976707F7DD4B}">
      <dsp:nvSpPr>
        <dsp:cNvPr id="0" name=""/>
        <dsp:cNvSpPr/>
      </dsp:nvSpPr>
      <dsp:spPr>
        <a:xfrm>
          <a:off x="9166178" y="2539034"/>
          <a:ext cx="216036" cy="252722"/>
        </a:xfrm>
        <a:prstGeom prst="rightArrow">
          <a:avLst>
            <a:gd name="adj1" fmla="val 60000"/>
            <a:gd name="adj2" fmla="val 50000"/>
          </a:avLst>
        </a:prstGeom>
        <a:gradFill rotWithShape="0">
          <a:gsLst>
            <a:gs pos="0">
              <a:schemeClr val="accent5">
                <a:hueOff val="-20228348"/>
                <a:satOff val="0"/>
                <a:lumOff val="31177"/>
                <a:alphaOff val="0"/>
                <a:lumMod val="110000"/>
                <a:satMod val="105000"/>
                <a:tint val="67000"/>
              </a:schemeClr>
            </a:gs>
            <a:gs pos="50000">
              <a:schemeClr val="accent5">
                <a:hueOff val="-20228348"/>
                <a:satOff val="0"/>
                <a:lumOff val="31177"/>
                <a:alphaOff val="0"/>
                <a:lumMod val="105000"/>
                <a:satMod val="103000"/>
                <a:tint val="73000"/>
              </a:schemeClr>
            </a:gs>
            <a:gs pos="100000">
              <a:schemeClr val="accent5">
                <a:hueOff val="-20228348"/>
                <a:satOff val="0"/>
                <a:lumOff val="3117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9166178" y="2589578"/>
        <a:ext cx="151225" cy="151634"/>
      </dsp:txXfrm>
    </dsp:sp>
    <dsp:sp modelId="{47C24575-4A71-46B0-A4F4-41E107BE4145}">
      <dsp:nvSpPr>
        <dsp:cNvPr id="0" name=""/>
        <dsp:cNvSpPr/>
      </dsp:nvSpPr>
      <dsp:spPr>
        <a:xfrm>
          <a:off x="9471891" y="1762728"/>
          <a:ext cx="1401518" cy="1805333"/>
        </a:xfrm>
        <a:prstGeom prst="roundRect">
          <a:avLst>
            <a:gd name="adj" fmla="val 10000"/>
          </a:avLst>
        </a:prstGeom>
        <a:gradFill rotWithShape="0">
          <a:gsLst>
            <a:gs pos="0">
              <a:schemeClr val="accent5">
                <a:hueOff val="-20228348"/>
                <a:satOff val="0"/>
                <a:lumOff val="31177"/>
                <a:alphaOff val="0"/>
                <a:lumMod val="110000"/>
                <a:satMod val="105000"/>
                <a:tint val="67000"/>
              </a:schemeClr>
            </a:gs>
            <a:gs pos="50000">
              <a:schemeClr val="accent5">
                <a:hueOff val="-20228348"/>
                <a:satOff val="0"/>
                <a:lumOff val="31177"/>
                <a:alphaOff val="0"/>
                <a:lumMod val="105000"/>
                <a:satMod val="103000"/>
                <a:tint val="73000"/>
              </a:schemeClr>
            </a:gs>
            <a:gs pos="100000">
              <a:schemeClr val="accent5">
                <a:hueOff val="-20228348"/>
                <a:satOff val="0"/>
                <a:lumOff val="3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Upon discharge, onwards referrals made for specified support services if needed</a:t>
          </a:r>
        </a:p>
      </dsp:txBody>
      <dsp:txXfrm>
        <a:off x="9512940" y="1803777"/>
        <a:ext cx="1319420" cy="1723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DADAB-BD44-44A2-BF7B-99A058D63CF0}">
      <dsp:nvSpPr>
        <dsp:cNvPr id="0" name=""/>
        <dsp:cNvSpPr/>
      </dsp:nvSpPr>
      <dsp:spPr>
        <a:xfrm>
          <a:off x="-51109" y="-27435"/>
          <a:ext cx="2250208" cy="2250208"/>
        </a:xfrm>
        <a:prstGeom prst="pie">
          <a:avLst>
            <a:gd name="adj1" fmla="val 5400000"/>
            <a:gd name="adj2" fmla="val 1620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790DE-76A0-4F41-BA1F-59AF351B6DC4}">
      <dsp:nvSpPr>
        <dsp:cNvPr id="0" name=""/>
        <dsp:cNvSpPr/>
      </dsp:nvSpPr>
      <dsp:spPr>
        <a:xfrm>
          <a:off x="1073994" y="-27435"/>
          <a:ext cx="9267343" cy="2250208"/>
        </a:xfrm>
        <a:prstGeom prst="rect">
          <a:avLst/>
        </a:prstGeom>
        <a:solidFill>
          <a:schemeClr val="lt1">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ability to identify risk factors and recognise signs of grooming/exploitation.</a:t>
          </a:r>
        </a:p>
      </dsp:txBody>
      <dsp:txXfrm>
        <a:off x="1073994" y="-27435"/>
        <a:ext cx="4633671" cy="1068848"/>
      </dsp:txXfrm>
    </dsp:sp>
    <dsp:sp modelId="{45EB0482-6914-42CA-8F25-FB3DD7B7D0B0}">
      <dsp:nvSpPr>
        <dsp:cNvPr id="0" name=""/>
        <dsp:cNvSpPr/>
      </dsp:nvSpPr>
      <dsp:spPr>
        <a:xfrm>
          <a:off x="539570" y="1041413"/>
          <a:ext cx="1068848" cy="1068848"/>
        </a:xfrm>
        <a:prstGeom prst="pie">
          <a:avLst>
            <a:gd name="adj1" fmla="val 5400000"/>
            <a:gd name="adj2" fmla="val 1620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E50D4-6D72-44EA-A8A3-E27E7B779D5C}">
      <dsp:nvSpPr>
        <dsp:cNvPr id="0" name=""/>
        <dsp:cNvSpPr/>
      </dsp:nvSpPr>
      <dsp:spPr>
        <a:xfrm>
          <a:off x="1073994" y="1041413"/>
          <a:ext cx="9267343" cy="1068848"/>
        </a:xfrm>
        <a:prstGeom prst="rect">
          <a:avLst/>
        </a:prstGeom>
        <a:solidFill>
          <a:schemeClr val="lt1">
            <a:alpha val="90000"/>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need to improve information sharing, data gathering and staff training.</a:t>
          </a:r>
        </a:p>
      </dsp:txBody>
      <dsp:txXfrm>
        <a:off x="1073994" y="1041413"/>
        <a:ext cx="4633671" cy="1068848"/>
      </dsp:txXfrm>
    </dsp:sp>
    <dsp:sp modelId="{6DC54291-3D76-4245-9AFA-FF61919F07F0}">
      <dsp:nvSpPr>
        <dsp:cNvPr id="0" name=""/>
        <dsp:cNvSpPr/>
      </dsp:nvSpPr>
      <dsp:spPr>
        <a:xfrm>
          <a:off x="5707666" y="-27435"/>
          <a:ext cx="4633671" cy="10688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The toolkit provides staff with signs of exploitation to explore and discuss further.</a:t>
          </a:r>
        </a:p>
      </dsp:txBody>
      <dsp:txXfrm>
        <a:off x="5707666" y="-27435"/>
        <a:ext cx="4633671" cy="1068848"/>
      </dsp:txXfrm>
    </dsp:sp>
    <dsp:sp modelId="{A8DA0472-059D-4771-B18F-4D6265BC13A1}">
      <dsp:nvSpPr>
        <dsp:cNvPr id="0" name=""/>
        <dsp:cNvSpPr/>
      </dsp:nvSpPr>
      <dsp:spPr>
        <a:xfrm>
          <a:off x="5605447" y="874031"/>
          <a:ext cx="4838109" cy="14036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The toolkit is always shared with local authorities and community health agencies. Staff are trained regarding the use of the toolkit, but also exploitation in general with up-to-date evidenced based information.</a:t>
          </a:r>
        </a:p>
      </dsp:txBody>
      <dsp:txXfrm>
        <a:off x="5605447" y="874031"/>
        <a:ext cx="4838109" cy="1403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8F7A-72E3-464D-90D1-99BC51D4548F}">
      <dsp:nvSpPr>
        <dsp:cNvPr id="0" name=""/>
        <dsp:cNvSpPr/>
      </dsp:nvSpPr>
      <dsp:spPr>
        <a:xfrm>
          <a:off x="1955244" y="2053669"/>
          <a:ext cx="1675923" cy="1675923"/>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GB" sz="3400" kern="1200" dirty="0"/>
            <a:t>What’s next?</a:t>
          </a:r>
        </a:p>
      </dsp:txBody>
      <dsp:txXfrm>
        <a:off x="2037056" y="2135481"/>
        <a:ext cx="1512299" cy="1512299"/>
      </dsp:txXfrm>
    </dsp:sp>
    <dsp:sp modelId="{4756DB1A-A4DA-406A-88F4-F8DC54224767}">
      <dsp:nvSpPr>
        <dsp:cNvPr id="0" name=""/>
        <dsp:cNvSpPr/>
      </dsp:nvSpPr>
      <dsp:spPr>
        <a:xfrm rot="16200000">
          <a:off x="2377258" y="1637721"/>
          <a:ext cx="831895" cy="0"/>
        </a:xfrm>
        <a:custGeom>
          <a:avLst/>
          <a:gdLst/>
          <a:ahLst/>
          <a:cxnLst/>
          <a:rect l="0" t="0" r="0" b="0"/>
          <a:pathLst>
            <a:path>
              <a:moveTo>
                <a:pt x="0" y="0"/>
              </a:moveTo>
              <a:lnTo>
                <a:pt x="831895"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44786-3F9D-4091-994B-2478ECC158F4}">
      <dsp:nvSpPr>
        <dsp:cNvPr id="0" name=""/>
        <dsp:cNvSpPr/>
      </dsp:nvSpPr>
      <dsp:spPr>
        <a:xfrm>
          <a:off x="2231771" y="98905"/>
          <a:ext cx="1122869" cy="1122869"/>
        </a:xfrm>
        <a:prstGeom prst="roundRect">
          <a:avLst/>
        </a:prstGeom>
        <a:solidFill>
          <a:schemeClr val="accent5">
            <a:shade val="80000"/>
            <a:hueOff val="93681"/>
            <a:satOff val="-6369"/>
            <a:lumOff val="5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dirty="0"/>
            <a:t>Maternity services</a:t>
          </a:r>
        </a:p>
      </dsp:txBody>
      <dsp:txXfrm>
        <a:off x="2286585" y="153719"/>
        <a:ext cx="1013241" cy="1013241"/>
      </dsp:txXfrm>
    </dsp:sp>
    <dsp:sp modelId="{F03A4127-68EC-47A4-9922-A79E7EFAD287}">
      <dsp:nvSpPr>
        <dsp:cNvPr id="0" name=""/>
        <dsp:cNvSpPr/>
      </dsp:nvSpPr>
      <dsp:spPr>
        <a:xfrm rot="19800000">
          <a:off x="3589943" y="2253981"/>
          <a:ext cx="615408" cy="0"/>
        </a:xfrm>
        <a:custGeom>
          <a:avLst/>
          <a:gdLst/>
          <a:ahLst/>
          <a:cxnLst/>
          <a:rect l="0" t="0" r="0" b="0"/>
          <a:pathLst>
            <a:path>
              <a:moveTo>
                <a:pt x="0" y="0"/>
              </a:moveTo>
              <a:lnTo>
                <a:pt x="615408"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9A001-8B1D-45E4-AA6D-EAD081B41B8B}">
      <dsp:nvSpPr>
        <dsp:cNvPr id="0" name=""/>
        <dsp:cNvSpPr/>
      </dsp:nvSpPr>
      <dsp:spPr>
        <a:xfrm>
          <a:off x="4164127" y="1214551"/>
          <a:ext cx="1122869" cy="1122869"/>
        </a:xfrm>
        <a:prstGeom prst="roundRect">
          <a:avLst/>
        </a:prstGeom>
        <a:solidFill>
          <a:schemeClr val="accent5">
            <a:shade val="80000"/>
            <a:hueOff val="187361"/>
            <a:satOff val="-12739"/>
            <a:lumOff val="118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dirty="0"/>
            <a:t>School nursing</a:t>
          </a:r>
        </a:p>
      </dsp:txBody>
      <dsp:txXfrm>
        <a:off x="4218941" y="1269365"/>
        <a:ext cx="1013241" cy="1013241"/>
      </dsp:txXfrm>
    </dsp:sp>
    <dsp:sp modelId="{9273BF23-C942-4343-B37F-626C26D49FA1}">
      <dsp:nvSpPr>
        <dsp:cNvPr id="0" name=""/>
        <dsp:cNvSpPr/>
      </dsp:nvSpPr>
      <dsp:spPr>
        <a:xfrm rot="1800000">
          <a:off x="3589943" y="3529281"/>
          <a:ext cx="615408" cy="0"/>
        </a:xfrm>
        <a:custGeom>
          <a:avLst/>
          <a:gdLst/>
          <a:ahLst/>
          <a:cxnLst/>
          <a:rect l="0" t="0" r="0" b="0"/>
          <a:pathLst>
            <a:path>
              <a:moveTo>
                <a:pt x="0" y="0"/>
              </a:moveTo>
              <a:lnTo>
                <a:pt x="615408"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F51097-33FA-425D-88CC-DC1E1EAB408C}">
      <dsp:nvSpPr>
        <dsp:cNvPr id="0" name=""/>
        <dsp:cNvSpPr/>
      </dsp:nvSpPr>
      <dsp:spPr>
        <a:xfrm>
          <a:off x="4164127" y="3445842"/>
          <a:ext cx="1122869" cy="1122869"/>
        </a:xfrm>
        <a:prstGeom prst="roundRect">
          <a:avLst/>
        </a:prstGeom>
        <a:solidFill>
          <a:schemeClr val="accent5">
            <a:shade val="80000"/>
            <a:hueOff val="281042"/>
            <a:satOff val="-19108"/>
            <a:lumOff val="17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dirty="0"/>
            <a:t>GP</a:t>
          </a:r>
        </a:p>
      </dsp:txBody>
      <dsp:txXfrm>
        <a:off x="4218941" y="3500656"/>
        <a:ext cx="1013241" cy="1013241"/>
      </dsp:txXfrm>
    </dsp:sp>
    <dsp:sp modelId="{820119E5-A920-4F23-9BEA-5DDEA4B4A50A}">
      <dsp:nvSpPr>
        <dsp:cNvPr id="0" name=""/>
        <dsp:cNvSpPr/>
      </dsp:nvSpPr>
      <dsp:spPr>
        <a:xfrm rot="5400000">
          <a:off x="2377258" y="4145541"/>
          <a:ext cx="831895" cy="0"/>
        </a:xfrm>
        <a:custGeom>
          <a:avLst/>
          <a:gdLst/>
          <a:ahLst/>
          <a:cxnLst/>
          <a:rect l="0" t="0" r="0" b="0"/>
          <a:pathLst>
            <a:path>
              <a:moveTo>
                <a:pt x="0" y="0"/>
              </a:moveTo>
              <a:lnTo>
                <a:pt x="831895"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22CCF4-E691-479D-AC69-75BD33D38F76}">
      <dsp:nvSpPr>
        <dsp:cNvPr id="0" name=""/>
        <dsp:cNvSpPr/>
      </dsp:nvSpPr>
      <dsp:spPr>
        <a:xfrm>
          <a:off x="2231771" y="4561488"/>
          <a:ext cx="1122869" cy="1122869"/>
        </a:xfrm>
        <a:prstGeom prst="roundRect">
          <a:avLst/>
        </a:prstGeom>
        <a:solidFill>
          <a:schemeClr val="accent5">
            <a:shade val="80000"/>
            <a:hueOff val="374723"/>
            <a:satOff val="-25477"/>
            <a:lumOff val="23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kern="1200" dirty="0"/>
            <a:t>Community pharmacies</a:t>
          </a:r>
        </a:p>
      </dsp:txBody>
      <dsp:txXfrm>
        <a:off x="2286585" y="4616302"/>
        <a:ext cx="1013241" cy="1013241"/>
      </dsp:txXfrm>
    </dsp:sp>
    <dsp:sp modelId="{415E49AB-741C-4DC7-A894-BC71F4255D80}">
      <dsp:nvSpPr>
        <dsp:cNvPr id="0" name=""/>
        <dsp:cNvSpPr/>
      </dsp:nvSpPr>
      <dsp:spPr>
        <a:xfrm rot="9000000">
          <a:off x="1381061" y="3529281"/>
          <a:ext cx="615408" cy="0"/>
        </a:xfrm>
        <a:custGeom>
          <a:avLst/>
          <a:gdLst/>
          <a:ahLst/>
          <a:cxnLst/>
          <a:rect l="0" t="0" r="0" b="0"/>
          <a:pathLst>
            <a:path>
              <a:moveTo>
                <a:pt x="0" y="0"/>
              </a:moveTo>
              <a:lnTo>
                <a:pt x="615408"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BA41A-C429-4036-84E6-D1E9B83F5659}">
      <dsp:nvSpPr>
        <dsp:cNvPr id="0" name=""/>
        <dsp:cNvSpPr/>
      </dsp:nvSpPr>
      <dsp:spPr>
        <a:xfrm>
          <a:off x="299416" y="3445842"/>
          <a:ext cx="1122869" cy="1122869"/>
        </a:xfrm>
        <a:prstGeom prst="roundRect">
          <a:avLst/>
        </a:prstGeom>
        <a:solidFill>
          <a:schemeClr val="accent5">
            <a:shade val="80000"/>
            <a:hueOff val="468404"/>
            <a:satOff val="-31847"/>
            <a:lumOff val="29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GB" sz="1500" kern="1200" dirty="0"/>
            <a:t>Sexual health clinics</a:t>
          </a:r>
        </a:p>
        <a:p>
          <a:pPr marL="0" lvl="0" indent="0" algn="ctr" defTabSz="666750">
            <a:lnSpc>
              <a:spcPct val="90000"/>
            </a:lnSpc>
            <a:spcBef>
              <a:spcPct val="0"/>
            </a:spcBef>
            <a:spcAft>
              <a:spcPct val="35000"/>
            </a:spcAft>
            <a:buNone/>
          </a:pPr>
          <a:endParaRPr lang="en-GB" sz="1500" kern="1200" dirty="0"/>
        </a:p>
      </dsp:txBody>
      <dsp:txXfrm>
        <a:off x="354230" y="3500656"/>
        <a:ext cx="1013241" cy="1013241"/>
      </dsp:txXfrm>
    </dsp:sp>
    <dsp:sp modelId="{8882AF51-F682-4C49-92E5-9B4A6D7D2166}">
      <dsp:nvSpPr>
        <dsp:cNvPr id="0" name=""/>
        <dsp:cNvSpPr/>
      </dsp:nvSpPr>
      <dsp:spPr>
        <a:xfrm rot="12600000">
          <a:off x="1381061" y="2253981"/>
          <a:ext cx="615408" cy="0"/>
        </a:xfrm>
        <a:custGeom>
          <a:avLst/>
          <a:gdLst/>
          <a:ahLst/>
          <a:cxnLst/>
          <a:rect l="0" t="0" r="0" b="0"/>
          <a:pathLst>
            <a:path>
              <a:moveTo>
                <a:pt x="0" y="0"/>
              </a:moveTo>
              <a:lnTo>
                <a:pt x="615408"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863E26-1A05-4D31-A4EA-2C47EE19B827}">
      <dsp:nvSpPr>
        <dsp:cNvPr id="0" name=""/>
        <dsp:cNvSpPr/>
      </dsp:nvSpPr>
      <dsp:spPr>
        <a:xfrm>
          <a:off x="299416" y="1214551"/>
          <a:ext cx="1122869" cy="1122869"/>
        </a:xfrm>
        <a:prstGeom prst="roundRect">
          <a:avLst/>
        </a:prstGeom>
        <a:solidFill>
          <a:schemeClr val="accent5">
            <a:shade val="80000"/>
            <a:hueOff val="562084"/>
            <a:satOff val="-38216"/>
            <a:lumOff val="35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dirty="0"/>
            <a:t>West Herts</a:t>
          </a:r>
        </a:p>
        <a:p>
          <a:pPr marL="0" lvl="0" indent="0" algn="ctr" defTabSz="844550">
            <a:lnSpc>
              <a:spcPct val="90000"/>
            </a:lnSpc>
            <a:spcBef>
              <a:spcPct val="0"/>
            </a:spcBef>
            <a:spcAft>
              <a:spcPct val="35000"/>
            </a:spcAft>
            <a:buNone/>
          </a:pPr>
          <a:endParaRPr lang="en-GB" sz="1900" kern="1200" dirty="0"/>
        </a:p>
      </dsp:txBody>
      <dsp:txXfrm>
        <a:off x="354230" y="1269365"/>
        <a:ext cx="1013241" cy="101324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33381-6913-40AA-82EE-038F9FEEA9A1}" type="datetimeFigureOut">
              <a:rPr lang="en-GB" smtClean="0"/>
              <a:t>21/08/2025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E80D1-9A04-4EE4-A5E6-24EBF3BAAD61}" type="slidenum">
              <a:rPr lang="en-GB" smtClean="0"/>
              <a:t>‹#›</a:t>
            </a:fld>
            <a:endParaRPr lang="en-GB"/>
          </a:p>
        </p:txBody>
      </p:sp>
    </p:spTree>
    <p:extLst>
      <p:ext uri="{BB962C8B-B14F-4D97-AF65-F5344CB8AC3E}">
        <p14:creationId xmlns:p14="http://schemas.microsoft.com/office/powerpoint/2010/main" val="230807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Jan-March 2024 13 identified exploitation cases. Following the toolkit, 16 were identified between 06/06/24 – 30/07/24. 7 weeks compared to 12 weeks.</a:t>
            </a:r>
          </a:p>
          <a:p>
            <a:endParaRPr lang="en-GB" dirty="0"/>
          </a:p>
        </p:txBody>
      </p:sp>
      <p:sp>
        <p:nvSpPr>
          <p:cNvPr id="4" name="Slide Number Placeholder 3"/>
          <p:cNvSpPr>
            <a:spLocks noGrp="1"/>
          </p:cNvSpPr>
          <p:nvPr>
            <p:ph type="sldNum" sz="quarter" idx="5"/>
          </p:nvPr>
        </p:nvSpPr>
        <p:spPr/>
        <p:txBody>
          <a:bodyPr/>
          <a:lstStyle/>
          <a:p>
            <a:fld id="{7C4E80D1-9A04-4EE4-A5E6-24EBF3BAAD61}" type="slidenum">
              <a:rPr lang="en-GB" smtClean="0"/>
              <a:t>4</a:t>
            </a:fld>
            <a:endParaRPr lang="en-GB"/>
          </a:p>
        </p:txBody>
      </p:sp>
    </p:spTree>
    <p:extLst>
      <p:ext uri="{BB962C8B-B14F-4D97-AF65-F5344CB8AC3E}">
        <p14:creationId xmlns:p14="http://schemas.microsoft.com/office/powerpoint/2010/main" val="185480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This shows how the toolkit can provide a positive outcome via specialised and individualised support.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CYP did not consent to opening a police investigation, although did speak to the police. Empowering CYPs through support options – not forcing. </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C4E80D1-9A04-4EE4-A5E6-24EBF3BAAD61}" type="slidenum">
              <a:rPr lang="en-GB" smtClean="0"/>
              <a:t>14</a:t>
            </a:fld>
            <a:endParaRPr lang="en-GB"/>
          </a:p>
        </p:txBody>
      </p:sp>
    </p:spTree>
    <p:extLst>
      <p:ext uri="{BB962C8B-B14F-4D97-AF65-F5344CB8AC3E}">
        <p14:creationId xmlns:p14="http://schemas.microsoft.com/office/powerpoint/2010/main" val="13811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a:t>
            </a:r>
            <a:r>
              <a:rPr lang="en-GB" dirty="0"/>
              <a:t>demonstrates</a:t>
            </a:r>
            <a:r>
              <a:rPr lang="en-GB" sz="1200" dirty="0"/>
              <a:t> the importance of the toolkit being utilised for data collection and information sharing across local authorities. Health services have a huge role in promoting health and well-being for CYP and can provide onwards referrals to a number of health and social care agencies individualised to the young person.</a:t>
            </a:r>
          </a:p>
          <a:p>
            <a:endParaRPr lang="en-GB" dirty="0"/>
          </a:p>
        </p:txBody>
      </p:sp>
      <p:sp>
        <p:nvSpPr>
          <p:cNvPr id="4" name="Slide Number Placeholder 3"/>
          <p:cNvSpPr>
            <a:spLocks noGrp="1"/>
          </p:cNvSpPr>
          <p:nvPr>
            <p:ph type="sldNum" sz="quarter" idx="10"/>
          </p:nvPr>
        </p:nvSpPr>
        <p:spPr/>
        <p:txBody>
          <a:bodyPr/>
          <a:lstStyle/>
          <a:p>
            <a:fld id="{7C4E80D1-9A04-4EE4-A5E6-24EBF3BAAD61}" type="slidenum">
              <a:rPr lang="en-GB" smtClean="0"/>
              <a:t>16</a:t>
            </a:fld>
            <a:endParaRPr lang="en-GB"/>
          </a:p>
        </p:txBody>
      </p:sp>
    </p:spTree>
    <p:extLst>
      <p:ext uri="{BB962C8B-B14F-4D97-AF65-F5344CB8AC3E}">
        <p14:creationId xmlns:p14="http://schemas.microsoft.com/office/powerpoint/2010/main" val="198192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The need for additional training on a national basis was identified in the Casey Report.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Recovery in the community.</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This will empower them and enhance their skills and develop their confidence for future cases. All of this improves outcomes for CYP due to quicker identification and therefore quicker support/ less missed opportunities.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Quicker support, less snowballing to bigger issues.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Even knowing they were asked the questions could encourage re-attendance to be asked again “get out of jail free card” without feeling “weak”.</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need for improved information sharing nationally is another finding in the Casey report.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It has been downloaded by LAS – lots of different areas in the health &amp; social care field on the forum found this a useful toolkit.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We want to help break the cycle – we know those sexually abused often go on to sexually abuse and those exploited go on to exploit.</a:t>
            </a:r>
            <a:endParaRPr lang="en-US"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7C4E80D1-9A04-4EE4-A5E6-24EBF3BAAD61}" type="slidenum">
              <a:rPr lang="en-GB" smtClean="0"/>
              <a:t>19</a:t>
            </a:fld>
            <a:endParaRPr lang="en-GB"/>
          </a:p>
        </p:txBody>
      </p:sp>
    </p:spTree>
    <p:extLst>
      <p:ext uri="{BB962C8B-B14F-4D97-AF65-F5344CB8AC3E}">
        <p14:creationId xmlns:p14="http://schemas.microsoft.com/office/powerpoint/2010/main" val="4271561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Lst>
          </p:cNvPr>
          <p:cNvSpPr/>
          <p:nvPr/>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bg1"/>
                </a:solidFill>
              </a:defRPr>
            </a:lvl1pPr>
          </a:lstStyle>
          <a:p>
            <a:fld id="{22927AFB-A171-440E-85AE-8173A49EBA6A}"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935580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9182044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12192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Thursday, August 21, 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9249220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Thursday, August 21,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033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606AF-234E-F01C-E350-3E326E5ABE30}"/>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3432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978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055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7882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2088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anchor="t">
            <a:normAutofit/>
          </a:bodyPr>
          <a:lstStyle>
            <a:lvl1pPr>
              <a:defRPr sz="32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11054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50305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23994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236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30520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03504" y="603504"/>
            <a:ext cx="4643816"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Thursday, August 21, 2025</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00700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Thursday, August 21,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6450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Thursday, August 21,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574744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Thursday, August 21,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67006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Thursday, August 21,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42589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Thursday, August 21,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92064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Thursday, August 21,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88230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Lst>
          </p:cNvPr>
          <p:cNvSpPr/>
          <p:nvPr/>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332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Thursday, August 21, 2025</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93310371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8125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20488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Thursday, August 21,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15201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Thursday, August 21,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65390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Thursday, August 21,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61125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Thursday, August 21,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7272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Thursday, August 21,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43227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Thursday, August 21,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891162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Lst>
          </p:cNvPr>
          <p:cNvSpPr/>
          <p:nvPr/>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Thursday, August 21,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11317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Thursday, August 21,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7499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6162392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Lst>
          </p:cNvPr>
          <p:cNvSpPr/>
          <p:nvPr/>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Thursday, August 21,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72909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9734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Thursday, August 21, 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46625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Thursday, August 21, 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63155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Thursday, August 21, 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7678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91579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Thursday, August 21, 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5592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8903338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3856194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8/21/2025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9684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bg1"/>
                </a:solidFill>
              </a:defRPr>
            </a:lvl1pPr>
          </a:lstStyle>
          <a:p>
            <a:fld id="{E144AFCF-5D00-4E8A-BE78-0A3382672AA6}" type="datetime2">
              <a:rPr lang="en-US" smtClean="0"/>
              <a:t>Thursday, August 21, 2025</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0697040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0445640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C38FEA-146D-53B3-36B0-5CBD8040636E}"/>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5259F214-985C-4E7A-8724-986944FA2171}" type="datetime2">
              <a:rPr lang="en-US" smtClean="0"/>
              <a:t>Thursday, August 21, 2025</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772378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2F783-0ED7-1F0B-219A-198549E350DD}"/>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Thursday, August 21, 2025</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517290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657600" y="2807208"/>
            <a:ext cx="7644384" cy="3346704"/>
          </a:xfrm>
        </p:spPr>
        <p:txBody>
          <a:bodyPr anchor="t">
            <a:normAutofit/>
          </a:bodyPr>
          <a:lstStyle>
            <a:lvl1pPr>
              <a:lnSpc>
                <a:spcPct val="110000"/>
              </a:lnSpc>
              <a:defRPr sz="54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3164956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7FA31CB7-48AA-4691-B614-160E906C518A}" type="datetime2">
              <a:rPr lang="en-US" smtClean="0"/>
              <a:t>Thursday, August 21, 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0694576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61" r:id="rId32"/>
    <p:sldLayoutId id="2147483893" r:id="rId33"/>
    <p:sldLayoutId id="2147483894" r:id="rId34"/>
    <p:sldLayoutId id="2147483895" r:id="rId35"/>
    <p:sldLayoutId id="2147483896" r:id="rId36"/>
    <p:sldLayoutId id="2147483897" r:id="rId37"/>
    <p:sldLayoutId id="2147483898" r:id="rId38"/>
    <p:sldLayoutId id="2147483899" r:id="rId39"/>
    <p:sldLayoutId id="2147483907" r:id="rId40"/>
    <p:sldLayoutId id="2147483900" r:id="rId41"/>
    <p:sldLayoutId id="2147483901" r:id="rId42"/>
    <p:sldLayoutId id="2147483902" r:id="rId43"/>
    <p:sldLayoutId id="2147483903" r:id="rId44"/>
    <p:sldLayoutId id="2147483904" r:id="rId45"/>
    <p:sldLayoutId id="2147483905" r:id="rId46"/>
    <p:sldLayoutId id="2147483906" r:id="rId47"/>
    <p:sldLayoutId id="2147483860" r:id="rId48"/>
    <p:sldLayoutId id="2147483909" r:id="rId49"/>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2.png"/><Relationship Id="rId1" Type="http://schemas.openxmlformats.org/officeDocument/2006/relationships/slideLayout" Target="../slideLayouts/slideLayout4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mcas-proxyweb.mcas.ms/certificate-checker?login=false&amp;originalUrl=https://www.iwf.org.uk.mcas.ms/news-media/news/millions-of-attempts-to-access-child-sexual-abuse-online-during-lockdown/?McasTsid%3D15600&amp;McasCSRF=d93020e2164e87747a813b16ef179f1d6cb4574e999183a98956f867d41abaf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spcc.org.uk/what-is-child-abuse/types-of-abuse/child-sexual-exploitation/" TargetMode="External"/><Relationship Id="rId7" Type="http://schemas.openxmlformats.org/officeDocument/2006/relationships/hyperlink" Target="https://www.gov.uk/government/statistics/modern-slavery-nrm-and-dtn-statistics-end-of-year-summary-2023/modern-slavery-national-referral-mechanism-and-duty-to-notify-statistics-uk-end-of-year-summary-2023" TargetMode="External"/><Relationship Id="rId2" Type="http://schemas.openxmlformats.org/officeDocument/2006/relationships/hyperlink" Target="https://doi.org/10.1093/bjc/azae008" TargetMode="External"/><Relationship Id="rId1" Type="http://schemas.openxmlformats.org/officeDocument/2006/relationships/slideLayout" Target="../slideLayouts/slideLayout2.xml"/><Relationship Id="rId6" Type="http://schemas.openxmlformats.org/officeDocument/2006/relationships/hyperlink" Target="https://learning.nspcc.org.uk/research-resources/2025/summary-national-audit-group-based-child-sexual-exploitation-abuse" TargetMode="External"/><Relationship Id="rId5" Type="http://schemas.openxmlformats.org/officeDocument/2006/relationships/hyperlink" Target="https://www.herts.police.uk/advice/advice-and-information/caa/child-abuse/child-sexual-exploitation/" TargetMode="External"/><Relationship Id="rId4" Type="http://schemas.openxmlformats.org/officeDocument/2006/relationships/hyperlink" Target="https://www.nspcc.org.uk/what-is-child-abuse/types-of-abuse/gangs-criminal-exploit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3487A8-3DA8-7D50-1E6A-21F3C9492154}"/>
              </a:ext>
            </a:extLst>
          </p:cNvPr>
          <p:cNvSpPr>
            <a:spLocks noGrp="1"/>
          </p:cNvSpPr>
          <p:nvPr>
            <p:ph type="ctrTitle"/>
          </p:nvPr>
        </p:nvSpPr>
        <p:spPr>
          <a:xfrm>
            <a:off x="731520" y="4791456"/>
            <a:ext cx="10570464" cy="1170432"/>
          </a:xfrm>
        </p:spPr>
        <p:txBody>
          <a:bodyPr anchor="b">
            <a:normAutofit/>
          </a:bodyPr>
          <a:lstStyle/>
          <a:p>
            <a:r>
              <a:rPr lang="en-GB" sz="2500" spc="400" dirty="0"/>
              <a:t>Developing a toolkit to support the identification of childhood exploitation in acute settings.</a:t>
            </a:r>
            <a:endParaRPr lang="en-GB" sz="2500" dirty="0"/>
          </a:p>
        </p:txBody>
      </p:sp>
      <p:sp>
        <p:nvSpPr>
          <p:cNvPr id="3" name="Subtitle 2">
            <a:extLst>
              <a:ext uri="{FF2B5EF4-FFF2-40B4-BE49-F238E27FC236}">
                <a16:creationId xmlns:a16="http://schemas.microsoft.com/office/drawing/2014/main" id="{95F6571A-CD6D-63D6-BBBC-85F53617131F}"/>
              </a:ext>
            </a:extLst>
          </p:cNvPr>
          <p:cNvSpPr>
            <a:spLocks noGrp="1"/>
          </p:cNvSpPr>
          <p:nvPr>
            <p:ph type="subTitle" idx="1"/>
          </p:nvPr>
        </p:nvSpPr>
        <p:spPr>
          <a:xfrm>
            <a:off x="731520" y="6025896"/>
            <a:ext cx="10579608" cy="429768"/>
          </a:xfrm>
        </p:spPr>
        <p:txBody>
          <a:bodyPr>
            <a:normAutofit/>
          </a:bodyPr>
          <a:lstStyle/>
          <a:p>
            <a:r>
              <a:rPr lang="en-GB" dirty="0"/>
              <a:t>Hannah Jennings</a:t>
            </a:r>
          </a:p>
        </p:txBody>
      </p:sp>
      <p:pic>
        <p:nvPicPr>
          <p:cNvPr id="14" name="Picture Placeholder 13" descr="Woman with red hair">
            <a:extLst>
              <a:ext uri="{FF2B5EF4-FFF2-40B4-BE49-F238E27FC236}">
                <a16:creationId xmlns:a16="http://schemas.microsoft.com/office/drawing/2014/main" id="{D28E16AC-18A0-D7F6-AE89-E508A2550CA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910" b="21910"/>
          <a:stretch>
            <a:fillRect/>
          </a:stretch>
        </p:blipFill>
        <p:spPr/>
      </p:pic>
    </p:spTree>
    <p:extLst>
      <p:ext uri="{BB962C8B-B14F-4D97-AF65-F5344CB8AC3E}">
        <p14:creationId xmlns:p14="http://schemas.microsoft.com/office/powerpoint/2010/main" val="314372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694F-47E6-B1FE-700A-3998541782CE}"/>
              </a:ext>
            </a:extLst>
          </p:cNvPr>
          <p:cNvSpPr>
            <a:spLocks noGrp="1"/>
          </p:cNvSpPr>
          <p:nvPr>
            <p:ph type="title"/>
          </p:nvPr>
        </p:nvSpPr>
        <p:spPr>
          <a:xfrm>
            <a:off x="540880" y="-284772"/>
            <a:ext cx="9985248" cy="960120"/>
          </a:xfrm>
        </p:spPr>
        <p:txBody>
          <a:bodyPr anchor="b">
            <a:normAutofit/>
          </a:bodyPr>
          <a:lstStyle/>
          <a:p>
            <a:r>
              <a:rPr lang="en-GB" dirty="0"/>
              <a:t>A small preview:</a:t>
            </a:r>
          </a:p>
        </p:txBody>
      </p:sp>
      <p:pic>
        <p:nvPicPr>
          <p:cNvPr id="12" name="Picture Placeholder 15">
            <a:extLst>
              <a:ext uri="{FF2B5EF4-FFF2-40B4-BE49-F238E27FC236}">
                <a16:creationId xmlns:a16="http://schemas.microsoft.com/office/drawing/2014/main" id="{859FFF53-1A3A-1416-A3B3-AA677589A42B}"/>
              </a:ext>
            </a:extLst>
          </p:cNvPr>
          <p:cNvPicPr>
            <a:picLocks noChangeAspect="1"/>
          </p:cNvPicPr>
          <p:nvPr/>
        </p:nvPicPr>
        <p:blipFill>
          <a:blip r:embed="rId2"/>
          <a:srcRect l="18493" t="41043" r="26233" b="21333"/>
          <a:stretch>
            <a:fillRect/>
          </a:stretch>
        </p:blipFill>
        <p:spPr>
          <a:xfrm>
            <a:off x="210765" y="886451"/>
            <a:ext cx="5964847" cy="2283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FF6114F-6150-5CB8-5F60-788CF1515C21}"/>
              </a:ext>
            </a:extLst>
          </p:cNvPr>
          <p:cNvPicPr>
            <a:picLocks noChangeAspect="1"/>
          </p:cNvPicPr>
          <p:nvPr/>
        </p:nvPicPr>
        <p:blipFill>
          <a:blip r:embed="rId3"/>
          <a:srcRect l="19062" t="40370" r="26876" b="21975"/>
          <a:stretch>
            <a:fillRect/>
          </a:stretch>
        </p:blipFill>
        <p:spPr>
          <a:xfrm>
            <a:off x="6362409" y="2545642"/>
            <a:ext cx="5829591" cy="2283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8E82AEF7-A05B-B06C-5F0E-5959D47730C3}"/>
              </a:ext>
            </a:extLst>
          </p:cNvPr>
          <p:cNvSpPr txBox="1"/>
          <p:nvPr/>
        </p:nvSpPr>
        <p:spPr>
          <a:xfrm>
            <a:off x="6884123" y="886451"/>
            <a:ext cx="4786161" cy="1477328"/>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GB" dirty="0"/>
              <a:t>Red – high risk: Children’s Services referral (CS)</a:t>
            </a:r>
          </a:p>
          <a:p>
            <a:r>
              <a:rPr lang="en-GB" dirty="0"/>
              <a:t>Yellow – lower risk: Information sharing form (ISF)</a:t>
            </a:r>
          </a:p>
          <a:p>
            <a:r>
              <a:rPr lang="en-GB" dirty="0"/>
              <a:t>This directs staff with their next steps.</a:t>
            </a:r>
          </a:p>
        </p:txBody>
      </p:sp>
      <p:sp>
        <p:nvSpPr>
          <p:cNvPr id="15" name="TextBox 14">
            <a:extLst>
              <a:ext uri="{FF2B5EF4-FFF2-40B4-BE49-F238E27FC236}">
                <a16:creationId xmlns:a16="http://schemas.microsoft.com/office/drawing/2014/main" id="{63C9A37B-3D98-2134-C346-91BA842402E4}"/>
              </a:ext>
            </a:extLst>
          </p:cNvPr>
          <p:cNvSpPr txBox="1"/>
          <p:nvPr/>
        </p:nvSpPr>
        <p:spPr>
          <a:xfrm>
            <a:off x="1562392" y="3429000"/>
            <a:ext cx="4267200" cy="369332"/>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GB" dirty="0"/>
              <a:t>We discuss consent and capacity.</a:t>
            </a:r>
          </a:p>
        </p:txBody>
      </p:sp>
      <p:pic>
        <p:nvPicPr>
          <p:cNvPr id="16" name="Picture 15">
            <a:extLst>
              <a:ext uri="{FF2B5EF4-FFF2-40B4-BE49-F238E27FC236}">
                <a16:creationId xmlns:a16="http://schemas.microsoft.com/office/drawing/2014/main" id="{44F433FA-9339-A1A3-3B1D-C3A3543ED127}"/>
              </a:ext>
            </a:extLst>
          </p:cNvPr>
          <p:cNvPicPr>
            <a:picLocks noChangeAspect="1"/>
          </p:cNvPicPr>
          <p:nvPr/>
        </p:nvPicPr>
        <p:blipFill>
          <a:blip r:embed="rId4"/>
          <a:srcRect l="18854" t="39815" r="27812" b="20740"/>
          <a:stretch>
            <a:fillRect/>
          </a:stretch>
        </p:blipFill>
        <p:spPr>
          <a:xfrm>
            <a:off x="60515" y="4156900"/>
            <a:ext cx="5472989" cy="2276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E464E13C-C473-ADB6-C78E-1BB2CB7A12C7}"/>
              </a:ext>
            </a:extLst>
          </p:cNvPr>
          <p:cNvSpPr txBox="1"/>
          <p:nvPr/>
        </p:nvSpPr>
        <p:spPr>
          <a:xfrm>
            <a:off x="6175612" y="5433448"/>
            <a:ext cx="4267200" cy="646331"/>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GB" dirty="0"/>
              <a:t>Step by step on how to refer with contact details to prevent delay.</a:t>
            </a:r>
          </a:p>
        </p:txBody>
      </p:sp>
    </p:spTree>
    <p:extLst>
      <p:ext uri="{BB962C8B-B14F-4D97-AF65-F5344CB8AC3E}">
        <p14:creationId xmlns:p14="http://schemas.microsoft.com/office/powerpoint/2010/main" val="201219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0454"/>
            <a:ext cx="9985248" cy="960120"/>
          </a:xfrm>
        </p:spPr>
        <p:txBody>
          <a:bodyPr/>
          <a:lstStyle/>
          <a:p>
            <a:r>
              <a:rPr lang="en-GB" dirty="0">
                <a:solidFill>
                  <a:schemeClr val="accent2"/>
                </a:solidFill>
              </a:rPr>
              <a:t>DATA COLLECTION</a:t>
            </a:r>
            <a:r>
              <a:rPr lang="en-GB" b="0" dirty="0">
                <a:solidFill>
                  <a:schemeClr val="accent2"/>
                </a:solidFill>
              </a:rPr>
              <a:t> </a:t>
            </a:r>
            <a:endParaRPr lang="en-GB" dirty="0">
              <a:solidFill>
                <a:schemeClr val="accent2"/>
              </a:solidFill>
            </a:endParaRPr>
          </a:p>
        </p:txBody>
      </p:sp>
      <p:sp>
        <p:nvSpPr>
          <p:cNvPr id="5" name="AutoShape 2" descr="https://powerpoint.officeapps.live.com/pods/GetClipboardImage.ashx?Id=794d22e1-796e-4693-936c-5f6aba1f0bec&amp;DC=PNL1&amp;pkey=52990dea-83b4-4f1d-8e5c-ea04ba728738&amp;wdwaccluster=PNL1"/>
          <p:cNvSpPr>
            <a:spLocks noChangeAspect="1" noChangeArrowheads="1"/>
          </p:cNvSpPr>
          <p:nvPr/>
        </p:nvSpPr>
        <p:spPr bwMode="auto">
          <a:xfrm>
            <a:off x="0"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Diagram 7"/>
          <p:cNvGraphicFramePr/>
          <p:nvPr>
            <p:extLst>
              <p:ext uri="{D42A27DB-BD31-4B8C-83A1-F6EECF244321}">
                <p14:modId xmlns:p14="http://schemas.microsoft.com/office/powerpoint/2010/main" val="2686420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38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D693-B586-EBED-FDBC-5A985DDB69B0}"/>
              </a:ext>
            </a:extLst>
          </p:cNvPr>
          <p:cNvSpPr>
            <a:spLocks noGrp="1"/>
          </p:cNvSpPr>
          <p:nvPr>
            <p:ph type="title"/>
          </p:nvPr>
        </p:nvSpPr>
        <p:spPr/>
        <p:txBody>
          <a:bodyPr>
            <a:normAutofit/>
          </a:bodyPr>
          <a:lstStyle/>
          <a:p>
            <a:r>
              <a:rPr lang="en-GB" dirty="0"/>
              <a:t>The prevalence and impact of exploitation.</a:t>
            </a:r>
          </a:p>
        </p:txBody>
      </p:sp>
      <p:graphicFrame>
        <p:nvGraphicFramePr>
          <p:cNvPr id="4" name="Diagram 3">
            <a:extLst>
              <a:ext uri="{FF2B5EF4-FFF2-40B4-BE49-F238E27FC236}">
                <a16:creationId xmlns:a16="http://schemas.microsoft.com/office/drawing/2014/main" id="{54B6FD9B-D8BF-12C4-4D3C-1F82CEC60B7B}"/>
              </a:ext>
            </a:extLst>
          </p:cNvPr>
          <p:cNvGraphicFramePr/>
          <p:nvPr>
            <p:extLst>
              <p:ext uri="{D42A27DB-BD31-4B8C-83A1-F6EECF244321}">
                <p14:modId xmlns:p14="http://schemas.microsoft.com/office/powerpoint/2010/main" val="3847337324"/>
              </p:ext>
            </p:extLst>
          </p:nvPr>
        </p:nvGraphicFramePr>
        <p:xfrm>
          <a:off x="499649" y="1213865"/>
          <a:ext cx="7955419" cy="5149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7676605-C68F-54EC-05A6-E4F215B8F484}"/>
              </a:ext>
            </a:extLst>
          </p:cNvPr>
          <p:cNvSpPr txBox="1"/>
          <p:nvPr/>
        </p:nvSpPr>
        <p:spPr>
          <a:xfrm>
            <a:off x="8743166" y="1213864"/>
            <a:ext cx="3206663" cy="4948941"/>
          </a:xfrm>
          <a:prstGeom prst="rect">
            <a:avLst/>
          </a:prstGeom>
          <a:noFill/>
        </p:spPr>
        <p:txBody>
          <a:bodyPr wrap="square">
            <a:spAutoFit/>
          </a:bodyPr>
          <a:lstStyle/>
          <a:p>
            <a:pPr>
              <a:lnSpc>
                <a:spcPct val="107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These studies demonstrate the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importance of staff to utilise professional curiosity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with young people when they attend the Acute trust with mental health, substance misuse or physical/sexual assaults. The toolkit provides them with the ability to screen any child/young person who attends with these concerns,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guiding 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hem with specific questions and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supporting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them with the correct referral agencies alongside discussing consent.</a:t>
            </a:r>
          </a:p>
        </p:txBody>
      </p:sp>
    </p:spTree>
    <p:extLst>
      <p:ext uri="{BB962C8B-B14F-4D97-AF65-F5344CB8AC3E}">
        <p14:creationId xmlns:p14="http://schemas.microsoft.com/office/powerpoint/2010/main" val="288529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169B-D7B7-859E-3C7D-6863052A8223}"/>
              </a:ext>
            </a:extLst>
          </p:cNvPr>
          <p:cNvSpPr>
            <a:spLocks noGrp="1"/>
          </p:cNvSpPr>
          <p:nvPr>
            <p:ph type="title"/>
          </p:nvPr>
        </p:nvSpPr>
        <p:spPr/>
        <p:txBody>
          <a:bodyPr/>
          <a:lstStyle/>
          <a:p>
            <a:r>
              <a:rPr lang="en-GB" dirty="0"/>
              <a:t>Our local services/referrals</a:t>
            </a:r>
          </a:p>
        </p:txBody>
      </p:sp>
      <p:sp>
        <p:nvSpPr>
          <p:cNvPr id="4" name="Content Placeholder 3">
            <a:extLst>
              <a:ext uri="{FF2B5EF4-FFF2-40B4-BE49-F238E27FC236}">
                <a16:creationId xmlns:a16="http://schemas.microsoft.com/office/drawing/2014/main" id="{97DF3FFF-101F-67DF-B140-AA351D258E9F}"/>
              </a:ext>
            </a:extLst>
          </p:cNvPr>
          <p:cNvSpPr>
            <a:spLocks noGrp="1"/>
          </p:cNvSpPr>
          <p:nvPr>
            <p:ph sz="quarter" idx="14"/>
          </p:nvPr>
        </p:nvSpPr>
        <p:spPr/>
        <p:txBody>
          <a:bodyPr>
            <a:normAutofit fontScale="92500"/>
          </a:bodyPr>
          <a:lstStyle/>
          <a:p>
            <a:r>
              <a:rPr lang="en-GB" dirty="0"/>
              <a:t>The toolkit indicates where referrals should be made which include the following:</a:t>
            </a:r>
          </a:p>
          <a:p>
            <a:pPr marL="0" indent="0">
              <a:buNone/>
            </a:pPr>
            <a:r>
              <a:rPr lang="en-GB" dirty="0"/>
              <a:t>-Children’s Service’s.</a:t>
            </a:r>
          </a:p>
          <a:p>
            <a:pPr marL="0" indent="0">
              <a:buNone/>
            </a:pPr>
            <a:r>
              <a:rPr lang="en-GB" dirty="0"/>
              <a:t>-Sexual assault referral centre (SARC).</a:t>
            </a:r>
          </a:p>
          <a:p>
            <a:pPr marL="0" indent="0">
              <a:buNone/>
            </a:pPr>
            <a:r>
              <a:rPr lang="en-GB" dirty="0"/>
              <a:t>-Children’s Sexual Violence Advisor (CHISVA).</a:t>
            </a:r>
          </a:p>
          <a:p>
            <a:pPr marL="0" indent="0">
              <a:buNone/>
            </a:pPr>
            <a:r>
              <a:rPr lang="en-GB" dirty="0"/>
              <a:t>-HALO (police sexual exploitation/prevention team).</a:t>
            </a:r>
          </a:p>
          <a:p>
            <a:pPr marL="0" indent="0">
              <a:buNone/>
            </a:pPr>
            <a:r>
              <a:rPr lang="en-GB" dirty="0"/>
              <a:t>-Or simply an Information  Sharing Form (ISF) which is liaised out with school nursing teams and any other health/social care professionals involved with the child/young person.</a:t>
            </a:r>
          </a:p>
        </p:txBody>
      </p:sp>
      <p:pic>
        <p:nvPicPr>
          <p:cNvPr id="10" name="Picture Placeholder 9" descr="Hands forming circle">
            <a:extLst>
              <a:ext uri="{FF2B5EF4-FFF2-40B4-BE49-F238E27FC236}">
                <a16:creationId xmlns:a16="http://schemas.microsoft.com/office/drawing/2014/main" id="{287A2865-0D1D-4253-2B8D-BE66DD7F26E4}"/>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7370" r="17370"/>
          <a:stretch>
            <a:fillRect/>
          </a:stretch>
        </p:blipFill>
        <p:spPr/>
      </p:pic>
    </p:spTree>
    <p:extLst>
      <p:ext uri="{BB962C8B-B14F-4D97-AF65-F5344CB8AC3E}">
        <p14:creationId xmlns:p14="http://schemas.microsoft.com/office/powerpoint/2010/main" val="220836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6A7530-00CA-23DC-E5A0-CB9E1934FE4A}"/>
              </a:ext>
            </a:extLst>
          </p:cNvPr>
          <p:cNvSpPr>
            <a:spLocks noGrp="1"/>
          </p:cNvSpPr>
          <p:nvPr>
            <p:ph type="title"/>
          </p:nvPr>
        </p:nvSpPr>
        <p:spPr>
          <a:xfrm>
            <a:off x="1033463" y="347663"/>
            <a:ext cx="9985375" cy="960437"/>
          </a:xfrm>
        </p:spPr>
        <p:txBody>
          <a:bodyPr>
            <a:normAutofit fontScale="90000"/>
          </a:bodyPr>
          <a:lstStyle/>
          <a:p>
            <a:r>
              <a:rPr lang="en-GB" dirty="0">
                <a:solidFill>
                  <a:schemeClr val="accent6"/>
                </a:solidFill>
              </a:rPr>
              <a:t>Alisa, our Children’s Sexual Violence Advisor (CHISVA):</a:t>
            </a:r>
          </a:p>
        </p:txBody>
      </p:sp>
      <p:graphicFrame>
        <p:nvGraphicFramePr>
          <p:cNvPr id="5" name="Diagram 4">
            <a:extLst>
              <a:ext uri="{FF2B5EF4-FFF2-40B4-BE49-F238E27FC236}">
                <a16:creationId xmlns:a16="http://schemas.microsoft.com/office/drawing/2014/main" id="{1814DD9C-191E-99BD-A4D9-968620019655}"/>
              </a:ext>
            </a:extLst>
          </p:cNvPr>
          <p:cNvGraphicFramePr/>
          <p:nvPr>
            <p:extLst>
              <p:ext uri="{D42A27DB-BD31-4B8C-83A1-F6EECF244321}">
                <p14:modId xmlns:p14="http://schemas.microsoft.com/office/powerpoint/2010/main" val="4289002390"/>
              </p:ext>
            </p:extLst>
          </p:nvPr>
        </p:nvGraphicFramePr>
        <p:xfrm>
          <a:off x="925775" y="2442258"/>
          <a:ext cx="10880402" cy="533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971607" y="3244334"/>
            <a:ext cx="248786" cy="369332"/>
          </a:xfrm>
          <a:prstGeom prst="rect">
            <a:avLst/>
          </a:prstGeom>
        </p:spPr>
        <p:txBody>
          <a:bodyPr wrap="none">
            <a:spAutoFit/>
          </a:bodyPr>
          <a:lstStyle/>
          <a:p>
            <a:r>
              <a:rPr lang="en-GB" dirty="0"/>
              <a:t> </a:t>
            </a:r>
          </a:p>
        </p:txBody>
      </p:sp>
      <p:sp>
        <p:nvSpPr>
          <p:cNvPr id="8" name="Rectangle 7"/>
          <p:cNvSpPr/>
          <p:nvPr/>
        </p:nvSpPr>
        <p:spPr>
          <a:xfrm>
            <a:off x="609600" y="1582342"/>
            <a:ext cx="10987314" cy="2655829"/>
          </a:xfrm>
          <a:prstGeom prst="rect">
            <a:avLst/>
          </a:prstGeom>
        </p:spPr>
        <p:txBody>
          <a:bodyPr wrap="square">
            <a:spAutoFit/>
          </a:bodyPr>
          <a:lstStyle/>
          <a:p>
            <a:pPr fontAlgn="base"/>
            <a:r>
              <a:rPr lang="en-GB" dirty="0"/>
              <a:t>CASE STUDY:</a:t>
            </a:r>
            <a:r>
              <a:rPr lang="en-US" dirty="0"/>
              <a:t>​</a:t>
            </a:r>
          </a:p>
          <a:p>
            <a:pPr fontAlgn="base"/>
            <a:r>
              <a:rPr lang="en-GB" dirty="0"/>
              <a:t>-15 </a:t>
            </a:r>
            <a:r>
              <a:rPr lang="en-GB" dirty="0" err="1"/>
              <a:t>yr</a:t>
            </a:r>
            <a:r>
              <a:rPr lang="en-GB" dirty="0"/>
              <a:t> old: goes missing often, known risk of CSE, on a Child Protection Plan (CPP).</a:t>
            </a:r>
            <a:r>
              <a:rPr lang="en-US" dirty="0"/>
              <a:t>​</a:t>
            </a:r>
          </a:p>
          <a:p>
            <a:pPr fontAlgn="base"/>
            <a:r>
              <a:rPr lang="en-GB" dirty="0"/>
              <a:t>-Sexually assaulted by ex-boyfriend, attended A&amp;E.</a:t>
            </a:r>
            <a:r>
              <a:rPr lang="en-US" dirty="0"/>
              <a:t>​</a:t>
            </a:r>
          </a:p>
          <a:p>
            <a:pPr fontAlgn="base"/>
            <a:r>
              <a:rPr lang="en-GB" dirty="0"/>
              <a:t>-Felt it was her fault as she was smoking weed and drinking at the time. Was scared of repercussion if she pressed charges.</a:t>
            </a:r>
            <a:r>
              <a:rPr lang="en-US" dirty="0"/>
              <a:t>​</a:t>
            </a:r>
          </a:p>
          <a:p>
            <a:pPr fontAlgn="base"/>
            <a:r>
              <a:rPr lang="en-GB" dirty="0"/>
              <a:t>-Referred to Alisa in CED who supported with a referral to the Sexual assault referral centre (SARC).</a:t>
            </a:r>
            <a:r>
              <a:rPr lang="en-US" dirty="0"/>
              <a:t>​</a:t>
            </a:r>
          </a:p>
          <a:p>
            <a:pPr fontAlgn="base"/>
            <a:r>
              <a:rPr lang="en-GB" dirty="0"/>
              <a:t>-Alisa worked with her to recognise she was a victim, after 3 months she decided to open police investigation.</a:t>
            </a:r>
            <a:r>
              <a:rPr lang="en-US" dirty="0"/>
              <a:t>​</a:t>
            </a:r>
          </a:p>
          <a:p>
            <a:pPr fontAlgn="base"/>
            <a:r>
              <a:rPr lang="en-GB" dirty="0"/>
              <a:t>-Alisa completed trauma work and coping mechanisms and continues to support. </a:t>
            </a:r>
            <a:r>
              <a:rPr lang="en-US" dirty="0"/>
              <a:t>​</a:t>
            </a:r>
          </a:p>
        </p:txBody>
      </p:sp>
    </p:spTree>
    <p:extLst>
      <p:ext uri="{BB962C8B-B14F-4D97-AF65-F5344CB8AC3E}">
        <p14:creationId xmlns:p14="http://schemas.microsoft.com/office/powerpoint/2010/main" val="211759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849E-5608-A310-45A6-757273DC818E}"/>
              </a:ext>
            </a:extLst>
          </p:cNvPr>
          <p:cNvSpPr>
            <a:spLocks noGrp="1"/>
          </p:cNvSpPr>
          <p:nvPr>
            <p:ph type="title"/>
          </p:nvPr>
        </p:nvSpPr>
        <p:spPr>
          <a:xfrm>
            <a:off x="7086600" y="1014984"/>
            <a:ext cx="4489704" cy="1463040"/>
          </a:xfrm>
        </p:spPr>
        <p:txBody>
          <a:bodyPr anchor="t">
            <a:normAutofit/>
          </a:bodyPr>
          <a:lstStyle/>
          <a:p>
            <a:r>
              <a:rPr lang="en-GB" sz="3100" dirty="0">
                <a:solidFill>
                  <a:schemeClr val="accent5"/>
                </a:solidFill>
              </a:rPr>
              <a:t>Importance of a detailed referral:</a:t>
            </a:r>
          </a:p>
        </p:txBody>
      </p:sp>
      <p:pic>
        <p:nvPicPr>
          <p:cNvPr id="1028" name="Picture 4" descr="Cartoon of people standing on an elephant&#10;&#10;AI-generated content may be incorrect.">
            <a:extLst>
              <a:ext uri="{FF2B5EF4-FFF2-40B4-BE49-F238E27FC236}">
                <a16:creationId xmlns:a16="http://schemas.microsoft.com/office/drawing/2014/main" id="{5A97C5F8-987D-A493-EE14-48CA692594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882202"/>
            <a:ext cx="6281928" cy="4646905"/>
          </a:xfrm>
          <a:prstGeom prst="rect">
            <a:avLst/>
          </a:prstGeom>
          <a:solidFill>
            <a:srgbClr val="FFFFFF"/>
          </a:solidFill>
        </p:spPr>
      </p:pic>
      <p:sp>
        <p:nvSpPr>
          <p:cNvPr id="1033" name="Content Placeholder 3">
            <a:extLst>
              <a:ext uri="{FF2B5EF4-FFF2-40B4-BE49-F238E27FC236}">
                <a16:creationId xmlns:a16="http://schemas.microsoft.com/office/drawing/2014/main" id="{B71B8714-A39B-1E1F-D004-2D12EA946499}"/>
              </a:ext>
            </a:extLst>
          </p:cNvPr>
          <p:cNvSpPr>
            <a:spLocks noGrp="1"/>
          </p:cNvSpPr>
          <p:nvPr>
            <p:ph sz="quarter" idx="14"/>
          </p:nvPr>
        </p:nvSpPr>
        <p:spPr>
          <a:xfrm>
            <a:off x="6676571" y="2633471"/>
            <a:ext cx="4908877" cy="3506071"/>
          </a:xfrm>
        </p:spPr>
        <p:txBody>
          <a:bodyPr>
            <a:normAutofit fontScale="25000" lnSpcReduction="20000"/>
          </a:bodyPr>
          <a:lstStyle/>
          <a:p>
            <a:pPr marL="0" indent="0" fontAlgn="base">
              <a:buNone/>
            </a:pPr>
            <a:r>
              <a:rPr lang="en-GB" sz="4800" dirty="0"/>
              <a:t>When  a referral is made, the information  you provide should be as detailed as possible to allow professionals to screen urgently and prioritise workload. If a referral has limited information, other referrals may take priority. </a:t>
            </a:r>
          </a:p>
          <a:p>
            <a:pPr marL="0" indent="0" fontAlgn="base">
              <a:buNone/>
            </a:pPr>
            <a:r>
              <a:rPr lang="en-GB" sz="4800" dirty="0"/>
              <a:t>When referring to Children’s Service’s in particular  it is important you explain what you think needs to happen to keep the child safe so that the clinician reading the referral is able to allocate to the appropriate team. </a:t>
            </a:r>
          </a:p>
          <a:p>
            <a:pPr marL="0" indent="0" fontAlgn="base">
              <a:buNone/>
            </a:pPr>
            <a:r>
              <a:rPr lang="en-GB" sz="4800" dirty="0"/>
              <a:t>This means they will have a greater understanding of your professional and contextual safeguarding concerns as a health care professional and the impact this could have on their holistic health.</a:t>
            </a:r>
            <a:r>
              <a:rPr lang="en-US" sz="4800" dirty="0"/>
              <a:t>​</a:t>
            </a:r>
          </a:p>
          <a:p>
            <a:pPr marL="0" indent="0" fontAlgn="base">
              <a:buNone/>
            </a:pPr>
            <a:r>
              <a:rPr lang="en-GB" sz="4800" dirty="0"/>
              <a:t>If future referrals are made to Children’s Service’s, they will look at previous involvement and referrals –therefore it is important all referrals are made as part of the information sharing process as a minimum. This enables a bigger picture to be built as time goes on and can really benefit risk assessment.</a:t>
            </a:r>
            <a:endParaRPr lang="en-US" sz="4800" dirty="0"/>
          </a:p>
          <a:p>
            <a:endParaRPr lang="en-US" dirty="0"/>
          </a:p>
        </p:txBody>
      </p:sp>
    </p:spTree>
    <p:extLst>
      <p:ext uri="{BB962C8B-B14F-4D97-AF65-F5344CB8AC3E}">
        <p14:creationId xmlns:p14="http://schemas.microsoft.com/office/powerpoint/2010/main" val="180175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A22C-48F4-7B52-76C8-616C59B208E7}"/>
              </a:ext>
            </a:extLst>
          </p:cNvPr>
          <p:cNvSpPr>
            <a:spLocks noGrp="1"/>
          </p:cNvSpPr>
          <p:nvPr>
            <p:ph type="title"/>
          </p:nvPr>
        </p:nvSpPr>
        <p:spPr>
          <a:xfrm>
            <a:off x="960436" y="159581"/>
            <a:ext cx="9985248" cy="960120"/>
          </a:xfrm>
        </p:spPr>
        <p:txBody>
          <a:bodyPr/>
          <a:lstStyle/>
          <a:p>
            <a:r>
              <a:rPr lang="en-GB" dirty="0"/>
              <a:t>The Casey Report</a:t>
            </a:r>
          </a:p>
        </p:txBody>
      </p:sp>
      <p:sp>
        <p:nvSpPr>
          <p:cNvPr id="4" name="Content Placeholder 2">
            <a:extLst>
              <a:ext uri="{FF2B5EF4-FFF2-40B4-BE49-F238E27FC236}">
                <a16:creationId xmlns:a16="http://schemas.microsoft.com/office/drawing/2014/main" id="{AE43D2F9-47AC-EC5B-7881-A88E2C38DFFE}"/>
              </a:ext>
            </a:extLst>
          </p:cNvPr>
          <p:cNvSpPr>
            <a:spLocks noGrp="1"/>
          </p:cNvSpPr>
          <p:nvPr>
            <p:ph idx="1"/>
          </p:nvPr>
        </p:nvSpPr>
        <p:spPr>
          <a:xfrm>
            <a:off x="384112" y="1119701"/>
            <a:ext cx="9985375" cy="4572000"/>
          </a:xfrm>
        </p:spPr>
        <p:txBody>
          <a:bodyPr>
            <a:normAutofit/>
          </a:bodyPr>
          <a:lstStyle/>
          <a:p>
            <a:r>
              <a:rPr lang="en-GB" sz="1800" dirty="0"/>
              <a:t>The Casey report (2025) evaluates the understanding of the scale, nature and drivers of group-based child sexual exploitation and abuse (CSEA) at a national and local level. A timeline on child sexual exploitation was completed starting from 2009. It highlighted the recurring themes have not been addressed since then:</a:t>
            </a:r>
          </a:p>
        </p:txBody>
      </p:sp>
      <p:graphicFrame>
        <p:nvGraphicFramePr>
          <p:cNvPr id="5" name="Diagram 4">
            <a:extLst>
              <a:ext uri="{FF2B5EF4-FFF2-40B4-BE49-F238E27FC236}">
                <a16:creationId xmlns:a16="http://schemas.microsoft.com/office/drawing/2014/main" id="{6FF296BB-1302-6DB4-8C28-3E34FCCE6731}"/>
              </a:ext>
            </a:extLst>
          </p:cNvPr>
          <p:cNvGraphicFramePr/>
          <p:nvPr>
            <p:extLst>
              <p:ext uri="{D42A27DB-BD31-4B8C-83A1-F6EECF244321}">
                <p14:modId xmlns:p14="http://schemas.microsoft.com/office/powerpoint/2010/main" val="4131596071"/>
              </p:ext>
            </p:extLst>
          </p:nvPr>
        </p:nvGraphicFramePr>
        <p:xfrm>
          <a:off x="180575" y="2527533"/>
          <a:ext cx="10392447" cy="2250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130E1E3-B0F4-0A03-BB6B-40E99B4BEF91}"/>
              </a:ext>
            </a:extLst>
          </p:cNvPr>
          <p:cNvSpPr txBox="1"/>
          <p:nvPr/>
        </p:nvSpPr>
        <p:spPr>
          <a:xfrm>
            <a:off x="544380" y="5020605"/>
            <a:ext cx="11263508" cy="338554"/>
          </a:xfrm>
          <a:prstGeom prst="rect">
            <a:avLst/>
          </a:prstGeom>
          <a:noFill/>
        </p:spPr>
        <p:txBody>
          <a:bodyPr wrap="square" rtlCol="0">
            <a:spAutoFit/>
          </a:bodyPr>
          <a:lstStyle/>
          <a:p>
            <a:pPr lvl="0"/>
            <a:r>
              <a:rPr lang="en-GB" sz="1600" dirty="0"/>
              <a:t>The report found that health systems and the criminal justice system have limited data.</a:t>
            </a:r>
          </a:p>
        </p:txBody>
      </p:sp>
    </p:spTree>
    <p:extLst>
      <p:ext uri="{BB962C8B-B14F-4D97-AF65-F5344CB8AC3E}">
        <p14:creationId xmlns:p14="http://schemas.microsoft.com/office/powerpoint/2010/main" val="393661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peech Bubble: Oval 3" descr="jhbnm">
            <a:extLst>
              <a:ext uri="{FF2B5EF4-FFF2-40B4-BE49-F238E27FC236}">
                <a16:creationId xmlns:a16="http://schemas.microsoft.com/office/drawing/2014/main" id="{CA79481A-EA41-3704-070D-A888C2304BAB}"/>
              </a:ext>
            </a:extLst>
          </p:cNvPr>
          <p:cNvSpPr/>
          <p:nvPr/>
        </p:nvSpPr>
        <p:spPr>
          <a:xfrm rot="262538">
            <a:off x="7998946" y="1870028"/>
            <a:ext cx="4227706" cy="2699883"/>
          </a:xfrm>
          <a:prstGeom prst="wedgeEllipseCallout">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93B067F-95AD-72B2-3B97-D200C450C090}"/>
              </a:ext>
            </a:extLst>
          </p:cNvPr>
          <p:cNvSpPr>
            <a:spLocks noGrp="1"/>
          </p:cNvSpPr>
          <p:nvPr>
            <p:ph type="title"/>
          </p:nvPr>
        </p:nvSpPr>
        <p:spPr>
          <a:xfrm>
            <a:off x="1156145" y="113088"/>
            <a:ext cx="9985248" cy="960120"/>
          </a:xfrm>
        </p:spPr>
        <p:txBody>
          <a:bodyPr/>
          <a:lstStyle/>
          <a:p>
            <a:r>
              <a:rPr lang="en-GB" dirty="0"/>
              <a:t>Voice of the Child &amp; parent/guardian views.</a:t>
            </a:r>
          </a:p>
        </p:txBody>
      </p:sp>
      <p:sp>
        <p:nvSpPr>
          <p:cNvPr id="4" name="Speech Bubble: Oval 3" descr="jhbnm">
            <a:extLst>
              <a:ext uri="{FF2B5EF4-FFF2-40B4-BE49-F238E27FC236}">
                <a16:creationId xmlns:a16="http://schemas.microsoft.com/office/drawing/2014/main" id="{CA79481A-EA41-3704-070D-A888C2304BAB}"/>
              </a:ext>
            </a:extLst>
          </p:cNvPr>
          <p:cNvSpPr/>
          <p:nvPr/>
        </p:nvSpPr>
        <p:spPr>
          <a:xfrm rot="20059208">
            <a:off x="107823" y="1236084"/>
            <a:ext cx="4237144" cy="2490491"/>
          </a:xfrm>
          <a:prstGeom prst="wedgeEllipseCallout">
            <a:avLst>
              <a:gd name="adj1" fmla="val -11391"/>
              <a:gd name="adj2" fmla="val 57528"/>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C8A4940-4D4F-013A-8FB3-0E2F69894B6D}"/>
              </a:ext>
            </a:extLst>
          </p:cNvPr>
          <p:cNvSpPr txBox="1"/>
          <p:nvPr/>
        </p:nvSpPr>
        <p:spPr>
          <a:xfrm rot="19966849">
            <a:off x="612648" y="1511833"/>
            <a:ext cx="3275636" cy="1938992"/>
          </a:xfrm>
          <a:prstGeom prst="rect">
            <a:avLst/>
          </a:prstGeom>
          <a:noFill/>
        </p:spPr>
        <p:txBody>
          <a:bodyPr wrap="square" rtlCol="0">
            <a:spAutoFit/>
          </a:bodyPr>
          <a:lstStyle/>
          <a:p>
            <a:r>
              <a:rPr lang="en-GB" sz="1200" dirty="0"/>
              <a:t>“I didn’t feel judged or made to feel like a bad mum. The questions we were asked made me think about my daughters vulnerable age &amp; the influence of others. I hadn’t considered someone had given her alcohol to take advantage, I had assumed she was being naughty. The support we have had following referrals has been great and the school continue to support us both”. </a:t>
            </a:r>
          </a:p>
        </p:txBody>
      </p:sp>
      <p:sp>
        <p:nvSpPr>
          <p:cNvPr id="10" name="TextBox 9">
            <a:extLst>
              <a:ext uri="{FF2B5EF4-FFF2-40B4-BE49-F238E27FC236}">
                <a16:creationId xmlns:a16="http://schemas.microsoft.com/office/drawing/2014/main" id="{21DC1D37-992F-F22E-A9E0-812AE89BFA0A}"/>
              </a:ext>
            </a:extLst>
          </p:cNvPr>
          <p:cNvSpPr txBox="1"/>
          <p:nvPr/>
        </p:nvSpPr>
        <p:spPr>
          <a:xfrm rot="21441597">
            <a:off x="2795178" y="3400476"/>
            <a:ext cx="2710366" cy="738664"/>
          </a:xfrm>
          <a:prstGeom prst="rect">
            <a:avLst/>
          </a:prstGeom>
          <a:noFill/>
        </p:spPr>
        <p:txBody>
          <a:bodyPr wrap="square">
            <a:spAutoFit/>
          </a:bodyPr>
          <a:lstStyle/>
          <a:p>
            <a:pPr>
              <a:buNone/>
            </a:pPr>
            <a:r>
              <a:rPr lang="en-GB" sz="1200" dirty="0"/>
              <a:t>12yr old female, Attended CED intoxicated with her friend.</a:t>
            </a:r>
            <a:br>
              <a:rPr lang="en-GB" dirty="0"/>
            </a:br>
            <a:endParaRPr lang="en-GB" dirty="0"/>
          </a:p>
        </p:txBody>
      </p:sp>
      <p:sp>
        <p:nvSpPr>
          <p:cNvPr id="6" name="Speech Bubble: Oval 3" descr="jhbnm">
            <a:extLst>
              <a:ext uri="{FF2B5EF4-FFF2-40B4-BE49-F238E27FC236}">
                <a16:creationId xmlns:a16="http://schemas.microsoft.com/office/drawing/2014/main" id="{CA79481A-EA41-3704-070D-A888C2304BAB}"/>
              </a:ext>
            </a:extLst>
          </p:cNvPr>
          <p:cNvSpPr/>
          <p:nvPr/>
        </p:nvSpPr>
        <p:spPr>
          <a:xfrm rot="19878467">
            <a:off x="-222542" y="4201168"/>
            <a:ext cx="3857625" cy="2280701"/>
          </a:xfrm>
          <a:prstGeom prst="wedgeEllipse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C8A4940-4D4F-013A-8FB3-0E2F69894B6D}"/>
              </a:ext>
            </a:extLst>
          </p:cNvPr>
          <p:cNvSpPr txBox="1"/>
          <p:nvPr/>
        </p:nvSpPr>
        <p:spPr>
          <a:xfrm rot="19724413">
            <a:off x="109712" y="4514438"/>
            <a:ext cx="2971801" cy="1754326"/>
          </a:xfrm>
          <a:prstGeom prst="rect">
            <a:avLst/>
          </a:prstGeom>
          <a:noFill/>
        </p:spPr>
        <p:txBody>
          <a:bodyPr wrap="square" rtlCol="0">
            <a:spAutoFit/>
          </a:bodyPr>
          <a:lstStyle/>
          <a:p>
            <a:r>
              <a:rPr lang="en-GB" sz="1200" dirty="0"/>
              <a:t>“All questions asked were appropriate, we were put into a private room and the questions did allow *Alex* to open up, but he was quite dysregulated at the time and so did not answer them that well, I answered on his behalf. The staff were great and the triage was quick and simple. I do wish some questions were more invasive to open Alex up more”.</a:t>
            </a:r>
          </a:p>
        </p:txBody>
      </p:sp>
      <p:sp>
        <p:nvSpPr>
          <p:cNvPr id="9" name="TextBox 8">
            <a:extLst>
              <a:ext uri="{FF2B5EF4-FFF2-40B4-BE49-F238E27FC236}">
                <a16:creationId xmlns:a16="http://schemas.microsoft.com/office/drawing/2014/main" id="{21DC1D37-992F-F22E-A9E0-812AE89BFA0A}"/>
              </a:ext>
            </a:extLst>
          </p:cNvPr>
          <p:cNvSpPr txBox="1"/>
          <p:nvPr/>
        </p:nvSpPr>
        <p:spPr>
          <a:xfrm>
            <a:off x="2646216" y="5934670"/>
            <a:ext cx="3180194" cy="923330"/>
          </a:xfrm>
          <a:prstGeom prst="rect">
            <a:avLst/>
          </a:prstGeom>
          <a:noFill/>
        </p:spPr>
        <p:txBody>
          <a:bodyPr wrap="square">
            <a:spAutoFit/>
          </a:bodyPr>
          <a:lstStyle/>
          <a:p>
            <a:pPr>
              <a:buNone/>
            </a:pPr>
            <a:r>
              <a:rPr lang="en-GB" sz="1200" dirty="0"/>
              <a:t>14yr old boy, attended with ketamine misuse and addiction – asking for support to stop. Attended with mum. </a:t>
            </a:r>
            <a:br>
              <a:rPr lang="en-GB" dirty="0"/>
            </a:br>
            <a:endParaRPr lang="en-GB" dirty="0"/>
          </a:p>
        </p:txBody>
      </p:sp>
      <p:sp>
        <p:nvSpPr>
          <p:cNvPr id="11" name="Speech Bubble: Oval 3" descr="jhbnm">
            <a:extLst>
              <a:ext uri="{FF2B5EF4-FFF2-40B4-BE49-F238E27FC236}">
                <a16:creationId xmlns:a16="http://schemas.microsoft.com/office/drawing/2014/main" id="{CA79481A-EA41-3704-070D-A888C2304BAB}"/>
              </a:ext>
            </a:extLst>
          </p:cNvPr>
          <p:cNvSpPr/>
          <p:nvPr/>
        </p:nvSpPr>
        <p:spPr>
          <a:xfrm rot="21379688">
            <a:off x="4211579" y="3646375"/>
            <a:ext cx="3835302" cy="2034748"/>
          </a:xfrm>
          <a:prstGeom prst="wedgeEllipse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C8A4940-4D4F-013A-8FB3-0E2F69894B6D}"/>
              </a:ext>
            </a:extLst>
          </p:cNvPr>
          <p:cNvSpPr txBox="1"/>
          <p:nvPr/>
        </p:nvSpPr>
        <p:spPr>
          <a:xfrm rot="21401408">
            <a:off x="4709412" y="3824377"/>
            <a:ext cx="2839635" cy="1569660"/>
          </a:xfrm>
          <a:prstGeom prst="rect">
            <a:avLst/>
          </a:prstGeom>
          <a:noFill/>
        </p:spPr>
        <p:txBody>
          <a:bodyPr wrap="square" rtlCol="0">
            <a:spAutoFit/>
          </a:bodyPr>
          <a:lstStyle/>
          <a:p>
            <a:r>
              <a:rPr lang="en-GB" sz="1200" dirty="0"/>
              <a:t>“I felt comfortable with the staff and the questions they asked me. I struggled to answer some because I can’t remember everything. The questions were quite helpful though and the staff were really nice. It was a pretty good process, it made me have to talk about it all”.</a:t>
            </a:r>
          </a:p>
        </p:txBody>
      </p:sp>
      <p:sp>
        <p:nvSpPr>
          <p:cNvPr id="16" name="Speech Bubble: Oval 3" descr="jhbnm">
            <a:extLst>
              <a:ext uri="{FF2B5EF4-FFF2-40B4-BE49-F238E27FC236}">
                <a16:creationId xmlns:a16="http://schemas.microsoft.com/office/drawing/2014/main" id="{CA79481A-EA41-3704-070D-A888C2304BAB}"/>
              </a:ext>
            </a:extLst>
          </p:cNvPr>
          <p:cNvSpPr/>
          <p:nvPr/>
        </p:nvSpPr>
        <p:spPr>
          <a:xfrm rot="262538">
            <a:off x="4082584" y="1055728"/>
            <a:ext cx="4132367" cy="2315659"/>
          </a:xfrm>
          <a:prstGeom prst="wedgeEllipse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7" name="TextBox 16"/>
          <p:cNvSpPr txBox="1"/>
          <p:nvPr/>
        </p:nvSpPr>
        <p:spPr>
          <a:xfrm rot="239917">
            <a:off x="4362011" y="1458687"/>
            <a:ext cx="3573516" cy="1892826"/>
          </a:xfrm>
          <a:prstGeom prst="rect">
            <a:avLst/>
          </a:prstGeom>
          <a:noFill/>
        </p:spPr>
        <p:txBody>
          <a:bodyPr wrap="square" rtlCol="0">
            <a:spAutoFit/>
          </a:bodyPr>
          <a:lstStyle/>
          <a:p>
            <a:r>
              <a:rPr lang="en-GB" sz="1100" dirty="0"/>
              <a:t>“The questions helped me talk to her when we got home because I felt I gathered an insight into how things were at school and with her friends. We had lost our connection, I thought she hated me but I think she is just so angry and upset with friendship problems which was found out at hospital. I always thought exploitation was people being slaves. I do forget that she is only 13 because she looks older, It was a reminder of her vulnerabilities. </a:t>
            </a:r>
          </a:p>
          <a:p>
            <a:endParaRPr lang="en-GB" dirty="0"/>
          </a:p>
        </p:txBody>
      </p:sp>
      <p:sp>
        <p:nvSpPr>
          <p:cNvPr id="5" name="Rectangle 4"/>
          <p:cNvSpPr/>
          <p:nvPr/>
        </p:nvSpPr>
        <p:spPr>
          <a:xfrm>
            <a:off x="8510121" y="2213557"/>
            <a:ext cx="3271100" cy="2014134"/>
          </a:xfrm>
          <a:prstGeom prst="rect">
            <a:avLst/>
          </a:prstGeom>
        </p:spPr>
        <p:txBody>
          <a:bodyPr wrap="square">
            <a:spAutoFit/>
          </a:bodyPr>
          <a:lstStyle/>
          <a:p>
            <a:r>
              <a:rPr lang="en-GB" sz="1400" dirty="0"/>
              <a:t>“The toolkit would be helpful to other people my age as it helps you tell someone what has happened. It was hard because they kept prompting me and did not put words in my mouth, so I had to say what happened – but now looking back, I think that it is better this way so people my age can have the chance to speak how they want to”.</a:t>
            </a:r>
          </a:p>
        </p:txBody>
      </p:sp>
      <p:sp>
        <p:nvSpPr>
          <p:cNvPr id="13" name="TextBox 12"/>
          <p:cNvSpPr txBox="1"/>
          <p:nvPr/>
        </p:nvSpPr>
        <p:spPr>
          <a:xfrm>
            <a:off x="8650514" y="4797754"/>
            <a:ext cx="2583543" cy="369332"/>
          </a:xfrm>
          <a:prstGeom prst="rect">
            <a:avLst/>
          </a:prstGeom>
          <a:noFill/>
        </p:spPr>
        <p:txBody>
          <a:bodyPr wrap="square" rtlCol="0">
            <a:spAutoFit/>
          </a:bodyPr>
          <a:lstStyle/>
          <a:p>
            <a:r>
              <a:rPr lang="en-GB" dirty="0"/>
              <a:t>CHISVA case study.</a:t>
            </a:r>
          </a:p>
        </p:txBody>
      </p:sp>
    </p:spTree>
    <p:extLst>
      <p:ext uri="{BB962C8B-B14F-4D97-AF65-F5344CB8AC3E}">
        <p14:creationId xmlns:p14="http://schemas.microsoft.com/office/powerpoint/2010/main" val="98705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0561-1FEB-47C6-F6F2-398439BD7C37}"/>
              </a:ext>
            </a:extLst>
          </p:cNvPr>
          <p:cNvSpPr>
            <a:spLocks noGrp="1"/>
          </p:cNvSpPr>
          <p:nvPr>
            <p:ph type="title"/>
          </p:nvPr>
        </p:nvSpPr>
        <p:spPr/>
        <p:txBody>
          <a:bodyPr/>
          <a:lstStyle/>
          <a:p>
            <a:r>
              <a:rPr lang="en-GB" dirty="0">
                <a:solidFill>
                  <a:schemeClr val="accent5"/>
                </a:solidFill>
              </a:rPr>
              <a:t>	What is next?</a:t>
            </a:r>
          </a:p>
        </p:txBody>
      </p:sp>
      <p:pic>
        <p:nvPicPr>
          <p:cNvPr id="1032" name="Picture 8"/>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1469" r="1146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Picture Placeholder 6"/>
          <p:cNvGraphicFramePr>
            <a:graphicFrameLocks noGrp="1"/>
          </p:cNvGraphicFramePr>
          <p:nvPr>
            <p:ph sz="quarter" idx="14"/>
            <p:extLst>
              <p:ext uri="{D42A27DB-BD31-4B8C-83A1-F6EECF244321}">
                <p14:modId xmlns:p14="http://schemas.microsoft.com/office/powerpoint/2010/main" val="673747786"/>
              </p:ext>
            </p:extLst>
          </p:nvPr>
        </p:nvGraphicFramePr>
        <p:xfrm>
          <a:off x="6096000" y="549275"/>
          <a:ext cx="5586413" cy="5783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utoShape 2" descr="Sharp curved arrow icon. Vector illustration. Black rounded arro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88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6">
                    <a:lumMod val="75000"/>
                  </a:schemeClr>
                </a:solidFill>
              </a:rPr>
              <a:t>Conclusion – how will this toolkit make a positive difference to the lives and lived experiences of Children and Young people?</a:t>
            </a:r>
          </a:p>
        </p:txBody>
      </p:sp>
      <p:sp>
        <p:nvSpPr>
          <p:cNvPr id="5" name="Rectangle 4"/>
          <p:cNvSpPr/>
          <p:nvPr/>
        </p:nvSpPr>
        <p:spPr>
          <a:xfrm>
            <a:off x="1175656" y="1545946"/>
            <a:ext cx="10203544" cy="4247317"/>
          </a:xfrm>
          <a:prstGeom prst="rect">
            <a:avLst/>
          </a:prstGeom>
        </p:spPr>
        <p:txBody>
          <a:bodyPr wrap="square">
            <a:spAutoFit/>
          </a:bodyPr>
          <a:lstStyle/>
          <a:p>
            <a:pPr fontAlgn="base"/>
            <a:r>
              <a:rPr lang="en-GB" dirty="0">
                <a:solidFill>
                  <a:schemeClr val="accent6"/>
                </a:solidFill>
              </a:rPr>
              <a:t>1) Staff will have the training to be aware of signs of exploitation and how to best support the child/young person (CYP). </a:t>
            </a:r>
            <a:r>
              <a:rPr lang="en-US" dirty="0">
                <a:solidFill>
                  <a:schemeClr val="accent6"/>
                </a:solidFill>
              </a:rPr>
              <a:t>​</a:t>
            </a:r>
          </a:p>
          <a:p>
            <a:pPr fontAlgn="base"/>
            <a:r>
              <a:rPr lang="en-GB" dirty="0">
                <a:solidFill>
                  <a:schemeClr val="accent6"/>
                </a:solidFill>
              </a:rPr>
              <a:t>2) The toolkit provides a quick screening to prevent delay, ask sensitive and important questions and promote referrals for onwards individualised health and social care support. </a:t>
            </a:r>
            <a:r>
              <a:rPr lang="en-US" dirty="0">
                <a:solidFill>
                  <a:schemeClr val="accent6"/>
                </a:solidFill>
              </a:rPr>
              <a:t>​</a:t>
            </a:r>
          </a:p>
          <a:p>
            <a:pPr fontAlgn="base"/>
            <a:r>
              <a:rPr lang="en-GB" dirty="0">
                <a:solidFill>
                  <a:schemeClr val="accent6"/>
                </a:solidFill>
              </a:rPr>
              <a:t>3) Encourages autonomous working for nurses, improving long term outcomes.</a:t>
            </a:r>
            <a:r>
              <a:rPr lang="en-US" dirty="0">
                <a:solidFill>
                  <a:schemeClr val="accent6"/>
                </a:solidFill>
              </a:rPr>
              <a:t>​</a:t>
            </a:r>
          </a:p>
          <a:p>
            <a:pPr fontAlgn="base"/>
            <a:r>
              <a:rPr lang="en-GB" dirty="0">
                <a:solidFill>
                  <a:schemeClr val="accent6"/>
                </a:solidFill>
              </a:rPr>
              <a:t>4) Exploitation causes significant emotional, social, mental and physical health problems. By identifying exploitation, we can intervene effectively.</a:t>
            </a:r>
            <a:r>
              <a:rPr lang="en-US" dirty="0">
                <a:solidFill>
                  <a:schemeClr val="accent6"/>
                </a:solidFill>
              </a:rPr>
              <a:t>​</a:t>
            </a:r>
          </a:p>
          <a:p>
            <a:pPr fontAlgn="base"/>
            <a:r>
              <a:rPr lang="en-GB" dirty="0">
                <a:solidFill>
                  <a:schemeClr val="accent6"/>
                </a:solidFill>
              </a:rPr>
              <a:t>5) By having a positive experience whereby support is offered, the CYP should recognise a safe place to attend if they do need further support in future. </a:t>
            </a:r>
            <a:r>
              <a:rPr lang="en-US" dirty="0">
                <a:solidFill>
                  <a:schemeClr val="accent6"/>
                </a:solidFill>
              </a:rPr>
              <a:t>​</a:t>
            </a:r>
          </a:p>
          <a:p>
            <a:pPr fontAlgn="base"/>
            <a:r>
              <a:rPr lang="en-GB" dirty="0">
                <a:solidFill>
                  <a:schemeClr val="accent6"/>
                </a:solidFill>
              </a:rPr>
              <a:t>6) Information sharing occurs routinely and provides effective multidisciplinary working and awareness across all agencies to have low threshold for concerns again in the future.</a:t>
            </a:r>
            <a:r>
              <a:rPr lang="en-US" dirty="0">
                <a:solidFill>
                  <a:schemeClr val="accent6"/>
                </a:solidFill>
              </a:rPr>
              <a:t>​</a:t>
            </a:r>
          </a:p>
          <a:p>
            <a:pPr fontAlgn="base"/>
            <a:r>
              <a:rPr lang="en-GB" dirty="0">
                <a:solidFill>
                  <a:schemeClr val="accent6"/>
                </a:solidFill>
              </a:rPr>
              <a:t>7) This toolkit has the ability to be implemented ANYWHERE across a variety of health and social care settings and can be easily adapted/amended to suit.</a:t>
            </a:r>
            <a:r>
              <a:rPr lang="en-US" dirty="0">
                <a:solidFill>
                  <a:schemeClr val="accent6"/>
                </a:solidFill>
              </a:rPr>
              <a:t>​</a:t>
            </a:r>
          </a:p>
          <a:p>
            <a:pPr fontAlgn="base"/>
            <a:r>
              <a:rPr lang="en-GB" dirty="0">
                <a:solidFill>
                  <a:schemeClr val="accent6"/>
                </a:solidFill>
              </a:rPr>
              <a:t>8) Early intervention and onwards referrals could reduce Adverse childhood experiences (ACE’s and promote health into adulthood. </a:t>
            </a:r>
            <a:endParaRPr lang="en-US" dirty="0">
              <a:solidFill>
                <a:schemeClr val="accent6"/>
              </a:solidFill>
            </a:endParaRPr>
          </a:p>
        </p:txBody>
      </p:sp>
    </p:spTree>
    <p:extLst>
      <p:ext uri="{BB962C8B-B14F-4D97-AF65-F5344CB8AC3E}">
        <p14:creationId xmlns:p14="http://schemas.microsoft.com/office/powerpoint/2010/main" val="364285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0E5E-73D8-C947-6DDE-9079B60277CD}"/>
              </a:ext>
            </a:extLst>
          </p:cNvPr>
          <p:cNvSpPr>
            <a:spLocks noGrp="1"/>
          </p:cNvSpPr>
          <p:nvPr>
            <p:ph type="title"/>
          </p:nvPr>
        </p:nvSpPr>
        <p:spPr/>
        <p:txBody>
          <a:bodyPr/>
          <a:lstStyle/>
          <a:p>
            <a:r>
              <a:rPr lang="en-GB" dirty="0"/>
              <a:t>Introduction and Overview</a:t>
            </a:r>
          </a:p>
        </p:txBody>
      </p:sp>
      <p:sp>
        <p:nvSpPr>
          <p:cNvPr id="3" name="Content Placeholder 2">
            <a:extLst>
              <a:ext uri="{FF2B5EF4-FFF2-40B4-BE49-F238E27FC236}">
                <a16:creationId xmlns:a16="http://schemas.microsoft.com/office/drawing/2014/main" id="{611B8ABE-AA76-6164-1CAE-922FCC344BB6}"/>
              </a:ext>
            </a:extLst>
          </p:cNvPr>
          <p:cNvSpPr>
            <a:spLocks noGrp="1"/>
          </p:cNvSpPr>
          <p:nvPr>
            <p:ph idx="1"/>
          </p:nvPr>
        </p:nvSpPr>
        <p:spPr/>
        <p:txBody>
          <a:bodyPr/>
          <a:lstStyle/>
          <a:p>
            <a:pPr fontAlgn="base"/>
            <a:r>
              <a:rPr lang="en-GB" dirty="0"/>
              <a:t>It has been recognised by the Children’s Safeguarding Team at Lister Hospital that front-line staff were not recognising or referring child exploitation cases that had been seen in the acute setting. This was noted by our ‘safety netting’ process of the discharge summaries screened on a daily basis. </a:t>
            </a:r>
            <a:r>
              <a:rPr lang="en-US" dirty="0"/>
              <a:t>​</a:t>
            </a:r>
          </a:p>
          <a:p>
            <a:pPr fontAlgn="base"/>
            <a:r>
              <a:rPr lang="en-GB" dirty="0"/>
              <a:t>Staff were sometimes completing information sharing forms, however not considering the contextual safeguarding concerns and using professional curiosity in order to refer the child or young person to appropriate partner agencies for ongoing support. It was thought that a simple, trauma informed flowchart or pathway would be a proactive and beneficial way for staff to recognise and respond to contextual safeguarding concerns within the Acute Trust. </a:t>
            </a:r>
            <a:r>
              <a:rPr lang="en-US" dirty="0"/>
              <a:t>​</a:t>
            </a:r>
          </a:p>
          <a:p>
            <a:pPr fontAlgn="base"/>
            <a:r>
              <a:rPr lang="en-US" dirty="0"/>
              <a:t>Audit showed </a:t>
            </a:r>
          </a:p>
          <a:p>
            <a:endParaRPr lang="en-GB" dirty="0"/>
          </a:p>
        </p:txBody>
      </p:sp>
    </p:spTree>
    <p:extLst>
      <p:ext uri="{BB962C8B-B14F-4D97-AF65-F5344CB8AC3E}">
        <p14:creationId xmlns:p14="http://schemas.microsoft.com/office/powerpoint/2010/main" val="268049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7794" y="2203450"/>
            <a:ext cx="40671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73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FC37-AB9C-0567-4AD7-462D1BD06E77}"/>
              </a:ext>
            </a:extLst>
          </p:cNvPr>
          <p:cNvSpPr>
            <a:spLocks noGrp="1"/>
          </p:cNvSpPr>
          <p:nvPr>
            <p:ph type="title"/>
          </p:nvPr>
        </p:nvSpPr>
        <p:spPr>
          <a:xfrm>
            <a:off x="653143" y="406400"/>
            <a:ext cx="9958976" cy="365034"/>
          </a:xfrm>
        </p:spPr>
        <p:txBody>
          <a:bodyPr>
            <a:noAutofit/>
          </a:bodyPr>
          <a:lstStyle/>
          <a:p>
            <a:r>
              <a:rPr lang="en-GB" dirty="0"/>
              <a:t>References</a:t>
            </a:r>
          </a:p>
        </p:txBody>
      </p:sp>
      <p:sp>
        <p:nvSpPr>
          <p:cNvPr id="3" name="Content Placeholder 2">
            <a:extLst>
              <a:ext uri="{FF2B5EF4-FFF2-40B4-BE49-F238E27FC236}">
                <a16:creationId xmlns:a16="http://schemas.microsoft.com/office/drawing/2014/main" id="{5C82FCF5-C3D2-C138-D3D7-31537AA9DB0C}"/>
              </a:ext>
            </a:extLst>
          </p:cNvPr>
          <p:cNvSpPr>
            <a:spLocks noGrp="1"/>
          </p:cNvSpPr>
          <p:nvPr>
            <p:ph idx="1"/>
          </p:nvPr>
        </p:nvSpPr>
        <p:spPr>
          <a:xfrm>
            <a:off x="391886" y="954023"/>
            <a:ext cx="11800114" cy="5649977"/>
          </a:xfrm>
        </p:spPr>
        <p:txBody>
          <a:bodyPr>
            <a:normAutofit fontScale="32500" lnSpcReduction="20000"/>
          </a:bodyPr>
          <a:lstStyle/>
          <a:p>
            <a:r>
              <a:rPr lang="en-GB" sz="4800" dirty="0"/>
              <a:t>Barnardo’s (2024a</a:t>
            </a:r>
            <a:r>
              <a:rPr lang="en-GB" sz="4800" i="1" dirty="0"/>
              <a:t>). Child sexual abuse and exploitation</a:t>
            </a:r>
            <a:r>
              <a:rPr lang="en-GB" sz="4800" dirty="0"/>
              <a:t>. Available at: https://www.barnardos.org.uk/get-support/support-for-parents-and-carers/child-abuse-and-harm/child-sexual-abuse-and-exploitation. (Accessed 16</a:t>
            </a:r>
            <a:r>
              <a:rPr lang="en-GB" sz="4800" baseline="30000" dirty="0"/>
              <a:t>th</a:t>
            </a:r>
            <a:r>
              <a:rPr lang="en-GB" sz="4800" dirty="0"/>
              <a:t> October 2024).</a:t>
            </a:r>
          </a:p>
          <a:p>
            <a:r>
              <a:rPr lang="en-GB" sz="4800" dirty="0"/>
              <a:t>Barnardo’s (2024b</a:t>
            </a:r>
            <a:r>
              <a:rPr lang="en-GB" sz="4800" i="1" dirty="0"/>
              <a:t>). Criminal exploitation of children.</a:t>
            </a:r>
            <a:r>
              <a:rPr lang="en-GB" sz="4800" dirty="0"/>
              <a:t> Available at: https://www.barnardos.org.uk/get-support/support-for-parents-and-carers/child-abuse-and-harm/criminal-exploitation-children. (Accessed 16</a:t>
            </a:r>
            <a:r>
              <a:rPr lang="en-GB" sz="4800" baseline="30000" dirty="0"/>
              <a:t>th</a:t>
            </a:r>
            <a:r>
              <a:rPr lang="en-GB" sz="4800" dirty="0"/>
              <a:t> October 2024). </a:t>
            </a:r>
          </a:p>
          <a:p>
            <a:r>
              <a:rPr lang="en-GB" sz="4800" dirty="0" err="1"/>
              <a:t>Bentivegna</a:t>
            </a:r>
            <a:r>
              <a:rPr lang="en-GB" sz="4800" dirty="0"/>
              <a:t> F and. </a:t>
            </a:r>
            <a:r>
              <a:rPr lang="en-GB" sz="4800" dirty="0" err="1"/>
              <a:t>Pataly</a:t>
            </a:r>
            <a:r>
              <a:rPr lang="en-GB" sz="4800" dirty="0"/>
              <a:t>, P. (2022). The impact of sexual violence in mid-adolescence on mental health: a UK population-based longitudinal study. </a:t>
            </a:r>
            <a:r>
              <a:rPr lang="en-GB" sz="4800" i="1" dirty="0"/>
              <a:t>Lancet Psychiatry. </a:t>
            </a:r>
            <a:r>
              <a:rPr lang="en-GB" sz="4800" dirty="0"/>
              <a:t>9(11), pp 874-883. Available at: </a:t>
            </a:r>
            <a:r>
              <a:rPr lang="en-GB" sz="4800" dirty="0" err="1"/>
              <a:t>doi</a:t>
            </a:r>
            <a:r>
              <a:rPr lang="en-GB" sz="4800" dirty="0"/>
              <a:t>: 10.1016/S2215-0366(22)00271-1. </a:t>
            </a:r>
          </a:p>
          <a:p>
            <a:pPr fontAlgn="base"/>
            <a:r>
              <a:rPr lang="en-GB" sz="4800" dirty="0"/>
              <a:t>Edwards, J (2023). Child Exploitation: A Hidden Crisis, </a:t>
            </a:r>
            <a:r>
              <a:rPr lang="en-GB" sz="4800" dirty="0" err="1"/>
              <a:t>Barnardos</a:t>
            </a:r>
            <a:r>
              <a:rPr lang="en-GB" sz="4800" dirty="0"/>
              <a:t>.</a:t>
            </a:r>
            <a:r>
              <a:rPr lang="en-US" sz="4800" dirty="0"/>
              <a:t>​</a:t>
            </a:r>
          </a:p>
          <a:p>
            <a:pPr fontAlgn="base"/>
            <a:r>
              <a:rPr lang="en-GB" sz="4800" dirty="0"/>
              <a:t>Internet Watch Foundation Millions of attempts to access child sexual abuse images online during lockdown </a:t>
            </a:r>
            <a:r>
              <a:rPr lang="en-GB" sz="4800" u="sng" dirty="0">
                <a:hlinkClick r:id="rId2"/>
              </a:rPr>
              <a:t>https://www.iwf.org.uk/news-media/news/millions-of-attempts-to-access-child-sexual-abuse-online-during-lockdown/</a:t>
            </a:r>
            <a:r>
              <a:rPr lang="en-GB" sz="4800" dirty="0"/>
              <a:t>​</a:t>
            </a:r>
          </a:p>
          <a:p>
            <a:pPr fontAlgn="base"/>
            <a:r>
              <a:rPr lang="en-GB" sz="4800" dirty="0"/>
              <a:t>Jennings, H (2025).  Development of a toolkit to aid health and social care staff in acute hospitals to identify childhood  exploitation. British Journal of Nursing, 34 (11). </a:t>
            </a:r>
            <a:endParaRPr lang="en-US" sz="4800" dirty="0"/>
          </a:p>
          <a:p>
            <a:pPr fontAlgn="base"/>
            <a:r>
              <a:rPr lang="en-GB" sz="4800" dirty="0" err="1"/>
              <a:t>Longfield</a:t>
            </a:r>
            <a:r>
              <a:rPr lang="en-GB" sz="4800" dirty="0"/>
              <a:t>, A (2019). Gangs and knife crime: A national emergency. </a:t>
            </a:r>
            <a:r>
              <a:rPr lang="en-GB" sz="4800" i="1" dirty="0"/>
              <a:t>British Journal of School Nursing</a:t>
            </a:r>
            <a:r>
              <a:rPr lang="en-GB" sz="4800" dirty="0"/>
              <a:t> 14(3), pp 139-140. Available at: DOI:10.12968/bjsn.2019.14.3.139</a:t>
            </a:r>
          </a:p>
          <a:p>
            <a:pPr fontAlgn="base"/>
            <a:r>
              <a:rPr lang="en-GB" sz="4800" dirty="0"/>
              <a:t> Laird, JJ. Et al. (2020). Demographic and Psychosocial Factors Associated With Child Sexual Exploitation: A Systematic Review and Meta-analysis. JAMA </a:t>
            </a:r>
            <a:r>
              <a:rPr lang="en-GB" sz="4800" dirty="0" err="1"/>
              <a:t>Netw</a:t>
            </a:r>
            <a:r>
              <a:rPr lang="en-GB" sz="4800" dirty="0"/>
              <a:t> Open. 3(9) Available at: DOI: 10.1001/jamanetworkopen.2020.17682</a:t>
            </a:r>
          </a:p>
          <a:p>
            <a:pPr marL="0" indent="0" fontAlgn="base">
              <a:buNone/>
            </a:pPr>
            <a:endParaRPr lang="en-GB" sz="4800" dirty="0"/>
          </a:p>
          <a:p>
            <a:pPr fontAlgn="base"/>
            <a:endParaRPr lang="en-US" dirty="0"/>
          </a:p>
          <a:p>
            <a:endParaRPr lang="en-GB" dirty="0"/>
          </a:p>
        </p:txBody>
      </p:sp>
    </p:spTree>
    <p:extLst>
      <p:ext uri="{BB962C8B-B14F-4D97-AF65-F5344CB8AC3E}">
        <p14:creationId xmlns:p14="http://schemas.microsoft.com/office/powerpoint/2010/main" val="425675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58" y="173300"/>
            <a:ext cx="9985248" cy="960120"/>
          </a:xfrm>
        </p:spPr>
        <p:txBody>
          <a:bodyPr/>
          <a:lstStyle/>
          <a:p>
            <a:r>
              <a:rPr lang="en-GB" dirty="0"/>
              <a:t>References</a:t>
            </a:r>
          </a:p>
        </p:txBody>
      </p:sp>
      <p:sp>
        <p:nvSpPr>
          <p:cNvPr id="3" name="Content Placeholder 2"/>
          <p:cNvSpPr>
            <a:spLocks noGrp="1"/>
          </p:cNvSpPr>
          <p:nvPr>
            <p:ph idx="1"/>
          </p:nvPr>
        </p:nvSpPr>
        <p:spPr/>
        <p:txBody>
          <a:bodyPr>
            <a:normAutofit fontScale="85000" lnSpcReduction="20000"/>
          </a:bodyPr>
          <a:lstStyle/>
          <a:p>
            <a:pPr fontAlgn="base"/>
            <a:r>
              <a:rPr lang="en-GB" dirty="0"/>
              <a:t>Marshall H. Child criminal exploitation and the interactional emergence of victim status. Br J </a:t>
            </a:r>
            <a:r>
              <a:rPr lang="en-GB" dirty="0" err="1"/>
              <a:t>Criminol</a:t>
            </a:r>
            <a:r>
              <a:rPr lang="en-GB" dirty="0"/>
              <a:t>. 2024;64(5):1011–1027. </a:t>
            </a:r>
            <a:r>
              <a:rPr lang="en-GB" dirty="0">
                <a:hlinkClick r:id="rId2"/>
              </a:rPr>
              <a:t>https://doi.org/10.1093/bjc/azae008</a:t>
            </a:r>
            <a:endParaRPr lang="en-GB" dirty="0"/>
          </a:p>
          <a:p>
            <a:pPr fontAlgn="base"/>
            <a:r>
              <a:rPr lang="en-GB" dirty="0"/>
              <a:t>Shaw J. ‘Won the battle but lost the war?’ ‘County lines’ and the quest for  victim status: reflections and challenges. Youth Justice. 2024;24(2):231–247</a:t>
            </a:r>
          </a:p>
          <a:p>
            <a:pPr fontAlgn="base"/>
            <a:r>
              <a:rPr lang="en-GB" dirty="0"/>
              <a:t>https://www.nspcc.org.uk/about-us/news-opinion/2022/child-sexual-exploitation-crimes-up-10-in-the-last-year/ ​</a:t>
            </a:r>
          </a:p>
          <a:p>
            <a:pPr fontAlgn="base"/>
            <a:r>
              <a:rPr lang="en-GB" dirty="0"/>
              <a:t>https://www.gov.uk/government/statistics/modern-slavery-national-referral-mechanism-and-duty-to-notify-statistics-uk-october-to-december-2022/modern-slavery-national-referral-mechanism-and-duty-to-notify-statistics-uk-quarter-4-2022-october-to-december</a:t>
            </a:r>
            <a:r>
              <a:rPr lang="en-US" dirty="0"/>
              <a:t>​</a:t>
            </a:r>
          </a:p>
          <a:p>
            <a:pPr fontAlgn="base"/>
            <a:r>
              <a:rPr lang="en-US" dirty="0">
                <a:hlinkClick r:id="rId3"/>
              </a:rPr>
              <a:t>https://www.nspcc.org.uk/what-is-child-abuse/types-of-abuse/child-sexual-exploitation/</a:t>
            </a:r>
            <a:endParaRPr lang="en-US" dirty="0"/>
          </a:p>
          <a:p>
            <a:pPr fontAlgn="base"/>
            <a:r>
              <a:rPr lang="en-US" dirty="0">
                <a:hlinkClick r:id="rId4"/>
              </a:rPr>
              <a:t>https://www.nspcc.org.uk/what-is-child-abuse/types-of-abuse/gangs-criminal-exploitation/</a:t>
            </a:r>
            <a:r>
              <a:rPr lang="en-US" dirty="0"/>
              <a:t> </a:t>
            </a:r>
          </a:p>
          <a:p>
            <a:pPr fontAlgn="base"/>
            <a:r>
              <a:rPr lang="en-GB" u="sng" dirty="0">
                <a:hlinkClick r:id="rId5"/>
              </a:rPr>
              <a:t>https://www.herts.police.uk/advice/advice-and-information/caa/child-abuse/child-sexual-exploitation/</a:t>
            </a:r>
            <a:endParaRPr lang="en-GB" u="sng" dirty="0"/>
          </a:p>
          <a:p>
            <a:pPr fontAlgn="base"/>
            <a:r>
              <a:rPr lang="en-GB" dirty="0">
                <a:hlinkClick r:id="rId6"/>
              </a:rPr>
              <a:t>https://learning.nspcc.org.uk/research-resources/2025/summary-national-audit-group-based-child-sexual-exploitation-abuse</a:t>
            </a:r>
            <a:r>
              <a:rPr lang="en-GB" dirty="0"/>
              <a:t>  </a:t>
            </a:r>
          </a:p>
          <a:p>
            <a:pPr fontAlgn="base"/>
            <a:r>
              <a:rPr lang="en-GB" dirty="0">
                <a:hlinkClick r:id="rId7"/>
              </a:rPr>
              <a:t>https://www.gov.uk/government/statistics/modern-slavery-nrm-and-dtn-statistics-end-of-year-summary-2023/modern-slavery-national-referral-mechanism-and-duty-to-notify-statistics-uk-end-of-year-summary-2023</a:t>
            </a:r>
            <a:endParaRPr lang="en-GB" dirty="0"/>
          </a:p>
          <a:p>
            <a:pPr fontAlgn="base"/>
            <a:endParaRPr lang="en-GB" dirty="0"/>
          </a:p>
          <a:p>
            <a:pPr fontAlgn="base"/>
            <a:endParaRPr lang="en-GB" dirty="0"/>
          </a:p>
          <a:p>
            <a:endParaRPr lang="en-GB" dirty="0"/>
          </a:p>
        </p:txBody>
      </p:sp>
    </p:spTree>
    <p:extLst>
      <p:ext uri="{BB962C8B-B14F-4D97-AF65-F5344CB8AC3E}">
        <p14:creationId xmlns:p14="http://schemas.microsoft.com/office/powerpoint/2010/main" val="87634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42DD44-D295-3D3F-32F0-84C786CEBC0D}"/>
              </a:ext>
            </a:extLst>
          </p:cNvPr>
          <p:cNvSpPr>
            <a:spLocks noGrp="1"/>
          </p:cNvSpPr>
          <p:nvPr>
            <p:ph type="title"/>
          </p:nvPr>
        </p:nvSpPr>
        <p:spPr>
          <a:xfrm>
            <a:off x="1033463" y="347663"/>
            <a:ext cx="9985375" cy="960437"/>
          </a:xfrm>
        </p:spPr>
        <p:txBody>
          <a:bodyPr/>
          <a:lstStyle/>
          <a:p>
            <a:r>
              <a:rPr lang="en-GB" dirty="0">
                <a:solidFill>
                  <a:schemeClr val="accent5"/>
                </a:solidFill>
              </a:rPr>
              <a:t>Get to know us.</a:t>
            </a:r>
          </a:p>
        </p:txBody>
      </p:sp>
      <p:pic>
        <p:nvPicPr>
          <p:cNvPr id="5" name="Picture Placeholder 13" descr="A group of women standing in front of a computer&#10;&#10;AI-generated content may be incorrect.">
            <a:extLst>
              <a:ext uri="{FF2B5EF4-FFF2-40B4-BE49-F238E27FC236}">
                <a16:creationId xmlns:a16="http://schemas.microsoft.com/office/drawing/2014/main" id="{9DE702A7-3A65-4105-3711-5EFA85F7C6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5840" t="-1" r="5149" b="3201"/>
          <a:stretch>
            <a:fillRect/>
          </a:stretch>
        </p:blipFill>
        <p:spPr>
          <a:xfrm>
            <a:off x="380386" y="1308100"/>
            <a:ext cx="6306171" cy="4572000"/>
          </a:xfrm>
        </p:spPr>
      </p:pic>
      <p:sp>
        <p:nvSpPr>
          <p:cNvPr id="7" name="TextBox 6">
            <a:extLst>
              <a:ext uri="{FF2B5EF4-FFF2-40B4-BE49-F238E27FC236}">
                <a16:creationId xmlns:a16="http://schemas.microsoft.com/office/drawing/2014/main" id="{A4431AB5-841D-3115-2843-FDEA5069DEDB}"/>
              </a:ext>
            </a:extLst>
          </p:cNvPr>
          <p:cNvSpPr txBox="1"/>
          <p:nvPr/>
        </p:nvSpPr>
        <p:spPr>
          <a:xfrm>
            <a:off x="6839210" y="1308100"/>
            <a:ext cx="5215003" cy="5078313"/>
          </a:xfrm>
          <a:prstGeom prst="rect">
            <a:avLst/>
          </a:prstGeom>
          <a:noFill/>
        </p:spPr>
        <p:txBody>
          <a:bodyPr wrap="square">
            <a:spAutoFit/>
          </a:bodyPr>
          <a:lstStyle/>
          <a:p>
            <a:r>
              <a:rPr lang="en-GB" dirty="0">
                <a:solidFill>
                  <a:schemeClr val="accent5"/>
                </a:solidFill>
              </a:rPr>
              <a:t>The children’s safeguarding team consists of the named nurse for Children and Maternity Safeguarding, the named doctor for Children’s Safeguarding, three band 7 specialist nurses and a small, but mighty administrative team.</a:t>
            </a:r>
          </a:p>
          <a:p>
            <a:r>
              <a:rPr lang="en-GB" dirty="0">
                <a:solidFill>
                  <a:schemeClr val="accent5"/>
                </a:solidFill>
              </a:rPr>
              <a:t>We also work closely with adult and maternity safeguarding and the Domestic and Sexual Abuse Team (DSAT) which consists of our Domestic Abuse support worker and our Children’s Sexual Violence Advisor (CHISVA). </a:t>
            </a:r>
          </a:p>
          <a:p>
            <a:endParaRPr lang="en-GB" dirty="0">
              <a:solidFill>
                <a:schemeClr val="accent5"/>
              </a:solidFill>
            </a:endParaRPr>
          </a:p>
          <a:p>
            <a:r>
              <a:rPr lang="en-GB" dirty="0">
                <a:solidFill>
                  <a:schemeClr val="accent5"/>
                </a:solidFill>
              </a:rPr>
              <a:t>Our day to day varies from screening, actioning and disseminating information sharing forms/discharge summaries to supporting the Acute teams with cases and our on-call service for Strategy discussions and Child Protection Medicals. We also provide training and supervision across the Trust.</a:t>
            </a:r>
          </a:p>
        </p:txBody>
      </p:sp>
    </p:spTree>
    <p:extLst>
      <p:ext uri="{BB962C8B-B14F-4D97-AF65-F5344CB8AC3E}">
        <p14:creationId xmlns:p14="http://schemas.microsoft.com/office/powerpoint/2010/main" val="282847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pile of yarn turned into a yellow yarn light bulb">
            <a:extLst>
              <a:ext uri="{FF2B5EF4-FFF2-40B4-BE49-F238E27FC236}">
                <a16:creationId xmlns:a16="http://schemas.microsoft.com/office/drawing/2014/main" id="{7EA4BBA1-CECF-8D92-EE5C-F22B4704E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3" y="1832417"/>
            <a:ext cx="5131063" cy="3419874"/>
          </a:xfrm>
          <a:prstGeom prst="rect">
            <a:avLst/>
          </a:prstGeom>
        </p:spPr>
      </p:pic>
      <p:sp>
        <p:nvSpPr>
          <p:cNvPr id="2" name="Title 1">
            <a:extLst>
              <a:ext uri="{FF2B5EF4-FFF2-40B4-BE49-F238E27FC236}">
                <a16:creationId xmlns:a16="http://schemas.microsoft.com/office/drawing/2014/main" id="{F4A92DD3-A82B-F82C-4ABB-41B51F044FDF}"/>
              </a:ext>
            </a:extLst>
          </p:cNvPr>
          <p:cNvSpPr>
            <a:spLocks noGrp="1"/>
          </p:cNvSpPr>
          <p:nvPr>
            <p:ph type="title"/>
          </p:nvPr>
        </p:nvSpPr>
        <p:spPr/>
        <p:txBody>
          <a:bodyPr>
            <a:normAutofit fontScale="90000"/>
          </a:bodyPr>
          <a:lstStyle/>
          <a:p>
            <a:r>
              <a:rPr lang="en-GB" dirty="0">
                <a:solidFill>
                  <a:schemeClr val="accent5"/>
                </a:solidFill>
              </a:rPr>
              <a:t>RECAP: How was this implemented and nurse led and what did the audit show?</a:t>
            </a:r>
            <a:endParaRPr lang="en-GB" dirty="0"/>
          </a:p>
        </p:txBody>
      </p:sp>
      <p:sp>
        <p:nvSpPr>
          <p:cNvPr id="3" name="Content Placeholder 2">
            <a:extLst>
              <a:ext uri="{FF2B5EF4-FFF2-40B4-BE49-F238E27FC236}">
                <a16:creationId xmlns:a16="http://schemas.microsoft.com/office/drawing/2014/main" id="{6C95908E-A017-7E05-4E54-109F7ECD5663}"/>
              </a:ext>
            </a:extLst>
          </p:cNvPr>
          <p:cNvSpPr>
            <a:spLocks noGrp="1"/>
          </p:cNvSpPr>
          <p:nvPr>
            <p:ph idx="1"/>
          </p:nvPr>
        </p:nvSpPr>
        <p:spPr>
          <a:xfrm>
            <a:off x="4448013" y="1307592"/>
            <a:ext cx="7329923" cy="4957753"/>
          </a:xfrm>
        </p:spPr>
        <p:txBody>
          <a:bodyPr>
            <a:normAutofit lnSpcReduction="10000"/>
          </a:bodyPr>
          <a:lstStyle/>
          <a:p>
            <a:pPr marL="0" indent="0">
              <a:buNone/>
            </a:pPr>
            <a:r>
              <a:rPr lang="en-GB" dirty="0">
                <a:solidFill>
                  <a:schemeClr val="accent5"/>
                </a:solidFill>
              </a:rPr>
              <a:t>It was designed by myself after our Named Nurse had noted the gap in practice. It was then implemented with support from our digital team. </a:t>
            </a:r>
          </a:p>
          <a:p>
            <a:pPr marL="0" indent="0">
              <a:buNone/>
            </a:pPr>
            <a:r>
              <a:rPr lang="en-GB" dirty="0">
                <a:solidFill>
                  <a:schemeClr val="accent5"/>
                </a:solidFill>
              </a:rPr>
              <a:t>Training was then provided by our nursing team to nursing staff and management across Children’s Accident and Emergency (CED), Emergency Department (ED) and Urgent Care Centres (UCC), with their guidance on how we could best support them with their ongoing clinical workload.</a:t>
            </a:r>
          </a:p>
          <a:p>
            <a:pPr marL="0" indent="0">
              <a:buNone/>
            </a:pPr>
            <a:r>
              <a:rPr lang="en-GB" dirty="0">
                <a:solidFill>
                  <a:schemeClr val="accent5"/>
                </a:solidFill>
              </a:rPr>
              <a:t>The toolkit was discussed between myself and Kenny Gibson (NHS England) and the National Working Group for Exploitation (via health forums) for ongoing feedback and to consider use nationally.</a:t>
            </a:r>
          </a:p>
          <a:p>
            <a:pPr marL="0" indent="0">
              <a:buNone/>
            </a:pPr>
            <a:r>
              <a:rPr lang="en-GB" dirty="0">
                <a:solidFill>
                  <a:schemeClr val="accent5"/>
                </a:solidFill>
              </a:rPr>
              <a:t>The audit evidenced an increase in identification of exploitation with onwards referrals made to the CHISVA. The cases were opened for support from both agencies. </a:t>
            </a:r>
          </a:p>
          <a:p>
            <a:endParaRPr lang="en-GB" dirty="0"/>
          </a:p>
        </p:txBody>
      </p:sp>
    </p:spTree>
    <p:extLst>
      <p:ext uri="{BB962C8B-B14F-4D97-AF65-F5344CB8AC3E}">
        <p14:creationId xmlns:p14="http://schemas.microsoft.com/office/powerpoint/2010/main" val="184182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CA17-4BFC-E2A1-C71B-13FE824DC877}"/>
              </a:ext>
            </a:extLst>
          </p:cNvPr>
          <p:cNvSpPr>
            <a:spLocks noGrp="1"/>
          </p:cNvSpPr>
          <p:nvPr>
            <p:ph type="title"/>
          </p:nvPr>
        </p:nvSpPr>
        <p:spPr/>
        <p:txBody>
          <a:bodyPr/>
          <a:lstStyle/>
          <a:p>
            <a:r>
              <a:rPr lang="en-GB" dirty="0">
                <a:solidFill>
                  <a:schemeClr val="accent6"/>
                </a:solidFill>
              </a:rPr>
              <a:t>What is Child Sexual Exploitation (CSE)?</a:t>
            </a:r>
          </a:p>
        </p:txBody>
      </p:sp>
      <p:sp>
        <p:nvSpPr>
          <p:cNvPr id="3" name="Content Placeholder 2">
            <a:extLst>
              <a:ext uri="{FF2B5EF4-FFF2-40B4-BE49-F238E27FC236}">
                <a16:creationId xmlns:a16="http://schemas.microsoft.com/office/drawing/2014/main" id="{70363EC9-63B6-4E66-0A92-43E78354C6AB}"/>
              </a:ext>
            </a:extLst>
          </p:cNvPr>
          <p:cNvSpPr>
            <a:spLocks noGrp="1"/>
          </p:cNvSpPr>
          <p:nvPr>
            <p:ph idx="1"/>
          </p:nvPr>
        </p:nvSpPr>
        <p:spPr>
          <a:xfrm>
            <a:off x="1033272" y="1267290"/>
            <a:ext cx="9985248" cy="4572000"/>
          </a:xfrm>
        </p:spPr>
        <p:txBody>
          <a:bodyPr/>
          <a:lstStyle/>
          <a:p>
            <a:r>
              <a:rPr lang="en-GB" dirty="0"/>
              <a:t>Child sexual exploitation involves situations, contexts or relationships in which a person under 18 is given something, such as food, accommodation, drugs, alcohol, cigarettes, affection, gifts or money in return for performing sexual activities or having sexual activities performed on them. It can also involve violence, coercion and intimidation, with threats of physical harm or humiliation.</a:t>
            </a:r>
          </a:p>
          <a:p>
            <a:endParaRPr lang="en-GB" dirty="0"/>
          </a:p>
        </p:txBody>
      </p:sp>
      <p:graphicFrame>
        <p:nvGraphicFramePr>
          <p:cNvPr id="4" name="Diagram 3">
            <a:extLst>
              <a:ext uri="{FF2B5EF4-FFF2-40B4-BE49-F238E27FC236}">
                <a16:creationId xmlns:a16="http://schemas.microsoft.com/office/drawing/2014/main" id="{4FE428D8-6BD6-BEE2-CDE0-B120CB932DBE}"/>
              </a:ext>
            </a:extLst>
          </p:cNvPr>
          <p:cNvGraphicFramePr/>
          <p:nvPr>
            <p:extLst>
              <p:ext uri="{D42A27DB-BD31-4B8C-83A1-F6EECF244321}">
                <p14:modId xmlns:p14="http://schemas.microsoft.com/office/powerpoint/2010/main" val="2331272121"/>
              </p:ext>
            </p:extLst>
          </p:nvPr>
        </p:nvGraphicFramePr>
        <p:xfrm>
          <a:off x="920538" y="3068877"/>
          <a:ext cx="4691121" cy="332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049CCCB7-BE04-53E6-827A-E0609BCBD3D3}"/>
              </a:ext>
            </a:extLst>
          </p:cNvPr>
          <p:cNvGraphicFramePr/>
          <p:nvPr>
            <p:extLst>
              <p:ext uri="{D42A27DB-BD31-4B8C-83A1-F6EECF244321}">
                <p14:modId xmlns:p14="http://schemas.microsoft.com/office/powerpoint/2010/main" val="3218658893"/>
              </p:ext>
            </p:extLst>
          </p:nvPr>
        </p:nvGraphicFramePr>
        <p:xfrm>
          <a:off x="7467990" y="3553290"/>
          <a:ext cx="4384107" cy="25823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863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1549-D67D-7035-8FC0-96993E6DD0A4}"/>
              </a:ext>
            </a:extLst>
          </p:cNvPr>
          <p:cNvSpPr>
            <a:spLocks noGrp="1"/>
          </p:cNvSpPr>
          <p:nvPr>
            <p:ph type="title"/>
          </p:nvPr>
        </p:nvSpPr>
        <p:spPr>
          <a:xfrm>
            <a:off x="845381" y="0"/>
            <a:ext cx="9985248" cy="960120"/>
          </a:xfrm>
        </p:spPr>
        <p:txBody>
          <a:bodyPr/>
          <a:lstStyle/>
          <a:p>
            <a:r>
              <a:rPr lang="en-GB" dirty="0">
                <a:solidFill>
                  <a:schemeClr val="accent3"/>
                </a:solidFill>
              </a:rPr>
              <a:t>What is Child Criminal Exploitation(CCE)?</a:t>
            </a:r>
          </a:p>
        </p:txBody>
      </p:sp>
      <p:sp>
        <p:nvSpPr>
          <p:cNvPr id="3" name="Content Placeholder 2">
            <a:extLst>
              <a:ext uri="{FF2B5EF4-FFF2-40B4-BE49-F238E27FC236}">
                <a16:creationId xmlns:a16="http://schemas.microsoft.com/office/drawing/2014/main" id="{C3336434-F083-2874-C14A-6A293BDAA451}"/>
              </a:ext>
            </a:extLst>
          </p:cNvPr>
          <p:cNvSpPr>
            <a:spLocks noGrp="1"/>
          </p:cNvSpPr>
          <p:nvPr>
            <p:ph idx="1"/>
          </p:nvPr>
        </p:nvSpPr>
        <p:spPr>
          <a:xfrm>
            <a:off x="845381" y="960120"/>
            <a:ext cx="9588799" cy="2720277"/>
          </a:xfrm>
        </p:spPr>
        <p:txBody>
          <a:bodyPr>
            <a:normAutofit lnSpcReduction="10000"/>
          </a:bodyPr>
          <a:lstStyle/>
          <a:p>
            <a:pPr fontAlgn="base"/>
            <a:r>
              <a:rPr lang="en-GB" sz="1300" dirty="0"/>
              <a:t>Criminal exploitation is child abuse where children and young people are manipulated and coerced into committing crimes. Organised criminal gangs groom children and young people because they’re less suspicious and are given lighter sentences than adults. </a:t>
            </a:r>
            <a:r>
              <a:rPr lang="en-US" sz="1300" dirty="0"/>
              <a:t>​</a:t>
            </a:r>
          </a:p>
          <a:p>
            <a:pPr fontAlgn="base"/>
            <a:r>
              <a:rPr lang="en-GB" sz="1300" dirty="0"/>
              <a:t>It's not illegal for a young person to be in a gang – there are different types of ‘gang’ and not every ‘gang’ is criminal or dangerous. However, gang membership can be linked to illegal activity, particularly organised criminal gangs involved in trafficking, drug dealing and violent crime.</a:t>
            </a:r>
            <a:r>
              <a:rPr lang="en-US" sz="1300" dirty="0"/>
              <a:t>​</a:t>
            </a:r>
          </a:p>
          <a:p>
            <a:pPr fontAlgn="base"/>
            <a:r>
              <a:rPr lang="en-GB" sz="1300" dirty="0"/>
              <a:t>County Lines is the police term for urban gangs exploiting young people into moving drugs from a hub, normally a large city, into other markets - suburban areas and market and coastal towns - using dedicated mobile phone lines or “deal lines”. Children as young as 12 years old have been exploited into carrying drugs for gangs. This can involve children being trafficked away from their home area, staying in accommodation and selling and manufacturing drugs. </a:t>
            </a:r>
            <a:endParaRPr lang="en-US" sz="1300" dirty="0"/>
          </a:p>
          <a:p>
            <a:endParaRPr lang="en-GB" dirty="0"/>
          </a:p>
        </p:txBody>
      </p:sp>
      <p:graphicFrame>
        <p:nvGraphicFramePr>
          <p:cNvPr id="6" name="Diagram 5">
            <a:extLst>
              <a:ext uri="{FF2B5EF4-FFF2-40B4-BE49-F238E27FC236}">
                <a16:creationId xmlns:a16="http://schemas.microsoft.com/office/drawing/2014/main" id="{67CD724A-9C9D-6499-93C7-DC78B082CEB2}"/>
              </a:ext>
            </a:extLst>
          </p:cNvPr>
          <p:cNvGraphicFramePr/>
          <p:nvPr>
            <p:extLst>
              <p:ext uri="{D42A27DB-BD31-4B8C-83A1-F6EECF244321}">
                <p14:modId xmlns:p14="http://schemas.microsoft.com/office/powerpoint/2010/main" val="1603626525"/>
              </p:ext>
            </p:extLst>
          </p:nvPr>
        </p:nvGraphicFramePr>
        <p:xfrm>
          <a:off x="478077" y="3804295"/>
          <a:ext cx="4384107" cy="258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70111A4-983B-2F48-40E8-2A5ECCF8B345}"/>
              </a:ext>
            </a:extLst>
          </p:cNvPr>
          <p:cNvGraphicFramePr/>
          <p:nvPr>
            <p:extLst>
              <p:ext uri="{D42A27DB-BD31-4B8C-83A1-F6EECF244321}">
                <p14:modId xmlns:p14="http://schemas.microsoft.com/office/powerpoint/2010/main" val="95489979"/>
              </p:ext>
            </p:extLst>
          </p:nvPr>
        </p:nvGraphicFramePr>
        <p:xfrm>
          <a:off x="7837466" y="3423898"/>
          <a:ext cx="4089400" cy="30866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9225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2"/>
                </a:solidFill>
              </a:rPr>
              <a:t>The difficulties with identifying criminal exploitation and implications of the criminal justice system.</a:t>
            </a:r>
          </a:p>
        </p:txBody>
      </p:sp>
      <p:sp>
        <p:nvSpPr>
          <p:cNvPr id="3" name="Content Placeholder 2"/>
          <p:cNvSpPr>
            <a:spLocks noGrp="1"/>
          </p:cNvSpPr>
          <p:nvPr>
            <p:ph idx="1"/>
          </p:nvPr>
        </p:nvSpPr>
        <p:spPr/>
        <p:txBody>
          <a:bodyPr>
            <a:normAutofit/>
          </a:bodyPr>
          <a:lstStyle/>
          <a:p>
            <a:r>
              <a:rPr lang="en-GB" sz="1600" dirty="0"/>
              <a:t>Shaw (2024) noted that professionals working with victims of child criminal exploitation reported that the young people are fearful of repercussions and are therefore difficult to engage with. </a:t>
            </a:r>
          </a:p>
          <a:p>
            <a:r>
              <a:rPr lang="en-GB" sz="1600" dirty="0"/>
              <a:t>Professionals from children’s services, youth offending teams, police officers, charities and the NHS have also stated that, at times, parents will ask young people to remain quiet owing to the violence it brings to the family home; namely, that if they speak up, the family is likely to experience violent repercussions. </a:t>
            </a:r>
          </a:p>
          <a:p>
            <a:r>
              <a:rPr lang="en-GB" sz="1600" dirty="0"/>
              <a:t>Marshall (2024) also explains that identification of child criminal exploitation can have considerable implications for young people’s involvement within the justice system; for example, those who did not engage with police were seen to be ‘hiding something’ and therefore at risk of being subject to criminal proceedings. </a:t>
            </a:r>
          </a:p>
          <a:p>
            <a:r>
              <a:rPr lang="en-GB" sz="1600" dirty="0"/>
              <a:t>This confirms the need for further exploration surrounding the experiences of CYP within the realm of child criminal exploitation</a:t>
            </a:r>
          </a:p>
        </p:txBody>
      </p:sp>
    </p:spTree>
    <p:extLst>
      <p:ext uri="{BB962C8B-B14F-4D97-AF65-F5344CB8AC3E}">
        <p14:creationId xmlns:p14="http://schemas.microsoft.com/office/powerpoint/2010/main" val="134576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10B3-093C-5E53-31D6-108DCD0D7EF3}"/>
              </a:ext>
            </a:extLst>
          </p:cNvPr>
          <p:cNvSpPr>
            <a:spLocks noGrp="1"/>
          </p:cNvSpPr>
          <p:nvPr>
            <p:ph type="title"/>
          </p:nvPr>
        </p:nvSpPr>
        <p:spPr>
          <a:xfrm>
            <a:off x="1033272" y="347472"/>
            <a:ext cx="9875520" cy="1033272"/>
          </a:xfrm>
        </p:spPr>
        <p:txBody>
          <a:bodyPr anchor="ctr">
            <a:normAutofit/>
          </a:bodyPr>
          <a:lstStyle/>
          <a:p>
            <a:r>
              <a:rPr lang="en-GB" dirty="0"/>
              <a:t>National Facts and Figures</a:t>
            </a:r>
          </a:p>
        </p:txBody>
      </p:sp>
      <p:sp>
        <p:nvSpPr>
          <p:cNvPr id="3" name="Content Placeholder 2">
            <a:extLst>
              <a:ext uri="{FF2B5EF4-FFF2-40B4-BE49-F238E27FC236}">
                <a16:creationId xmlns:a16="http://schemas.microsoft.com/office/drawing/2014/main" id="{8CD01E4C-C7BC-4E96-D572-E612E0CDB0DF}"/>
              </a:ext>
            </a:extLst>
          </p:cNvPr>
          <p:cNvSpPr>
            <a:spLocks noGrp="1"/>
          </p:cNvSpPr>
          <p:nvPr>
            <p:ph idx="1"/>
          </p:nvPr>
        </p:nvSpPr>
        <p:spPr>
          <a:xfrm>
            <a:off x="1033271" y="2203703"/>
            <a:ext cx="10503199" cy="1679365"/>
          </a:xfrm>
        </p:spPr>
        <p:txBody>
          <a:bodyPr anchor="ctr">
            <a:normAutofit lnSpcReduction="10000"/>
          </a:bodyPr>
          <a:lstStyle/>
          <a:p>
            <a:pPr fontAlgn="base">
              <a:lnSpc>
                <a:spcPct val="110000"/>
              </a:lnSpc>
            </a:pPr>
            <a:r>
              <a:rPr lang="en-GB" sz="1500" dirty="0"/>
              <a:t>16’330 cases of child exploitation were identified in England in 2021-2022 during Child in Need assessments undertaken by Children’s Services (Edwards, 2023). This shows the importance of ensuring front-line staff have the awareness of how to recognise child exploitation and when to refer into children’s services to trigger a Section17 assessment. </a:t>
            </a:r>
            <a:r>
              <a:rPr lang="en-US" sz="1500" dirty="0"/>
              <a:t>​</a:t>
            </a:r>
          </a:p>
          <a:p>
            <a:pPr fontAlgn="base">
              <a:lnSpc>
                <a:spcPct val="110000"/>
              </a:lnSpc>
            </a:pPr>
            <a:r>
              <a:rPr lang="en-GB" sz="1500" dirty="0"/>
              <a:t>During 2021/22 in England and Wales, 17’486 crimes were logged by police where children had been sexually exploited, which is an average of 48 offences a day. This is a 10% increase within a year (NSPCC, 2022).</a:t>
            </a:r>
            <a:r>
              <a:rPr lang="en-US" sz="1500" dirty="0"/>
              <a:t>​</a:t>
            </a:r>
          </a:p>
          <a:p>
            <a:pPr>
              <a:lnSpc>
                <a:spcPct val="110000"/>
              </a:lnSpc>
            </a:pPr>
            <a:endParaRPr lang="en-GB" sz="1500" dirty="0"/>
          </a:p>
        </p:txBody>
      </p:sp>
      <p:pic>
        <p:nvPicPr>
          <p:cNvPr id="1026" name="Picture 2">
            <a:extLst>
              <a:ext uri="{FF2B5EF4-FFF2-40B4-BE49-F238E27FC236}">
                <a16:creationId xmlns:a16="http://schemas.microsoft.com/office/drawing/2014/main" id="{23946DDD-25AE-A12E-560B-1A60A3FA1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40" r="2015"/>
          <a:stretch>
            <a:fillRect/>
          </a:stretch>
        </p:blipFill>
        <p:spPr bwMode="auto">
          <a:xfrm>
            <a:off x="655530" y="3627942"/>
            <a:ext cx="3553215" cy="2984638"/>
          </a:xfrm>
          <a:prstGeom prst="rect">
            <a:avLst/>
          </a:prstGeom>
          <a:solidFill>
            <a:srgbClr val="FFFFFF"/>
          </a:solidFill>
        </p:spPr>
      </p:pic>
      <p:pic>
        <p:nvPicPr>
          <p:cNvPr id="1028" name="Picture 4">
            <a:extLst>
              <a:ext uri="{FF2B5EF4-FFF2-40B4-BE49-F238E27FC236}">
                <a16:creationId xmlns:a16="http://schemas.microsoft.com/office/drawing/2014/main" id="{D7904B6E-A754-E154-E2DB-050CE7432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96" y="3908120"/>
            <a:ext cx="4056140" cy="292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6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7723-AFFF-86AC-648F-22DE6B4FFD7A}"/>
              </a:ext>
            </a:extLst>
          </p:cNvPr>
          <p:cNvSpPr>
            <a:spLocks noGrp="1"/>
          </p:cNvSpPr>
          <p:nvPr>
            <p:ph type="title"/>
          </p:nvPr>
        </p:nvSpPr>
        <p:spPr/>
        <p:txBody>
          <a:bodyPr/>
          <a:lstStyle/>
          <a:p>
            <a:r>
              <a:rPr lang="en-GB" dirty="0">
                <a:solidFill>
                  <a:schemeClr val="accent2"/>
                </a:solidFill>
              </a:rPr>
              <a:t>Introduction to toolkit and current progress:</a:t>
            </a:r>
          </a:p>
        </p:txBody>
      </p:sp>
      <p:sp>
        <p:nvSpPr>
          <p:cNvPr id="3" name="Content Placeholder 2">
            <a:extLst>
              <a:ext uri="{FF2B5EF4-FFF2-40B4-BE49-F238E27FC236}">
                <a16:creationId xmlns:a16="http://schemas.microsoft.com/office/drawing/2014/main" id="{E459675D-6FAE-9BF4-438F-E5D199879446}"/>
              </a:ext>
            </a:extLst>
          </p:cNvPr>
          <p:cNvSpPr>
            <a:spLocks noGrp="1"/>
          </p:cNvSpPr>
          <p:nvPr>
            <p:ph idx="1"/>
          </p:nvPr>
        </p:nvSpPr>
        <p:spPr/>
        <p:txBody>
          <a:bodyPr/>
          <a:lstStyle/>
          <a:p>
            <a:pPr lvl="0"/>
            <a:r>
              <a:rPr lang="en-GB" dirty="0"/>
              <a:t>We have worked closely with the National Working Group (NWG) for Exploitation who added this to their website so the toolkit could be requested for download in a “word” document format for their own use/amendment. It has been downloaded by 26 areas nationally.</a:t>
            </a:r>
          </a:p>
          <a:p>
            <a:pPr lvl="0"/>
            <a:r>
              <a:rPr lang="en-GB" dirty="0"/>
              <a:t>Currently as of July 2025 the toolkit is being implemented and digitalised in 3 of these areas.</a:t>
            </a:r>
          </a:p>
          <a:p>
            <a:pPr lvl="0"/>
            <a:r>
              <a:rPr lang="en-GB" dirty="0"/>
              <a:t>There Is an ongoing partnership whereby we continue to attend health forums and the NWG continue to collate feedback.</a:t>
            </a:r>
          </a:p>
          <a:p>
            <a:pPr lvl="0"/>
            <a:r>
              <a:rPr lang="en-GB" dirty="0"/>
              <a:t>Nursing Times Award shortlist – presenting in September.</a:t>
            </a:r>
          </a:p>
          <a:p>
            <a:pPr marL="0" lvl="0" indent="0">
              <a:buNone/>
            </a:pPr>
            <a:endParaRPr lang="en-GB" dirty="0"/>
          </a:p>
          <a:p>
            <a:endParaRPr lang="en-GB" dirty="0"/>
          </a:p>
        </p:txBody>
      </p:sp>
      <p:pic>
        <p:nvPicPr>
          <p:cNvPr id="4" name="Picture 3">
            <a:extLst>
              <a:ext uri="{FF2B5EF4-FFF2-40B4-BE49-F238E27FC236}">
                <a16:creationId xmlns:a16="http://schemas.microsoft.com/office/drawing/2014/main" id="{BE9A5958-A53B-533F-D70A-6B79334E2689}"/>
              </a:ext>
            </a:extLst>
          </p:cNvPr>
          <p:cNvPicPr>
            <a:picLocks noChangeAspect="1"/>
          </p:cNvPicPr>
          <p:nvPr/>
        </p:nvPicPr>
        <p:blipFill>
          <a:blip r:embed="rId2"/>
          <a:srcRect l="19931" t="40365" r="27262" b="43125"/>
          <a:stretch>
            <a:fillRect/>
          </a:stretch>
        </p:blipFill>
        <p:spPr>
          <a:xfrm>
            <a:off x="0" y="4484914"/>
            <a:ext cx="12192000" cy="1884798"/>
          </a:xfrm>
          <a:prstGeom prst="rect">
            <a:avLst/>
          </a:prstGeom>
        </p:spPr>
      </p:pic>
    </p:spTree>
    <p:extLst>
      <p:ext uri="{BB962C8B-B14F-4D97-AF65-F5344CB8AC3E}">
        <p14:creationId xmlns:p14="http://schemas.microsoft.com/office/powerpoint/2010/main" val="906445159"/>
      </p:ext>
    </p:extLst>
  </p:cSld>
  <p:clrMapOvr>
    <a:masterClrMapping/>
  </p:clrMapOvr>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3850</Words>
  <Application>Microsoft Office PowerPoint</Application>
  <PresentationFormat>Widescreen</PresentationFormat>
  <Paragraphs>182</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Avenir Next LT Pro</vt:lpstr>
      <vt:lpstr>Avenir Next LT Pro Light</vt:lpstr>
      <vt:lpstr>Calibri</vt:lpstr>
      <vt:lpstr>Neue Haas Grotesk Text Pro</vt:lpstr>
      <vt:lpstr>GradientRise</vt:lpstr>
      <vt:lpstr>Developing a toolkit to support the identification of childhood exploitation in acute settings.</vt:lpstr>
      <vt:lpstr>Introduction and Overview</vt:lpstr>
      <vt:lpstr>Get to know us.</vt:lpstr>
      <vt:lpstr>RECAP: How was this implemented and nurse led and what did the audit show?</vt:lpstr>
      <vt:lpstr>What is Child Sexual Exploitation (CSE)?</vt:lpstr>
      <vt:lpstr>What is Child Criminal Exploitation(CCE)?</vt:lpstr>
      <vt:lpstr>The difficulties with identifying criminal exploitation and implications of the criminal justice system.</vt:lpstr>
      <vt:lpstr>National Facts and Figures</vt:lpstr>
      <vt:lpstr>Introduction to toolkit and current progress:</vt:lpstr>
      <vt:lpstr>A small preview:</vt:lpstr>
      <vt:lpstr>DATA COLLECTION </vt:lpstr>
      <vt:lpstr>The prevalence and impact of exploitation.</vt:lpstr>
      <vt:lpstr>Our local services/referrals</vt:lpstr>
      <vt:lpstr>Alisa, our Children’s Sexual Violence Advisor (CHISVA):</vt:lpstr>
      <vt:lpstr>Importance of a detailed referral:</vt:lpstr>
      <vt:lpstr>The Casey Report</vt:lpstr>
      <vt:lpstr>Voice of the Child &amp; parent/guardian views.</vt:lpstr>
      <vt:lpstr> What is next?</vt:lpstr>
      <vt:lpstr>Conclusion – how will this toolkit make a positive difference to the lives and lived experiences of Children and Young people?</vt:lpstr>
      <vt:lpstr>Any 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toolkit to support the identification of childhood exploitation in acute settings.</dc:title>
  <dc:creator>Hannah Jennings</dc:creator>
  <cp:lastModifiedBy>FARNAN, Chelle (NHS ENGLAND)</cp:lastModifiedBy>
  <cp:revision>12</cp:revision>
  <dcterms:created xsi:type="dcterms:W3CDTF">2025-07-31T15:55:47Z</dcterms:created>
  <dcterms:modified xsi:type="dcterms:W3CDTF">2025-08-21T08:52:05Z</dcterms:modified>
</cp:coreProperties>
</file>