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6" r:id="rId5"/>
    <p:sldId id="286" r:id="rId6"/>
    <p:sldId id="275" r:id="rId7"/>
    <p:sldId id="276" r:id="rId8"/>
    <p:sldId id="280" r:id="rId9"/>
    <p:sldId id="266" r:id="rId10"/>
    <p:sldId id="284" r:id="rId11"/>
    <p:sldId id="273" r:id="rId12"/>
    <p:sldId id="281" r:id="rId13"/>
    <p:sldId id="271" r:id="rId14"/>
    <p:sldId id="282" r:id="rId15"/>
    <p:sldId id="285" r:id="rId16"/>
    <p:sldId id="287" r:id="rId17"/>
    <p:sldId id="283"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056B35-86DE-4399-BA39-8343EA892F53}" v="460" dt="2025-07-13T11:36:01.9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2203" autoAdjust="0"/>
  </p:normalViewPr>
  <p:slideViewPr>
    <p:cSldViewPr snapToGrid="0">
      <p:cViewPr varScale="1">
        <p:scale>
          <a:sx n="87" d="100"/>
          <a:sy n="87" d="100"/>
        </p:scale>
        <p:origin x="60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06990D-7507-409C-BAB5-B925F6D2C91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18F314B1-EEFB-45C7-A4C5-5F78DCE11276}">
      <dgm:prSet phldrT="[Text]" custT="1"/>
      <dgm:spPr>
        <a:solidFill>
          <a:schemeClr val="accent1">
            <a:lumMod val="50000"/>
          </a:schemeClr>
        </a:solidFill>
        <a:ln>
          <a:solidFill>
            <a:schemeClr val="accent1">
              <a:lumMod val="50000"/>
            </a:schemeClr>
          </a:solidFill>
        </a:ln>
      </dgm:spPr>
      <dgm:t>
        <a:bodyPr/>
        <a:lstStyle/>
        <a:p>
          <a:r>
            <a:rPr lang="en-GB" sz="2400" b="1" dirty="0"/>
            <a:t>Research Question</a:t>
          </a:r>
        </a:p>
      </dgm:t>
    </dgm:pt>
    <dgm:pt modelId="{D87E1CF3-2041-4F4D-8AF3-18F156A045A9}" type="parTrans" cxnId="{4FDB9E5B-0777-44FD-9EFC-342D22A65D8E}">
      <dgm:prSet/>
      <dgm:spPr/>
      <dgm:t>
        <a:bodyPr/>
        <a:lstStyle/>
        <a:p>
          <a:endParaRPr lang="en-GB" sz="1600"/>
        </a:p>
      </dgm:t>
    </dgm:pt>
    <dgm:pt modelId="{18E9EDE1-38BB-4677-A063-02B5ED7ED0B5}" type="sibTrans" cxnId="{4FDB9E5B-0777-44FD-9EFC-342D22A65D8E}">
      <dgm:prSet/>
      <dgm:spPr/>
      <dgm:t>
        <a:bodyPr/>
        <a:lstStyle/>
        <a:p>
          <a:endParaRPr lang="en-GB" sz="1600"/>
        </a:p>
      </dgm:t>
    </dgm:pt>
    <dgm:pt modelId="{1085E52F-3AA5-45CD-AF44-67F754C9DC72}">
      <dgm:prSet phldrT="[Text]" custT="1"/>
      <dgm:spPr>
        <a:solidFill>
          <a:schemeClr val="bg1">
            <a:alpha val="90000"/>
          </a:schemeClr>
        </a:solidFill>
        <a:ln>
          <a:solidFill>
            <a:schemeClr val="accent1">
              <a:lumMod val="50000"/>
              <a:alpha val="90000"/>
            </a:schemeClr>
          </a:solidFill>
        </a:ln>
      </dgm:spPr>
      <dgm:t>
        <a:bodyPr/>
        <a:lstStyle/>
        <a:p>
          <a:r>
            <a:rPr lang="en-GB" sz="2400" u="sng" dirty="0"/>
            <a:t>How can Safety-II principles enhance safeguarding learning in General Practice</a:t>
          </a:r>
          <a:r>
            <a:rPr lang="en-GB" sz="2400" dirty="0"/>
            <a:t>?</a:t>
          </a:r>
        </a:p>
      </dgm:t>
    </dgm:pt>
    <dgm:pt modelId="{E50FAE69-EDEA-4584-859A-4E5692F2B3ED}" type="parTrans" cxnId="{58D0A440-B781-4094-916D-CCE288D106D6}">
      <dgm:prSet/>
      <dgm:spPr/>
      <dgm:t>
        <a:bodyPr/>
        <a:lstStyle/>
        <a:p>
          <a:endParaRPr lang="en-GB" sz="1600"/>
        </a:p>
      </dgm:t>
    </dgm:pt>
    <dgm:pt modelId="{F174E6C7-0122-4C97-86E9-F187E853B6F5}" type="sibTrans" cxnId="{58D0A440-B781-4094-916D-CCE288D106D6}">
      <dgm:prSet/>
      <dgm:spPr/>
      <dgm:t>
        <a:bodyPr/>
        <a:lstStyle/>
        <a:p>
          <a:endParaRPr lang="en-GB" sz="1600"/>
        </a:p>
      </dgm:t>
    </dgm:pt>
    <dgm:pt modelId="{B001E68D-283B-436A-B30E-6709891A18D8}">
      <dgm:prSet phldrT="[Text]" custT="1"/>
      <dgm:spPr>
        <a:solidFill>
          <a:schemeClr val="accent6">
            <a:lumMod val="50000"/>
          </a:schemeClr>
        </a:solidFill>
        <a:ln>
          <a:solidFill>
            <a:schemeClr val="accent6">
              <a:lumMod val="50000"/>
            </a:schemeClr>
          </a:solidFill>
        </a:ln>
      </dgm:spPr>
      <dgm:t>
        <a:bodyPr/>
        <a:lstStyle/>
        <a:p>
          <a:r>
            <a:rPr lang="en-GB" sz="2400" b="1" dirty="0"/>
            <a:t>Background &amp; Context</a:t>
          </a:r>
        </a:p>
      </dgm:t>
    </dgm:pt>
    <dgm:pt modelId="{8044891F-4A46-41E4-A2DA-C5AB410E4B2C}" type="parTrans" cxnId="{5CE99056-D9FA-4F34-B654-B98EF97A5C4D}">
      <dgm:prSet/>
      <dgm:spPr/>
      <dgm:t>
        <a:bodyPr/>
        <a:lstStyle/>
        <a:p>
          <a:endParaRPr lang="en-GB" sz="1600"/>
        </a:p>
      </dgm:t>
    </dgm:pt>
    <dgm:pt modelId="{38E0998A-B9E1-4CD4-9C39-CBDA20790E87}" type="sibTrans" cxnId="{5CE99056-D9FA-4F34-B654-B98EF97A5C4D}">
      <dgm:prSet/>
      <dgm:spPr/>
      <dgm:t>
        <a:bodyPr/>
        <a:lstStyle/>
        <a:p>
          <a:endParaRPr lang="en-GB" sz="1600"/>
        </a:p>
      </dgm:t>
    </dgm:pt>
    <dgm:pt modelId="{A657003B-EC77-49A7-A9F7-73A896026B65}">
      <dgm:prSet phldrT="[Text]" custT="1"/>
      <dgm:spPr>
        <a:solidFill>
          <a:schemeClr val="bg1">
            <a:alpha val="90000"/>
          </a:schemeClr>
        </a:solidFill>
        <a:ln>
          <a:solidFill>
            <a:schemeClr val="accent6">
              <a:lumMod val="50000"/>
              <a:alpha val="90000"/>
            </a:schemeClr>
          </a:solidFill>
        </a:ln>
      </dgm:spPr>
      <dgm:t>
        <a:bodyPr/>
        <a:lstStyle/>
        <a:p>
          <a:r>
            <a:rPr lang="en-GB" sz="2400" dirty="0"/>
            <a:t>Safeguarding Reviews</a:t>
          </a:r>
        </a:p>
      </dgm:t>
    </dgm:pt>
    <dgm:pt modelId="{97CC19B9-4E60-49F5-96D1-074329455E73}" type="parTrans" cxnId="{935E40EC-EA2D-4682-ADFF-D7730917E4FD}">
      <dgm:prSet/>
      <dgm:spPr/>
      <dgm:t>
        <a:bodyPr/>
        <a:lstStyle/>
        <a:p>
          <a:endParaRPr lang="en-GB" sz="1600"/>
        </a:p>
      </dgm:t>
    </dgm:pt>
    <dgm:pt modelId="{1CA9AA3B-FA3E-4A44-BD4E-450D8E2445C3}" type="sibTrans" cxnId="{935E40EC-EA2D-4682-ADFF-D7730917E4FD}">
      <dgm:prSet/>
      <dgm:spPr/>
      <dgm:t>
        <a:bodyPr/>
        <a:lstStyle/>
        <a:p>
          <a:endParaRPr lang="en-GB" sz="1600"/>
        </a:p>
      </dgm:t>
    </dgm:pt>
    <dgm:pt modelId="{D96B524A-3071-4335-878F-B0072244D7FF}">
      <dgm:prSet phldrT="[Text]" custT="1"/>
      <dgm:spPr>
        <a:solidFill>
          <a:schemeClr val="bg1">
            <a:alpha val="90000"/>
          </a:schemeClr>
        </a:solidFill>
        <a:ln>
          <a:solidFill>
            <a:schemeClr val="accent6">
              <a:lumMod val="50000"/>
              <a:alpha val="90000"/>
            </a:schemeClr>
          </a:solidFill>
        </a:ln>
      </dgm:spPr>
      <dgm:t>
        <a:bodyPr/>
        <a:lstStyle/>
        <a:p>
          <a:r>
            <a:rPr lang="en-GB" sz="2400" dirty="0"/>
            <a:t>General Practice specific realities</a:t>
          </a:r>
        </a:p>
      </dgm:t>
    </dgm:pt>
    <dgm:pt modelId="{9C37A543-B816-413E-9EE9-FA45AEF1C616}" type="parTrans" cxnId="{211AB011-A61A-48EA-B36C-AB06A67D13E3}">
      <dgm:prSet/>
      <dgm:spPr/>
      <dgm:t>
        <a:bodyPr/>
        <a:lstStyle/>
        <a:p>
          <a:endParaRPr lang="en-GB" sz="1600"/>
        </a:p>
      </dgm:t>
    </dgm:pt>
    <dgm:pt modelId="{10600A65-2534-45A7-9CE9-D6F7CDF6A091}" type="sibTrans" cxnId="{211AB011-A61A-48EA-B36C-AB06A67D13E3}">
      <dgm:prSet/>
      <dgm:spPr/>
      <dgm:t>
        <a:bodyPr/>
        <a:lstStyle/>
        <a:p>
          <a:endParaRPr lang="en-GB" sz="1600"/>
        </a:p>
      </dgm:t>
    </dgm:pt>
    <dgm:pt modelId="{63E4487C-4676-480A-8422-41D1912427E6}">
      <dgm:prSet phldrT="[Text]" custT="1"/>
      <dgm:spPr>
        <a:solidFill>
          <a:schemeClr val="accent2">
            <a:lumMod val="75000"/>
          </a:schemeClr>
        </a:solidFill>
        <a:ln>
          <a:solidFill>
            <a:schemeClr val="accent2">
              <a:lumMod val="75000"/>
            </a:schemeClr>
          </a:solidFill>
        </a:ln>
      </dgm:spPr>
      <dgm:t>
        <a:bodyPr/>
        <a:lstStyle/>
        <a:p>
          <a:r>
            <a:rPr lang="en-GB" sz="2400" b="1" dirty="0"/>
            <a:t>Methods</a:t>
          </a:r>
        </a:p>
      </dgm:t>
    </dgm:pt>
    <dgm:pt modelId="{4CC81D8C-8002-49C4-9A9E-1BE4AB9EB163}" type="parTrans" cxnId="{955E2FD0-80EB-4E65-9E16-111E0142DDF7}">
      <dgm:prSet/>
      <dgm:spPr/>
      <dgm:t>
        <a:bodyPr/>
        <a:lstStyle/>
        <a:p>
          <a:endParaRPr lang="en-GB"/>
        </a:p>
      </dgm:t>
    </dgm:pt>
    <dgm:pt modelId="{0C3D231D-4064-4196-9599-AC8260A876C9}" type="sibTrans" cxnId="{955E2FD0-80EB-4E65-9E16-111E0142DDF7}">
      <dgm:prSet/>
      <dgm:spPr/>
      <dgm:t>
        <a:bodyPr/>
        <a:lstStyle/>
        <a:p>
          <a:endParaRPr lang="en-GB"/>
        </a:p>
      </dgm:t>
    </dgm:pt>
    <dgm:pt modelId="{19A9D1DF-A743-4CF1-B3EB-D5791E2E3D60}">
      <dgm:prSet phldrT="[Text]" custT="1"/>
      <dgm:spPr>
        <a:solidFill>
          <a:schemeClr val="bg1">
            <a:alpha val="90000"/>
          </a:schemeClr>
        </a:solidFill>
        <a:ln>
          <a:solidFill>
            <a:schemeClr val="accent2">
              <a:lumMod val="75000"/>
              <a:alpha val="90000"/>
            </a:schemeClr>
          </a:solidFill>
        </a:ln>
      </dgm:spPr>
      <dgm:t>
        <a:bodyPr/>
        <a:lstStyle/>
        <a:p>
          <a:r>
            <a:rPr lang="en-GB" sz="2400" dirty="0"/>
            <a:t>Literature review</a:t>
          </a:r>
        </a:p>
      </dgm:t>
    </dgm:pt>
    <dgm:pt modelId="{6A17172F-D8DD-4009-8199-4271D5132379}" type="parTrans" cxnId="{16D97661-052C-4988-A3AF-8A1C9487922A}">
      <dgm:prSet/>
      <dgm:spPr/>
      <dgm:t>
        <a:bodyPr/>
        <a:lstStyle/>
        <a:p>
          <a:endParaRPr lang="en-GB"/>
        </a:p>
      </dgm:t>
    </dgm:pt>
    <dgm:pt modelId="{D07C547E-DEB6-4303-A87A-9CB8BF063AB0}" type="sibTrans" cxnId="{16D97661-052C-4988-A3AF-8A1C9487922A}">
      <dgm:prSet/>
      <dgm:spPr/>
      <dgm:t>
        <a:bodyPr/>
        <a:lstStyle/>
        <a:p>
          <a:endParaRPr lang="en-GB"/>
        </a:p>
      </dgm:t>
    </dgm:pt>
    <dgm:pt modelId="{246142E0-2DDC-4015-9DBC-7E8AC335C42A}">
      <dgm:prSet phldrT="[Text]" custT="1"/>
      <dgm:spPr>
        <a:solidFill>
          <a:schemeClr val="bg1">
            <a:alpha val="90000"/>
          </a:schemeClr>
        </a:solidFill>
        <a:ln>
          <a:solidFill>
            <a:schemeClr val="accent2">
              <a:lumMod val="75000"/>
              <a:alpha val="90000"/>
            </a:schemeClr>
          </a:solidFill>
        </a:ln>
      </dgm:spPr>
      <dgm:t>
        <a:bodyPr/>
        <a:lstStyle/>
        <a:p>
          <a:r>
            <a:rPr lang="en-GB" sz="2400" dirty="0"/>
            <a:t>Leadership reflection </a:t>
          </a:r>
        </a:p>
      </dgm:t>
    </dgm:pt>
    <dgm:pt modelId="{11419CDF-FDEF-4959-A4C8-BA36F834C07D}" type="parTrans" cxnId="{19EC0091-154C-4731-8A99-D0C35EDC3271}">
      <dgm:prSet/>
      <dgm:spPr/>
      <dgm:t>
        <a:bodyPr/>
        <a:lstStyle/>
        <a:p>
          <a:endParaRPr lang="en-GB"/>
        </a:p>
      </dgm:t>
    </dgm:pt>
    <dgm:pt modelId="{16F31F75-657C-4933-81BD-DE3BAF28E0DD}" type="sibTrans" cxnId="{19EC0091-154C-4731-8A99-D0C35EDC3271}">
      <dgm:prSet/>
      <dgm:spPr/>
      <dgm:t>
        <a:bodyPr/>
        <a:lstStyle/>
        <a:p>
          <a:endParaRPr lang="en-GB"/>
        </a:p>
      </dgm:t>
    </dgm:pt>
    <dgm:pt modelId="{18E5672A-DE56-46F6-B9E3-18F9274489F6}" type="pres">
      <dgm:prSet presAssocID="{BA06990D-7507-409C-BAB5-B925F6D2C916}" presName="Name0" presStyleCnt="0">
        <dgm:presLayoutVars>
          <dgm:dir/>
          <dgm:animLvl val="lvl"/>
          <dgm:resizeHandles val="exact"/>
        </dgm:presLayoutVars>
      </dgm:prSet>
      <dgm:spPr/>
    </dgm:pt>
    <dgm:pt modelId="{663385A9-AF7A-4F4D-AF06-3A95FBCFD2E0}" type="pres">
      <dgm:prSet presAssocID="{18F314B1-EEFB-45C7-A4C5-5F78DCE11276}" presName="composite" presStyleCnt="0"/>
      <dgm:spPr/>
    </dgm:pt>
    <dgm:pt modelId="{3BD6E44A-70AC-4A86-B54E-931F83B5FBF4}" type="pres">
      <dgm:prSet presAssocID="{18F314B1-EEFB-45C7-A4C5-5F78DCE11276}" presName="parTx" presStyleLbl="alignNode1" presStyleIdx="0" presStyleCnt="3">
        <dgm:presLayoutVars>
          <dgm:chMax val="0"/>
          <dgm:chPref val="0"/>
          <dgm:bulletEnabled val="1"/>
        </dgm:presLayoutVars>
      </dgm:prSet>
      <dgm:spPr/>
    </dgm:pt>
    <dgm:pt modelId="{AE0E567C-9393-455E-8852-6A2F4F56C978}" type="pres">
      <dgm:prSet presAssocID="{18F314B1-EEFB-45C7-A4C5-5F78DCE11276}" presName="desTx" presStyleLbl="alignAccFollowNode1" presStyleIdx="0" presStyleCnt="3">
        <dgm:presLayoutVars>
          <dgm:bulletEnabled val="1"/>
        </dgm:presLayoutVars>
      </dgm:prSet>
      <dgm:spPr/>
    </dgm:pt>
    <dgm:pt modelId="{CB96613A-93BA-4151-982A-E73F67A895B4}" type="pres">
      <dgm:prSet presAssocID="{18E9EDE1-38BB-4677-A063-02B5ED7ED0B5}" presName="space" presStyleCnt="0"/>
      <dgm:spPr/>
    </dgm:pt>
    <dgm:pt modelId="{31015B7C-CB9F-418F-A560-FE3373040BCD}" type="pres">
      <dgm:prSet presAssocID="{63E4487C-4676-480A-8422-41D1912427E6}" presName="composite" presStyleCnt="0"/>
      <dgm:spPr/>
    </dgm:pt>
    <dgm:pt modelId="{A9ABDA41-3290-45FF-8997-08FAA7F8A37C}" type="pres">
      <dgm:prSet presAssocID="{63E4487C-4676-480A-8422-41D1912427E6}" presName="parTx" presStyleLbl="alignNode1" presStyleIdx="1" presStyleCnt="3">
        <dgm:presLayoutVars>
          <dgm:chMax val="0"/>
          <dgm:chPref val="0"/>
          <dgm:bulletEnabled val="1"/>
        </dgm:presLayoutVars>
      </dgm:prSet>
      <dgm:spPr/>
    </dgm:pt>
    <dgm:pt modelId="{982B59B7-9E91-4238-9BCD-4AA68E28C5E8}" type="pres">
      <dgm:prSet presAssocID="{63E4487C-4676-480A-8422-41D1912427E6}" presName="desTx" presStyleLbl="alignAccFollowNode1" presStyleIdx="1" presStyleCnt="3">
        <dgm:presLayoutVars>
          <dgm:bulletEnabled val="1"/>
        </dgm:presLayoutVars>
      </dgm:prSet>
      <dgm:spPr/>
    </dgm:pt>
    <dgm:pt modelId="{B7313087-5BA1-4E76-BA15-57289010D4D6}" type="pres">
      <dgm:prSet presAssocID="{0C3D231D-4064-4196-9599-AC8260A876C9}" presName="space" presStyleCnt="0"/>
      <dgm:spPr/>
    </dgm:pt>
    <dgm:pt modelId="{A0BA24BE-E622-492C-9039-F8AD8407663D}" type="pres">
      <dgm:prSet presAssocID="{B001E68D-283B-436A-B30E-6709891A18D8}" presName="composite" presStyleCnt="0"/>
      <dgm:spPr/>
    </dgm:pt>
    <dgm:pt modelId="{3F3F11E7-0E48-4C59-B45B-9BF9F3F2DFAD}" type="pres">
      <dgm:prSet presAssocID="{B001E68D-283B-436A-B30E-6709891A18D8}" presName="parTx" presStyleLbl="alignNode1" presStyleIdx="2" presStyleCnt="3">
        <dgm:presLayoutVars>
          <dgm:chMax val="0"/>
          <dgm:chPref val="0"/>
          <dgm:bulletEnabled val="1"/>
        </dgm:presLayoutVars>
      </dgm:prSet>
      <dgm:spPr/>
    </dgm:pt>
    <dgm:pt modelId="{E7A640BA-8F75-41B4-82ED-F4BC3EA05424}" type="pres">
      <dgm:prSet presAssocID="{B001E68D-283B-436A-B30E-6709891A18D8}" presName="desTx" presStyleLbl="alignAccFollowNode1" presStyleIdx="2" presStyleCnt="3">
        <dgm:presLayoutVars>
          <dgm:bulletEnabled val="1"/>
        </dgm:presLayoutVars>
      </dgm:prSet>
      <dgm:spPr/>
    </dgm:pt>
  </dgm:ptLst>
  <dgm:cxnLst>
    <dgm:cxn modelId="{211AB011-A61A-48EA-B36C-AB06A67D13E3}" srcId="{B001E68D-283B-436A-B30E-6709891A18D8}" destId="{D96B524A-3071-4335-878F-B0072244D7FF}" srcOrd="1" destOrd="0" parTransId="{9C37A543-B816-413E-9EE9-FA45AEF1C616}" sibTransId="{10600A65-2534-45A7-9CE9-D6F7CDF6A091}"/>
    <dgm:cxn modelId="{AE0D8523-492C-43F3-996F-5CBD15187F2B}" type="presOf" srcId="{BA06990D-7507-409C-BAB5-B925F6D2C916}" destId="{18E5672A-DE56-46F6-B9E3-18F9274489F6}" srcOrd="0" destOrd="0" presId="urn:microsoft.com/office/officeart/2005/8/layout/hList1"/>
    <dgm:cxn modelId="{38CC9526-9DB4-450B-84C4-75A985068B27}" type="presOf" srcId="{1085E52F-3AA5-45CD-AF44-67F754C9DC72}" destId="{AE0E567C-9393-455E-8852-6A2F4F56C978}" srcOrd="0" destOrd="0" presId="urn:microsoft.com/office/officeart/2005/8/layout/hList1"/>
    <dgm:cxn modelId="{58D0A440-B781-4094-916D-CCE288D106D6}" srcId="{18F314B1-EEFB-45C7-A4C5-5F78DCE11276}" destId="{1085E52F-3AA5-45CD-AF44-67F754C9DC72}" srcOrd="0" destOrd="0" parTransId="{E50FAE69-EDEA-4584-859A-4E5692F2B3ED}" sibTransId="{F174E6C7-0122-4C97-86E9-F187E853B6F5}"/>
    <dgm:cxn modelId="{4FDB9E5B-0777-44FD-9EFC-342D22A65D8E}" srcId="{BA06990D-7507-409C-BAB5-B925F6D2C916}" destId="{18F314B1-EEFB-45C7-A4C5-5F78DCE11276}" srcOrd="0" destOrd="0" parTransId="{D87E1CF3-2041-4F4D-8AF3-18F156A045A9}" sibTransId="{18E9EDE1-38BB-4677-A063-02B5ED7ED0B5}"/>
    <dgm:cxn modelId="{16D97661-052C-4988-A3AF-8A1C9487922A}" srcId="{63E4487C-4676-480A-8422-41D1912427E6}" destId="{19A9D1DF-A743-4CF1-B3EB-D5791E2E3D60}" srcOrd="0" destOrd="0" parTransId="{6A17172F-D8DD-4009-8199-4271D5132379}" sibTransId="{D07C547E-DEB6-4303-A87A-9CB8BF063AB0}"/>
    <dgm:cxn modelId="{E8A24C6D-6C39-4442-BC6B-6BD3576A780A}" type="presOf" srcId="{A657003B-EC77-49A7-A9F7-73A896026B65}" destId="{E7A640BA-8F75-41B4-82ED-F4BC3EA05424}" srcOrd="0" destOrd="0" presId="urn:microsoft.com/office/officeart/2005/8/layout/hList1"/>
    <dgm:cxn modelId="{5CE99056-D9FA-4F34-B654-B98EF97A5C4D}" srcId="{BA06990D-7507-409C-BAB5-B925F6D2C916}" destId="{B001E68D-283B-436A-B30E-6709891A18D8}" srcOrd="2" destOrd="0" parTransId="{8044891F-4A46-41E4-A2DA-C5AB410E4B2C}" sibTransId="{38E0998A-B9E1-4CD4-9C39-CBDA20790E87}"/>
    <dgm:cxn modelId="{FE39E77B-38DA-4F3B-A44C-1FABD2769678}" type="presOf" srcId="{63E4487C-4676-480A-8422-41D1912427E6}" destId="{A9ABDA41-3290-45FF-8997-08FAA7F8A37C}" srcOrd="0" destOrd="0" presId="urn:microsoft.com/office/officeart/2005/8/layout/hList1"/>
    <dgm:cxn modelId="{F83B0388-6192-4ACC-87BD-66576B650FFE}" type="presOf" srcId="{D96B524A-3071-4335-878F-B0072244D7FF}" destId="{E7A640BA-8F75-41B4-82ED-F4BC3EA05424}" srcOrd="0" destOrd="1" presId="urn:microsoft.com/office/officeart/2005/8/layout/hList1"/>
    <dgm:cxn modelId="{1946798E-19B9-4216-BBBE-C01F08B9F59C}" type="presOf" srcId="{B001E68D-283B-436A-B30E-6709891A18D8}" destId="{3F3F11E7-0E48-4C59-B45B-9BF9F3F2DFAD}" srcOrd="0" destOrd="0" presId="urn:microsoft.com/office/officeart/2005/8/layout/hList1"/>
    <dgm:cxn modelId="{19EC0091-154C-4731-8A99-D0C35EDC3271}" srcId="{63E4487C-4676-480A-8422-41D1912427E6}" destId="{246142E0-2DDC-4015-9DBC-7E8AC335C42A}" srcOrd="1" destOrd="0" parTransId="{11419CDF-FDEF-4959-A4C8-BA36F834C07D}" sibTransId="{16F31F75-657C-4933-81BD-DE3BAF28E0DD}"/>
    <dgm:cxn modelId="{ADA6F696-0C73-4B40-A684-1D466EE40727}" type="presOf" srcId="{246142E0-2DDC-4015-9DBC-7E8AC335C42A}" destId="{982B59B7-9E91-4238-9BCD-4AA68E28C5E8}" srcOrd="0" destOrd="1" presId="urn:microsoft.com/office/officeart/2005/8/layout/hList1"/>
    <dgm:cxn modelId="{F49F98BD-10B1-4CFF-BC4D-1C97EA39772A}" type="presOf" srcId="{19A9D1DF-A743-4CF1-B3EB-D5791E2E3D60}" destId="{982B59B7-9E91-4238-9BCD-4AA68E28C5E8}" srcOrd="0" destOrd="0" presId="urn:microsoft.com/office/officeart/2005/8/layout/hList1"/>
    <dgm:cxn modelId="{955E2FD0-80EB-4E65-9E16-111E0142DDF7}" srcId="{BA06990D-7507-409C-BAB5-B925F6D2C916}" destId="{63E4487C-4676-480A-8422-41D1912427E6}" srcOrd="1" destOrd="0" parTransId="{4CC81D8C-8002-49C4-9A9E-1BE4AB9EB163}" sibTransId="{0C3D231D-4064-4196-9599-AC8260A876C9}"/>
    <dgm:cxn modelId="{935E40EC-EA2D-4682-ADFF-D7730917E4FD}" srcId="{B001E68D-283B-436A-B30E-6709891A18D8}" destId="{A657003B-EC77-49A7-A9F7-73A896026B65}" srcOrd="0" destOrd="0" parTransId="{97CC19B9-4E60-49F5-96D1-074329455E73}" sibTransId="{1CA9AA3B-FA3E-4A44-BD4E-450D8E2445C3}"/>
    <dgm:cxn modelId="{DB42B5F7-0C45-4B8D-A135-8946A8C80EF2}" type="presOf" srcId="{18F314B1-EEFB-45C7-A4C5-5F78DCE11276}" destId="{3BD6E44A-70AC-4A86-B54E-931F83B5FBF4}" srcOrd="0" destOrd="0" presId="urn:microsoft.com/office/officeart/2005/8/layout/hList1"/>
    <dgm:cxn modelId="{7A080E8E-96F4-4C30-A87E-47C2585D6C00}" type="presParOf" srcId="{18E5672A-DE56-46F6-B9E3-18F9274489F6}" destId="{663385A9-AF7A-4F4D-AF06-3A95FBCFD2E0}" srcOrd="0" destOrd="0" presId="urn:microsoft.com/office/officeart/2005/8/layout/hList1"/>
    <dgm:cxn modelId="{8C0A73D0-DAB2-49F8-8CB2-98A83517303B}" type="presParOf" srcId="{663385A9-AF7A-4F4D-AF06-3A95FBCFD2E0}" destId="{3BD6E44A-70AC-4A86-B54E-931F83B5FBF4}" srcOrd="0" destOrd="0" presId="urn:microsoft.com/office/officeart/2005/8/layout/hList1"/>
    <dgm:cxn modelId="{4E60E1B7-13C1-4AC8-9D4D-1555C39E9105}" type="presParOf" srcId="{663385A9-AF7A-4F4D-AF06-3A95FBCFD2E0}" destId="{AE0E567C-9393-455E-8852-6A2F4F56C978}" srcOrd="1" destOrd="0" presId="urn:microsoft.com/office/officeart/2005/8/layout/hList1"/>
    <dgm:cxn modelId="{EA5B6250-844E-469D-A8A8-ACFF27598778}" type="presParOf" srcId="{18E5672A-DE56-46F6-B9E3-18F9274489F6}" destId="{CB96613A-93BA-4151-982A-E73F67A895B4}" srcOrd="1" destOrd="0" presId="urn:microsoft.com/office/officeart/2005/8/layout/hList1"/>
    <dgm:cxn modelId="{6F5B70D2-CA71-4CD7-B50A-BB4FE226E0E9}" type="presParOf" srcId="{18E5672A-DE56-46F6-B9E3-18F9274489F6}" destId="{31015B7C-CB9F-418F-A560-FE3373040BCD}" srcOrd="2" destOrd="0" presId="urn:microsoft.com/office/officeart/2005/8/layout/hList1"/>
    <dgm:cxn modelId="{D80E8B70-3D85-4098-A17C-55FD507B6C73}" type="presParOf" srcId="{31015B7C-CB9F-418F-A560-FE3373040BCD}" destId="{A9ABDA41-3290-45FF-8997-08FAA7F8A37C}" srcOrd="0" destOrd="0" presId="urn:microsoft.com/office/officeart/2005/8/layout/hList1"/>
    <dgm:cxn modelId="{E1348A1E-FA55-415A-8249-BA7A5C150910}" type="presParOf" srcId="{31015B7C-CB9F-418F-A560-FE3373040BCD}" destId="{982B59B7-9E91-4238-9BCD-4AA68E28C5E8}" srcOrd="1" destOrd="0" presId="urn:microsoft.com/office/officeart/2005/8/layout/hList1"/>
    <dgm:cxn modelId="{3856E104-CD6B-452D-A5AF-FDAC72F86327}" type="presParOf" srcId="{18E5672A-DE56-46F6-B9E3-18F9274489F6}" destId="{B7313087-5BA1-4E76-BA15-57289010D4D6}" srcOrd="3" destOrd="0" presId="urn:microsoft.com/office/officeart/2005/8/layout/hList1"/>
    <dgm:cxn modelId="{7E23D705-D51B-492C-A8FB-3365B6F09BA1}" type="presParOf" srcId="{18E5672A-DE56-46F6-B9E3-18F9274489F6}" destId="{A0BA24BE-E622-492C-9039-F8AD8407663D}" srcOrd="4" destOrd="0" presId="urn:microsoft.com/office/officeart/2005/8/layout/hList1"/>
    <dgm:cxn modelId="{F113FAEF-5975-46BE-ADD8-9327742F94F7}" type="presParOf" srcId="{A0BA24BE-E622-492C-9039-F8AD8407663D}" destId="{3F3F11E7-0E48-4C59-B45B-9BF9F3F2DFAD}" srcOrd="0" destOrd="0" presId="urn:microsoft.com/office/officeart/2005/8/layout/hList1"/>
    <dgm:cxn modelId="{D3592A5D-BC2B-4663-8FDC-C534A314ACC8}" type="presParOf" srcId="{A0BA24BE-E622-492C-9039-F8AD8407663D}" destId="{E7A640BA-8F75-41B4-82ED-F4BC3EA0542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7B75F9-E25B-4ACF-BC32-6ABB87B55C7D}" type="doc">
      <dgm:prSet loTypeId="urn:microsoft.com/office/officeart/2005/8/layout/lProcess2" loCatId="list" qsTypeId="urn:microsoft.com/office/officeart/2005/8/quickstyle/simple1" qsCatId="simple" csTypeId="urn:microsoft.com/office/officeart/2005/8/colors/accent0_3" csCatId="mainScheme" phldr="1"/>
      <dgm:spPr/>
      <dgm:t>
        <a:bodyPr/>
        <a:lstStyle/>
        <a:p>
          <a:endParaRPr lang="en-GB"/>
        </a:p>
      </dgm:t>
    </dgm:pt>
    <dgm:pt modelId="{B214CCB5-1478-42FC-A1C1-9251690309F2}">
      <dgm:prSet phldrT="[Text]" custT="1"/>
      <dgm:spPr/>
      <dgm:t>
        <a:bodyPr/>
        <a:lstStyle/>
        <a:p>
          <a:r>
            <a:rPr lang="en-GB" sz="1400" b="1" dirty="0"/>
            <a:t>Child Death Reviewing Process</a:t>
          </a:r>
        </a:p>
      </dgm:t>
    </dgm:pt>
    <dgm:pt modelId="{D6745243-E71E-40EB-A966-1AFE410F54E3}" type="parTrans" cxnId="{AEA91230-497C-42E2-8F48-27969143DC44}">
      <dgm:prSet/>
      <dgm:spPr/>
      <dgm:t>
        <a:bodyPr/>
        <a:lstStyle/>
        <a:p>
          <a:endParaRPr lang="en-GB" sz="1800"/>
        </a:p>
      </dgm:t>
    </dgm:pt>
    <dgm:pt modelId="{EB6B8301-3F45-4FDC-BCBA-2A0FBB9CE1AD}" type="sibTrans" cxnId="{AEA91230-497C-42E2-8F48-27969143DC44}">
      <dgm:prSet/>
      <dgm:spPr/>
      <dgm:t>
        <a:bodyPr/>
        <a:lstStyle/>
        <a:p>
          <a:endParaRPr lang="en-GB" sz="1800"/>
        </a:p>
      </dgm:t>
    </dgm:pt>
    <dgm:pt modelId="{3EDD1D8E-57D2-4F0C-AF69-14AEB3C786CF}">
      <dgm:prSet phldrT="[Text]" custT="1"/>
      <dgm:spPr/>
      <dgm:t>
        <a:bodyPr/>
        <a:lstStyle/>
        <a:p>
          <a:r>
            <a:rPr lang="en-GB" sz="1200" dirty="0"/>
            <a:t>At least, 2 multiagency meetings</a:t>
          </a:r>
        </a:p>
      </dgm:t>
    </dgm:pt>
    <dgm:pt modelId="{92C33FF7-D1A5-46EE-BEEB-748EBF3D38BF}" type="parTrans" cxnId="{2059B103-3178-4F10-AE96-F071CCBE3167}">
      <dgm:prSet/>
      <dgm:spPr/>
      <dgm:t>
        <a:bodyPr/>
        <a:lstStyle/>
        <a:p>
          <a:endParaRPr lang="en-GB" sz="1800"/>
        </a:p>
      </dgm:t>
    </dgm:pt>
    <dgm:pt modelId="{81B15BD3-C370-43C6-8909-C6E2F1AFA159}" type="sibTrans" cxnId="{2059B103-3178-4F10-AE96-F071CCBE3167}">
      <dgm:prSet/>
      <dgm:spPr/>
      <dgm:t>
        <a:bodyPr/>
        <a:lstStyle/>
        <a:p>
          <a:endParaRPr lang="en-GB" sz="1800"/>
        </a:p>
      </dgm:t>
    </dgm:pt>
    <dgm:pt modelId="{EE41293A-9FE5-4837-8F49-F2C8C2C37EAD}">
      <dgm:prSet phldrT="[Text]" custT="1"/>
      <dgm:spPr/>
      <dgm:t>
        <a:bodyPr/>
        <a:lstStyle/>
        <a:p>
          <a:r>
            <a:rPr lang="en-GB" sz="1200" dirty="0"/>
            <a:t>Review circumstances of death and background to identify any concerns or learning &amp; next steps</a:t>
          </a:r>
        </a:p>
      </dgm:t>
    </dgm:pt>
    <dgm:pt modelId="{DE888A7F-275F-4AC9-AEB9-BF0AAC7F0966}" type="parTrans" cxnId="{3BAC0F9E-D82F-4707-908C-AFA552460452}">
      <dgm:prSet/>
      <dgm:spPr/>
      <dgm:t>
        <a:bodyPr/>
        <a:lstStyle/>
        <a:p>
          <a:endParaRPr lang="en-GB" sz="1800"/>
        </a:p>
      </dgm:t>
    </dgm:pt>
    <dgm:pt modelId="{A59DD219-1A12-42A5-817D-0C9409B621C2}" type="sibTrans" cxnId="{3BAC0F9E-D82F-4707-908C-AFA552460452}">
      <dgm:prSet/>
      <dgm:spPr/>
      <dgm:t>
        <a:bodyPr/>
        <a:lstStyle/>
        <a:p>
          <a:endParaRPr lang="en-GB" sz="1800"/>
        </a:p>
      </dgm:t>
    </dgm:pt>
    <dgm:pt modelId="{A03FAD39-AB29-48BC-83F8-6CE63E466CD5}">
      <dgm:prSet phldrT="[Text]" custT="1"/>
      <dgm:spPr/>
      <dgm:t>
        <a:bodyPr/>
        <a:lstStyle/>
        <a:p>
          <a:r>
            <a:rPr lang="en-GB" sz="1400" b="1" dirty="0"/>
            <a:t>Patient Safety Process</a:t>
          </a:r>
        </a:p>
      </dgm:t>
    </dgm:pt>
    <dgm:pt modelId="{9171BFB8-BCAA-4346-8B8B-C99FBEE799D0}" type="parTrans" cxnId="{8B90AF4F-D825-473D-8B66-C077D0DF158E}">
      <dgm:prSet/>
      <dgm:spPr/>
      <dgm:t>
        <a:bodyPr/>
        <a:lstStyle/>
        <a:p>
          <a:endParaRPr lang="en-GB" sz="1800"/>
        </a:p>
      </dgm:t>
    </dgm:pt>
    <dgm:pt modelId="{4FEB63D8-CB42-43A6-9F43-C510E9E51173}" type="sibTrans" cxnId="{8B90AF4F-D825-473D-8B66-C077D0DF158E}">
      <dgm:prSet/>
      <dgm:spPr/>
      <dgm:t>
        <a:bodyPr/>
        <a:lstStyle/>
        <a:p>
          <a:endParaRPr lang="en-GB" sz="1800"/>
        </a:p>
      </dgm:t>
    </dgm:pt>
    <dgm:pt modelId="{2206DA2A-3682-4488-8680-BA7A543C38EB}">
      <dgm:prSet phldrT="[Text]" custT="1"/>
      <dgm:spPr/>
      <dgm:t>
        <a:bodyPr/>
        <a:lstStyle/>
        <a:p>
          <a:r>
            <a:rPr lang="en-GB" sz="1200" dirty="0"/>
            <a:t>Depending on the complexity of the case, this be replicated across several health providers</a:t>
          </a:r>
        </a:p>
      </dgm:t>
    </dgm:pt>
    <dgm:pt modelId="{BD915326-9E8C-4565-99AD-3A4B11CE9E5C}" type="parTrans" cxnId="{5C9F4710-BA24-4980-B228-8C1911D4DEA3}">
      <dgm:prSet/>
      <dgm:spPr/>
      <dgm:t>
        <a:bodyPr/>
        <a:lstStyle/>
        <a:p>
          <a:endParaRPr lang="en-GB" sz="1800"/>
        </a:p>
      </dgm:t>
    </dgm:pt>
    <dgm:pt modelId="{18ED077A-5715-4C33-9D21-D1061EC39368}" type="sibTrans" cxnId="{5C9F4710-BA24-4980-B228-8C1911D4DEA3}">
      <dgm:prSet/>
      <dgm:spPr/>
      <dgm:t>
        <a:bodyPr/>
        <a:lstStyle/>
        <a:p>
          <a:endParaRPr lang="en-GB" sz="1800"/>
        </a:p>
      </dgm:t>
    </dgm:pt>
    <dgm:pt modelId="{C8F253A4-0747-46B0-B0F7-A542F89D3A11}">
      <dgm:prSet phldrT="[Text]" custT="1"/>
      <dgm:spPr/>
      <dgm:t>
        <a:bodyPr/>
        <a:lstStyle/>
        <a:p>
          <a:r>
            <a:rPr lang="en-GB" sz="1400" b="1" dirty="0"/>
            <a:t>Local Child Safeguarding Practice Review Process</a:t>
          </a:r>
        </a:p>
      </dgm:t>
    </dgm:pt>
    <dgm:pt modelId="{1D5897D2-06C0-45A7-8021-508C9D39F3F5}" type="parTrans" cxnId="{A174B1D4-294D-4C8B-BA6B-7EAA68506C96}">
      <dgm:prSet/>
      <dgm:spPr/>
      <dgm:t>
        <a:bodyPr/>
        <a:lstStyle/>
        <a:p>
          <a:endParaRPr lang="en-GB" sz="1800"/>
        </a:p>
      </dgm:t>
    </dgm:pt>
    <dgm:pt modelId="{F93ECB61-4168-4E68-B184-68B8EA255744}" type="sibTrans" cxnId="{A174B1D4-294D-4C8B-BA6B-7EAA68506C96}">
      <dgm:prSet/>
      <dgm:spPr/>
      <dgm:t>
        <a:bodyPr/>
        <a:lstStyle/>
        <a:p>
          <a:endParaRPr lang="en-GB" sz="1800"/>
        </a:p>
      </dgm:t>
    </dgm:pt>
    <dgm:pt modelId="{9D0DF52B-6A97-468D-9724-E9B7C792E84F}">
      <dgm:prSet phldrT="[Text]" custT="1"/>
      <dgm:spPr/>
      <dgm:t>
        <a:bodyPr/>
        <a:lstStyle/>
        <a:p>
          <a:r>
            <a:rPr lang="en-GB" sz="1200" dirty="0"/>
            <a:t>Focus on modifiable factors that can help prevent future deaths &amp; make recommendations for service improvement or wider public health strategies. </a:t>
          </a:r>
          <a:endParaRPr lang="en-GB" sz="700" dirty="0"/>
        </a:p>
      </dgm:t>
    </dgm:pt>
    <dgm:pt modelId="{BE36CCEC-98A5-422A-8956-A560A674FB71}" type="parTrans" cxnId="{F4FCDFDC-7729-4A05-83E7-CC940AE197D6}">
      <dgm:prSet/>
      <dgm:spPr/>
      <dgm:t>
        <a:bodyPr/>
        <a:lstStyle/>
        <a:p>
          <a:endParaRPr lang="en-GB" sz="1800"/>
        </a:p>
      </dgm:t>
    </dgm:pt>
    <dgm:pt modelId="{B7DC6EC9-89F9-4C1B-A58C-007775597C6D}" type="sibTrans" cxnId="{F4FCDFDC-7729-4A05-83E7-CC940AE197D6}">
      <dgm:prSet/>
      <dgm:spPr/>
      <dgm:t>
        <a:bodyPr/>
        <a:lstStyle/>
        <a:p>
          <a:endParaRPr lang="en-GB" sz="1800"/>
        </a:p>
      </dgm:t>
    </dgm:pt>
    <dgm:pt modelId="{1E0EC0AD-26E2-4910-B93A-6370D5AA1DF6}">
      <dgm:prSet phldrT="[Text]" custT="1"/>
      <dgm:spPr/>
      <dgm:t>
        <a:bodyPr/>
        <a:lstStyle/>
        <a:p>
          <a:r>
            <a:rPr lang="en-GB" sz="1200" dirty="0"/>
            <a:t>Improve practice &amp; organisational learning</a:t>
          </a:r>
        </a:p>
      </dgm:t>
    </dgm:pt>
    <dgm:pt modelId="{1BB927FD-5CF1-4C5C-8103-F5FD2C3F820D}" type="parTrans" cxnId="{ECC677E4-D28C-4036-9195-B81FDCC4FF02}">
      <dgm:prSet/>
      <dgm:spPr/>
      <dgm:t>
        <a:bodyPr/>
        <a:lstStyle/>
        <a:p>
          <a:endParaRPr lang="en-GB" sz="1800"/>
        </a:p>
      </dgm:t>
    </dgm:pt>
    <dgm:pt modelId="{F7EAF02B-E238-4202-A6BA-04D54E5642B8}" type="sibTrans" cxnId="{ECC677E4-D28C-4036-9195-B81FDCC4FF02}">
      <dgm:prSet/>
      <dgm:spPr/>
      <dgm:t>
        <a:bodyPr/>
        <a:lstStyle/>
        <a:p>
          <a:endParaRPr lang="en-GB" sz="1800"/>
        </a:p>
      </dgm:t>
    </dgm:pt>
    <dgm:pt modelId="{EDE34624-B62E-4FB4-B7DD-8111E5B958E6}">
      <dgm:prSet phldrT="[Text]" custT="1"/>
      <dgm:spPr/>
      <dgm:t>
        <a:bodyPr/>
        <a:lstStyle/>
        <a:p>
          <a:r>
            <a:rPr lang="en-GB" sz="1200" dirty="0"/>
            <a:t>Recommendations focus on system factors, supporting staff and families, improving services and safety</a:t>
          </a:r>
        </a:p>
      </dgm:t>
    </dgm:pt>
    <dgm:pt modelId="{4DFADF9A-DC24-4314-AED8-4D5D3C6568E9}" type="parTrans" cxnId="{7240718C-D136-4272-9BFB-C20D1874D9E6}">
      <dgm:prSet/>
      <dgm:spPr/>
      <dgm:t>
        <a:bodyPr/>
        <a:lstStyle/>
        <a:p>
          <a:endParaRPr lang="en-GB" sz="1800"/>
        </a:p>
      </dgm:t>
    </dgm:pt>
    <dgm:pt modelId="{00E7C54F-C688-43FD-BEC7-FD172FD84975}" type="sibTrans" cxnId="{7240718C-D136-4272-9BFB-C20D1874D9E6}">
      <dgm:prSet/>
      <dgm:spPr/>
      <dgm:t>
        <a:bodyPr/>
        <a:lstStyle/>
        <a:p>
          <a:endParaRPr lang="en-GB" sz="1800"/>
        </a:p>
      </dgm:t>
    </dgm:pt>
    <dgm:pt modelId="{E8E5F1A0-9E32-45CA-B599-30D4B96B362F}">
      <dgm:prSet phldrT="[Text]" custT="1"/>
      <dgm:spPr/>
      <dgm:t>
        <a:bodyPr/>
        <a:lstStyle/>
        <a:p>
          <a:r>
            <a:rPr lang="en-GB" sz="1200" dirty="0"/>
            <a:t>Rapid Review meeting (within 15 days) – immediate learning &amp; consider threshold for LCSPR</a:t>
          </a:r>
        </a:p>
      </dgm:t>
    </dgm:pt>
    <dgm:pt modelId="{9DAFF46D-CCDA-4088-8CBB-1C66AAEA9E25}" type="sibTrans" cxnId="{BE109701-8D54-4B90-AF52-D73A5C5E6D2E}">
      <dgm:prSet/>
      <dgm:spPr/>
      <dgm:t>
        <a:bodyPr/>
        <a:lstStyle/>
        <a:p>
          <a:endParaRPr lang="en-GB" sz="1800"/>
        </a:p>
      </dgm:t>
    </dgm:pt>
    <dgm:pt modelId="{B661220B-C5AC-4E44-83A2-F24B8242046B}" type="parTrans" cxnId="{BE109701-8D54-4B90-AF52-D73A5C5E6D2E}">
      <dgm:prSet/>
      <dgm:spPr/>
      <dgm:t>
        <a:bodyPr/>
        <a:lstStyle/>
        <a:p>
          <a:endParaRPr lang="en-GB" sz="1800"/>
        </a:p>
      </dgm:t>
    </dgm:pt>
    <dgm:pt modelId="{945A95B6-0E0F-44B1-B119-6FB9F147FA39}">
      <dgm:prSet phldrT="[Text]" custT="1"/>
      <dgm:spPr/>
      <dgm:t>
        <a:bodyPr/>
        <a:lstStyle/>
        <a:p>
          <a:r>
            <a:rPr lang="en-GB" sz="1200" dirty="0"/>
            <a:t>Practitioner events / multi-agency meetings. LCSPR Panel meetings</a:t>
          </a:r>
        </a:p>
      </dgm:t>
    </dgm:pt>
    <dgm:pt modelId="{964F76F2-F88E-4DB4-9863-7AAFAABF07E2}" type="parTrans" cxnId="{C09F7647-F589-4D9F-B2BF-EED75D069CB1}">
      <dgm:prSet/>
      <dgm:spPr/>
      <dgm:t>
        <a:bodyPr/>
        <a:lstStyle/>
        <a:p>
          <a:endParaRPr lang="en-GB" sz="1800"/>
        </a:p>
      </dgm:t>
    </dgm:pt>
    <dgm:pt modelId="{3E6D850F-2D21-4C39-A3F4-223F258D182D}" type="sibTrans" cxnId="{C09F7647-F589-4D9F-B2BF-EED75D069CB1}">
      <dgm:prSet/>
      <dgm:spPr/>
      <dgm:t>
        <a:bodyPr/>
        <a:lstStyle/>
        <a:p>
          <a:endParaRPr lang="en-GB" sz="1800"/>
        </a:p>
      </dgm:t>
    </dgm:pt>
    <dgm:pt modelId="{4A3560A5-FD53-4E5D-8F1B-18155AEED49A}">
      <dgm:prSet phldrT="[Text]" custT="1"/>
      <dgm:spPr/>
      <dgm:t>
        <a:bodyPr/>
        <a:lstStyle/>
        <a:p>
          <a:r>
            <a:rPr lang="en-GB" sz="1200" dirty="0"/>
            <a:t>Aim is to learn from incidents, improve local systems, identify systemic issues; improve practice and prevent future harm</a:t>
          </a:r>
        </a:p>
      </dgm:t>
    </dgm:pt>
    <dgm:pt modelId="{88852066-F630-415F-B456-527D3C282588}" type="parTrans" cxnId="{57F87359-0F1E-42E7-8D3C-E8D91715A896}">
      <dgm:prSet/>
      <dgm:spPr/>
      <dgm:t>
        <a:bodyPr/>
        <a:lstStyle/>
        <a:p>
          <a:endParaRPr lang="en-GB" sz="1800"/>
        </a:p>
      </dgm:t>
    </dgm:pt>
    <dgm:pt modelId="{7D0D6D06-5A56-46D8-969E-20EEA41E61B4}" type="sibTrans" cxnId="{57F87359-0F1E-42E7-8D3C-E8D91715A896}">
      <dgm:prSet/>
      <dgm:spPr/>
      <dgm:t>
        <a:bodyPr/>
        <a:lstStyle/>
        <a:p>
          <a:endParaRPr lang="en-GB" sz="1800"/>
        </a:p>
      </dgm:t>
    </dgm:pt>
    <dgm:pt modelId="{624A13BC-8C4B-40BE-ACAB-6E1E72FDF482}">
      <dgm:prSet phldrT="[Text]" custT="1"/>
      <dgm:spPr/>
      <dgm:t>
        <a:bodyPr/>
        <a:lstStyle/>
        <a:p>
          <a:r>
            <a:rPr lang="en-GB" sz="1200" dirty="0"/>
            <a:t>Number of meetings &amp; reports (including Mortality Review Panels)</a:t>
          </a:r>
        </a:p>
      </dgm:t>
    </dgm:pt>
    <dgm:pt modelId="{6D810A0E-DAEF-4C45-AE22-22FC20100A15}" type="parTrans" cxnId="{D17828E5-EE14-4813-8AC3-946278E71A15}">
      <dgm:prSet/>
      <dgm:spPr/>
      <dgm:t>
        <a:bodyPr/>
        <a:lstStyle/>
        <a:p>
          <a:endParaRPr lang="en-GB"/>
        </a:p>
      </dgm:t>
    </dgm:pt>
    <dgm:pt modelId="{089F28B3-AEE7-4246-A8A5-1520591D8E93}" type="sibTrans" cxnId="{D17828E5-EE14-4813-8AC3-946278E71A15}">
      <dgm:prSet/>
      <dgm:spPr/>
      <dgm:t>
        <a:bodyPr/>
        <a:lstStyle/>
        <a:p>
          <a:endParaRPr lang="en-GB"/>
        </a:p>
      </dgm:t>
    </dgm:pt>
    <dgm:pt modelId="{25DFE5D8-50B7-4D7F-9E32-422F4366A802}">
      <dgm:prSet phldrT="[Text]" custT="1"/>
      <dgm:spPr/>
      <dgm:t>
        <a:bodyPr/>
        <a:lstStyle/>
        <a:p>
          <a:r>
            <a:rPr lang="en-GB" sz="1400" b="1" dirty="0"/>
            <a:t>Coroner’s inquest</a:t>
          </a:r>
        </a:p>
      </dgm:t>
    </dgm:pt>
    <dgm:pt modelId="{57BFEDAE-7619-45DB-BE47-ADFDD9A9CCE3}" type="parTrans" cxnId="{7FE6A530-ACA4-4101-BE22-E59901593B1B}">
      <dgm:prSet/>
      <dgm:spPr/>
      <dgm:t>
        <a:bodyPr/>
        <a:lstStyle/>
        <a:p>
          <a:endParaRPr lang="en-GB"/>
        </a:p>
      </dgm:t>
    </dgm:pt>
    <dgm:pt modelId="{2933E65F-BD2F-4617-9F56-9F39130F8F84}" type="sibTrans" cxnId="{7FE6A530-ACA4-4101-BE22-E59901593B1B}">
      <dgm:prSet/>
      <dgm:spPr/>
      <dgm:t>
        <a:bodyPr/>
        <a:lstStyle/>
        <a:p>
          <a:endParaRPr lang="en-GB"/>
        </a:p>
      </dgm:t>
    </dgm:pt>
    <dgm:pt modelId="{E75C11D9-EE76-46C4-8564-8CC2A9035B71}">
      <dgm:prSet phldrT="[Text]" custT="1"/>
      <dgm:spPr/>
      <dgm:t>
        <a:bodyPr/>
        <a:lstStyle/>
        <a:p>
          <a:r>
            <a:rPr lang="en-GB" sz="1200" b="0" dirty="0"/>
            <a:t>Judicial inquiry to determine how, when, and where a person died (not to apportion blame).</a:t>
          </a:r>
        </a:p>
      </dgm:t>
    </dgm:pt>
    <dgm:pt modelId="{48D68026-BD36-4A0E-A5F8-B4DA081B2F4C}" type="parTrans" cxnId="{30AB455D-DECB-4B9E-894B-CA0D587B205A}">
      <dgm:prSet/>
      <dgm:spPr/>
      <dgm:t>
        <a:bodyPr/>
        <a:lstStyle/>
        <a:p>
          <a:endParaRPr lang="en-GB"/>
        </a:p>
      </dgm:t>
    </dgm:pt>
    <dgm:pt modelId="{53E99AD9-F47C-4F34-8BA1-3892BD8D144A}" type="sibTrans" cxnId="{30AB455D-DECB-4B9E-894B-CA0D587B205A}">
      <dgm:prSet/>
      <dgm:spPr/>
      <dgm:t>
        <a:bodyPr/>
        <a:lstStyle/>
        <a:p>
          <a:endParaRPr lang="en-GB"/>
        </a:p>
      </dgm:t>
    </dgm:pt>
    <dgm:pt modelId="{F1489204-E537-47CA-BEE7-1D7E3388BFB7}">
      <dgm:prSet custT="1"/>
      <dgm:spPr/>
      <dgm:t>
        <a:bodyPr/>
        <a:lstStyle/>
        <a:p>
          <a:r>
            <a:rPr lang="en-GB" sz="1200" b="0" dirty="0"/>
            <a:t>May follow other investigations (e.g. CDR, PSIRF, LCSPR) and rely on their findings.</a:t>
          </a:r>
        </a:p>
      </dgm:t>
    </dgm:pt>
    <dgm:pt modelId="{E0A1A0B1-B807-428D-B48D-7360AD287BB2}" type="parTrans" cxnId="{87F8B4E8-5E73-4ACE-BFA7-7CD56BE90F42}">
      <dgm:prSet/>
      <dgm:spPr/>
      <dgm:t>
        <a:bodyPr/>
        <a:lstStyle/>
        <a:p>
          <a:endParaRPr lang="en-GB"/>
        </a:p>
      </dgm:t>
    </dgm:pt>
    <dgm:pt modelId="{D9AB21DD-61E8-4EAC-83E5-9CEA7F609D56}" type="sibTrans" cxnId="{87F8B4E8-5E73-4ACE-BFA7-7CD56BE90F42}">
      <dgm:prSet/>
      <dgm:spPr/>
      <dgm:t>
        <a:bodyPr/>
        <a:lstStyle/>
        <a:p>
          <a:endParaRPr lang="en-GB"/>
        </a:p>
      </dgm:t>
    </dgm:pt>
    <dgm:pt modelId="{4AD784A2-D8DD-4483-A314-C33B8E50FF45}">
      <dgm:prSet custT="1"/>
      <dgm:spPr/>
      <dgm:t>
        <a:bodyPr/>
        <a:lstStyle/>
        <a:p>
          <a:r>
            <a:rPr lang="en-GB" sz="1200" b="0" dirty="0"/>
            <a:t>Can issue a Prevention of Future Deaths (PFD) and highlight systemic failings</a:t>
          </a:r>
        </a:p>
      </dgm:t>
    </dgm:pt>
    <dgm:pt modelId="{832DFC5D-F7BB-48CF-92A5-11F38F655FAA}" type="parTrans" cxnId="{A3171846-3A1C-4C0E-8A1A-82254699D5B2}">
      <dgm:prSet/>
      <dgm:spPr/>
      <dgm:t>
        <a:bodyPr/>
        <a:lstStyle/>
        <a:p>
          <a:endParaRPr lang="en-GB"/>
        </a:p>
      </dgm:t>
    </dgm:pt>
    <dgm:pt modelId="{257F341D-C090-4017-BD1F-D8FE1B226B53}" type="sibTrans" cxnId="{A3171846-3A1C-4C0E-8A1A-82254699D5B2}">
      <dgm:prSet/>
      <dgm:spPr/>
      <dgm:t>
        <a:bodyPr/>
        <a:lstStyle/>
        <a:p>
          <a:endParaRPr lang="en-GB"/>
        </a:p>
      </dgm:t>
    </dgm:pt>
    <dgm:pt modelId="{23648DD7-DA3E-4803-9849-12AE759111F7}" type="pres">
      <dgm:prSet presAssocID="{7C7B75F9-E25B-4ACF-BC32-6ABB87B55C7D}" presName="theList" presStyleCnt="0">
        <dgm:presLayoutVars>
          <dgm:dir/>
          <dgm:animLvl val="lvl"/>
          <dgm:resizeHandles val="exact"/>
        </dgm:presLayoutVars>
      </dgm:prSet>
      <dgm:spPr/>
    </dgm:pt>
    <dgm:pt modelId="{5D0EB074-A281-4D19-AE60-3F8F7C0FAAD0}" type="pres">
      <dgm:prSet presAssocID="{B214CCB5-1478-42FC-A1C1-9251690309F2}" presName="compNode" presStyleCnt="0"/>
      <dgm:spPr/>
    </dgm:pt>
    <dgm:pt modelId="{110904CD-8037-406B-8B2D-9ABC917CA13D}" type="pres">
      <dgm:prSet presAssocID="{B214CCB5-1478-42FC-A1C1-9251690309F2}" presName="aNode" presStyleLbl="bgShp" presStyleIdx="0" presStyleCnt="4"/>
      <dgm:spPr/>
    </dgm:pt>
    <dgm:pt modelId="{7B22577C-4D75-4ADB-883E-595C53D9F959}" type="pres">
      <dgm:prSet presAssocID="{B214CCB5-1478-42FC-A1C1-9251690309F2}" presName="textNode" presStyleLbl="bgShp" presStyleIdx="0" presStyleCnt="4"/>
      <dgm:spPr/>
    </dgm:pt>
    <dgm:pt modelId="{2B06D05B-6551-46F8-BFB6-4CB22D2AF2D1}" type="pres">
      <dgm:prSet presAssocID="{B214CCB5-1478-42FC-A1C1-9251690309F2}" presName="compChildNode" presStyleCnt="0"/>
      <dgm:spPr/>
    </dgm:pt>
    <dgm:pt modelId="{3951BB92-4F0D-4951-AF91-5B79831908A3}" type="pres">
      <dgm:prSet presAssocID="{B214CCB5-1478-42FC-A1C1-9251690309F2}" presName="theInnerList" presStyleCnt="0"/>
      <dgm:spPr/>
    </dgm:pt>
    <dgm:pt modelId="{781C384B-A2A3-4265-A859-846B73E75CBE}" type="pres">
      <dgm:prSet presAssocID="{3EDD1D8E-57D2-4F0C-AF69-14AEB3C786CF}" presName="childNode" presStyleLbl="node1" presStyleIdx="0" presStyleCnt="13">
        <dgm:presLayoutVars>
          <dgm:bulletEnabled val="1"/>
        </dgm:presLayoutVars>
      </dgm:prSet>
      <dgm:spPr/>
    </dgm:pt>
    <dgm:pt modelId="{EE138DBF-B80E-49B8-8CF6-675CB5157134}" type="pres">
      <dgm:prSet presAssocID="{3EDD1D8E-57D2-4F0C-AF69-14AEB3C786CF}" presName="aSpace2" presStyleCnt="0"/>
      <dgm:spPr/>
    </dgm:pt>
    <dgm:pt modelId="{09AF6651-E66C-4610-98E8-D839176A11B5}" type="pres">
      <dgm:prSet presAssocID="{EE41293A-9FE5-4837-8F49-F2C8C2C37EAD}" presName="childNode" presStyleLbl="node1" presStyleIdx="1" presStyleCnt="13">
        <dgm:presLayoutVars>
          <dgm:bulletEnabled val="1"/>
        </dgm:presLayoutVars>
      </dgm:prSet>
      <dgm:spPr/>
    </dgm:pt>
    <dgm:pt modelId="{F1A98905-0833-4EA4-B3F8-C618B4CA4932}" type="pres">
      <dgm:prSet presAssocID="{EE41293A-9FE5-4837-8F49-F2C8C2C37EAD}" presName="aSpace2" presStyleCnt="0"/>
      <dgm:spPr/>
    </dgm:pt>
    <dgm:pt modelId="{EE4A3FB7-0DA0-4661-8FB8-93CC31F8B467}" type="pres">
      <dgm:prSet presAssocID="{9D0DF52B-6A97-468D-9724-E9B7C792E84F}" presName="childNode" presStyleLbl="node1" presStyleIdx="2" presStyleCnt="13">
        <dgm:presLayoutVars>
          <dgm:bulletEnabled val="1"/>
        </dgm:presLayoutVars>
      </dgm:prSet>
      <dgm:spPr/>
    </dgm:pt>
    <dgm:pt modelId="{2C740930-502F-4515-A996-5F8AB6E8235B}" type="pres">
      <dgm:prSet presAssocID="{B214CCB5-1478-42FC-A1C1-9251690309F2}" presName="aSpace" presStyleCnt="0"/>
      <dgm:spPr/>
    </dgm:pt>
    <dgm:pt modelId="{58E2D457-AA5F-4760-AB10-887F9FA1BF1E}" type="pres">
      <dgm:prSet presAssocID="{A03FAD39-AB29-48BC-83F8-6CE63E466CD5}" presName="compNode" presStyleCnt="0"/>
      <dgm:spPr/>
    </dgm:pt>
    <dgm:pt modelId="{89CF3853-E8DC-419D-947F-3347BB6E457F}" type="pres">
      <dgm:prSet presAssocID="{A03FAD39-AB29-48BC-83F8-6CE63E466CD5}" presName="aNode" presStyleLbl="bgShp" presStyleIdx="1" presStyleCnt="4"/>
      <dgm:spPr/>
    </dgm:pt>
    <dgm:pt modelId="{5A104C2C-3BDB-4645-B090-E69AB1A2520B}" type="pres">
      <dgm:prSet presAssocID="{A03FAD39-AB29-48BC-83F8-6CE63E466CD5}" presName="textNode" presStyleLbl="bgShp" presStyleIdx="1" presStyleCnt="4"/>
      <dgm:spPr/>
    </dgm:pt>
    <dgm:pt modelId="{CF52E0DD-DF3F-49F0-B3F3-112B3C45D2A2}" type="pres">
      <dgm:prSet presAssocID="{A03FAD39-AB29-48BC-83F8-6CE63E466CD5}" presName="compChildNode" presStyleCnt="0"/>
      <dgm:spPr/>
    </dgm:pt>
    <dgm:pt modelId="{4573E6F2-01D5-4547-B25E-88F22B9888E5}" type="pres">
      <dgm:prSet presAssocID="{A03FAD39-AB29-48BC-83F8-6CE63E466CD5}" presName="theInnerList" presStyleCnt="0"/>
      <dgm:spPr/>
    </dgm:pt>
    <dgm:pt modelId="{19D4F67F-1404-4CB0-BE04-DA1B8EDF937C}" type="pres">
      <dgm:prSet presAssocID="{2206DA2A-3682-4488-8680-BA7A543C38EB}" presName="childNode" presStyleLbl="node1" presStyleIdx="3" presStyleCnt="13">
        <dgm:presLayoutVars>
          <dgm:bulletEnabled val="1"/>
        </dgm:presLayoutVars>
      </dgm:prSet>
      <dgm:spPr/>
    </dgm:pt>
    <dgm:pt modelId="{71E9DAE4-2EFA-4232-B6FB-D8C5E5D2CE3E}" type="pres">
      <dgm:prSet presAssocID="{2206DA2A-3682-4488-8680-BA7A543C38EB}" presName="aSpace2" presStyleCnt="0"/>
      <dgm:spPr/>
    </dgm:pt>
    <dgm:pt modelId="{CAF90034-7CA0-43E4-9188-5F3643C58578}" type="pres">
      <dgm:prSet presAssocID="{624A13BC-8C4B-40BE-ACAB-6E1E72FDF482}" presName="childNode" presStyleLbl="node1" presStyleIdx="4" presStyleCnt="13">
        <dgm:presLayoutVars>
          <dgm:bulletEnabled val="1"/>
        </dgm:presLayoutVars>
      </dgm:prSet>
      <dgm:spPr/>
    </dgm:pt>
    <dgm:pt modelId="{072A8CF4-DFDF-453A-AAF5-B7DD271E6DA7}" type="pres">
      <dgm:prSet presAssocID="{624A13BC-8C4B-40BE-ACAB-6E1E72FDF482}" presName="aSpace2" presStyleCnt="0"/>
      <dgm:spPr/>
    </dgm:pt>
    <dgm:pt modelId="{53C4095F-29DE-4BBD-BF8A-22349DDB57BA}" type="pres">
      <dgm:prSet presAssocID="{1E0EC0AD-26E2-4910-B93A-6370D5AA1DF6}" presName="childNode" presStyleLbl="node1" presStyleIdx="5" presStyleCnt="13">
        <dgm:presLayoutVars>
          <dgm:bulletEnabled val="1"/>
        </dgm:presLayoutVars>
      </dgm:prSet>
      <dgm:spPr/>
    </dgm:pt>
    <dgm:pt modelId="{323A2003-9C7C-44B7-9CE7-720B2B0098DB}" type="pres">
      <dgm:prSet presAssocID="{1E0EC0AD-26E2-4910-B93A-6370D5AA1DF6}" presName="aSpace2" presStyleCnt="0"/>
      <dgm:spPr/>
    </dgm:pt>
    <dgm:pt modelId="{F4B4A2E3-F0C4-421D-BA1B-6F44FD85286B}" type="pres">
      <dgm:prSet presAssocID="{EDE34624-B62E-4FB4-B7DD-8111E5B958E6}" presName="childNode" presStyleLbl="node1" presStyleIdx="6" presStyleCnt="13">
        <dgm:presLayoutVars>
          <dgm:bulletEnabled val="1"/>
        </dgm:presLayoutVars>
      </dgm:prSet>
      <dgm:spPr/>
    </dgm:pt>
    <dgm:pt modelId="{F430763D-B282-4199-ACB2-BE6F48A006B9}" type="pres">
      <dgm:prSet presAssocID="{A03FAD39-AB29-48BC-83F8-6CE63E466CD5}" presName="aSpace" presStyleCnt="0"/>
      <dgm:spPr/>
    </dgm:pt>
    <dgm:pt modelId="{FC60AA66-DB10-491C-90EB-2F0B4B201E9A}" type="pres">
      <dgm:prSet presAssocID="{C8F253A4-0747-46B0-B0F7-A542F89D3A11}" presName="compNode" presStyleCnt="0"/>
      <dgm:spPr/>
    </dgm:pt>
    <dgm:pt modelId="{DD786F1B-A2A0-4AFD-B962-F9F8408F11BA}" type="pres">
      <dgm:prSet presAssocID="{C8F253A4-0747-46B0-B0F7-A542F89D3A11}" presName="aNode" presStyleLbl="bgShp" presStyleIdx="2" presStyleCnt="4"/>
      <dgm:spPr/>
    </dgm:pt>
    <dgm:pt modelId="{61D610D0-32AC-4791-8288-F220A4FAD0CE}" type="pres">
      <dgm:prSet presAssocID="{C8F253A4-0747-46B0-B0F7-A542F89D3A11}" presName="textNode" presStyleLbl="bgShp" presStyleIdx="2" presStyleCnt="4"/>
      <dgm:spPr/>
    </dgm:pt>
    <dgm:pt modelId="{20189517-8938-4241-AC79-A85D967DF51F}" type="pres">
      <dgm:prSet presAssocID="{C8F253A4-0747-46B0-B0F7-A542F89D3A11}" presName="compChildNode" presStyleCnt="0"/>
      <dgm:spPr/>
    </dgm:pt>
    <dgm:pt modelId="{99BA02B7-75B8-4C3D-A940-690E4F6AD356}" type="pres">
      <dgm:prSet presAssocID="{C8F253A4-0747-46B0-B0F7-A542F89D3A11}" presName="theInnerList" presStyleCnt="0"/>
      <dgm:spPr/>
    </dgm:pt>
    <dgm:pt modelId="{E919D197-4EE2-4B08-ACD8-92DA720D9193}" type="pres">
      <dgm:prSet presAssocID="{E8E5F1A0-9E32-45CA-B599-30D4B96B362F}" presName="childNode" presStyleLbl="node1" presStyleIdx="7" presStyleCnt="13">
        <dgm:presLayoutVars>
          <dgm:bulletEnabled val="1"/>
        </dgm:presLayoutVars>
      </dgm:prSet>
      <dgm:spPr/>
    </dgm:pt>
    <dgm:pt modelId="{26B3104E-FEE3-42D3-ADFF-4A03D81C9CF1}" type="pres">
      <dgm:prSet presAssocID="{E8E5F1A0-9E32-45CA-B599-30D4B96B362F}" presName="aSpace2" presStyleCnt="0"/>
      <dgm:spPr/>
    </dgm:pt>
    <dgm:pt modelId="{7B6DC473-28DB-4A6F-8A1F-AB4C5CE4C8A4}" type="pres">
      <dgm:prSet presAssocID="{945A95B6-0E0F-44B1-B119-6FB9F147FA39}" presName="childNode" presStyleLbl="node1" presStyleIdx="8" presStyleCnt="13">
        <dgm:presLayoutVars>
          <dgm:bulletEnabled val="1"/>
        </dgm:presLayoutVars>
      </dgm:prSet>
      <dgm:spPr/>
    </dgm:pt>
    <dgm:pt modelId="{162DCC3A-79E4-4985-997D-52BC17B4447C}" type="pres">
      <dgm:prSet presAssocID="{945A95B6-0E0F-44B1-B119-6FB9F147FA39}" presName="aSpace2" presStyleCnt="0"/>
      <dgm:spPr/>
    </dgm:pt>
    <dgm:pt modelId="{260E303A-A886-4027-9E87-0B5F6F25BC5D}" type="pres">
      <dgm:prSet presAssocID="{4A3560A5-FD53-4E5D-8F1B-18155AEED49A}" presName="childNode" presStyleLbl="node1" presStyleIdx="9" presStyleCnt="13">
        <dgm:presLayoutVars>
          <dgm:bulletEnabled val="1"/>
        </dgm:presLayoutVars>
      </dgm:prSet>
      <dgm:spPr/>
    </dgm:pt>
    <dgm:pt modelId="{2177B14C-A53E-46C4-A525-B558EFDFA081}" type="pres">
      <dgm:prSet presAssocID="{C8F253A4-0747-46B0-B0F7-A542F89D3A11}" presName="aSpace" presStyleCnt="0"/>
      <dgm:spPr/>
    </dgm:pt>
    <dgm:pt modelId="{FE6ACB4C-DA02-40B2-9C6B-6D5F2EB9E01C}" type="pres">
      <dgm:prSet presAssocID="{25DFE5D8-50B7-4D7F-9E32-422F4366A802}" presName="compNode" presStyleCnt="0"/>
      <dgm:spPr/>
    </dgm:pt>
    <dgm:pt modelId="{4F2E90E0-AA0B-4C3D-A2C8-9D5325D48A6A}" type="pres">
      <dgm:prSet presAssocID="{25DFE5D8-50B7-4D7F-9E32-422F4366A802}" presName="aNode" presStyleLbl="bgShp" presStyleIdx="3" presStyleCnt="4"/>
      <dgm:spPr/>
    </dgm:pt>
    <dgm:pt modelId="{2F5E0C8D-4C09-4DCD-949C-6CFD0AAE0866}" type="pres">
      <dgm:prSet presAssocID="{25DFE5D8-50B7-4D7F-9E32-422F4366A802}" presName="textNode" presStyleLbl="bgShp" presStyleIdx="3" presStyleCnt="4"/>
      <dgm:spPr/>
    </dgm:pt>
    <dgm:pt modelId="{BBEAF6A4-7E56-43A1-B234-141AD1D445DB}" type="pres">
      <dgm:prSet presAssocID="{25DFE5D8-50B7-4D7F-9E32-422F4366A802}" presName="compChildNode" presStyleCnt="0"/>
      <dgm:spPr/>
    </dgm:pt>
    <dgm:pt modelId="{2CDFDE9B-F73E-4065-AC25-3BED615ABC99}" type="pres">
      <dgm:prSet presAssocID="{25DFE5D8-50B7-4D7F-9E32-422F4366A802}" presName="theInnerList" presStyleCnt="0"/>
      <dgm:spPr/>
    </dgm:pt>
    <dgm:pt modelId="{225E6BD6-A4CF-4ADF-ADEF-9D81AB48AEFA}" type="pres">
      <dgm:prSet presAssocID="{E75C11D9-EE76-46C4-8564-8CC2A9035B71}" presName="childNode" presStyleLbl="node1" presStyleIdx="10" presStyleCnt="13">
        <dgm:presLayoutVars>
          <dgm:bulletEnabled val="1"/>
        </dgm:presLayoutVars>
      </dgm:prSet>
      <dgm:spPr/>
    </dgm:pt>
    <dgm:pt modelId="{B74BAD8D-2071-4A29-B26C-9E3D0ACB2CEB}" type="pres">
      <dgm:prSet presAssocID="{E75C11D9-EE76-46C4-8564-8CC2A9035B71}" presName="aSpace2" presStyleCnt="0"/>
      <dgm:spPr/>
    </dgm:pt>
    <dgm:pt modelId="{6C547F27-4047-4999-BB7C-84F2A437658E}" type="pres">
      <dgm:prSet presAssocID="{F1489204-E537-47CA-BEE7-1D7E3388BFB7}" presName="childNode" presStyleLbl="node1" presStyleIdx="11" presStyleCnt="13">
        <dgm:presLayoutVars>
          <dgm:bulletEnabled val="1"/>
        </dgm:presLayoutVars>
      </dgm:prSet>
      <dgm:spPr/>
    </dgm:pt>
    <dgm:pt modelId="{D7F187ED-B7E1-44F9-BE70-CA187204A8CC}" type="pres">
      <dgm:prSet presAssocID="{F1489204-E537-47CA-BEE7-1D7E3388BFB7}" presName="aSpace2" presStyleCnt="0"/>
      <dgm:spPr/>
    </dgm:pt>
    <dgm:pt modelId="{C2C1F6C3-371B-44E5-A6A2-EFC8F85F7240}" type="pres">
      <dgm:prSet presAssocID="{4AD784A2-D8DD-4483-A314-C33B8E50FF45}" presName="childNode" presStyleLbl="node1" presStyleIdx="12" presStyleCnt="13">
        <dgm:presLayoutVars>
          <dgm:bulletEnabled val="1"/>
        </dgm:presLayoutVars>
      </dgm:prSet>
      <dgm:spPr/>
    </dgm:pt>
  </dgm:ptLst>
  <dgm:cxnLst>
    <dgm:cxn modelId="{BE109701-8D54-4B90-AF52-D73A5C5E6D2E}" srcId="{C8F253A4-0747-46B0-B0F7-A542F89D3A11}" destId="{E8E5F1A0-9E32-45CA-B599-30D4B96B362F}" srcOrd="0" destOrd="0" parTransId="{B661220B-C5AC-4E44-83A2-F24B8242046B}" sibTransId="{9DAFF46D-CCDA-4088-8CBB-1C66AAEA9E25}"/>
    <dgm:cxn modelId="{2059B103-3178-4F10-AE96-F071CCBE3167}" srcId="{B214CCB5-1478-42FC-A1C1-9251690309F2}" destId="{3EDD1D8E-57D2-4F0C-AF69-14AEB3C786CF}" srcOrd="0" destOrd="0" parTransId="{92C33FF7-D1A5-46EE-BEEB-748EBF3D38BF}" sibTransId="{81B15BD3-C370-43C6-8909-C6E2F1AFA159}"/>
    <dgm:cxn modelId="{5C9F4710-BA24-4980-B228-8C1911D4DEA3}" srcId="{A03FAD39-AB29-48BC-83F8-6CE63E466CD5}" destId="{2206DA2A-3682-4488-8680-BA7A543C38EB}" srcOrd="0" destOrd="0" parTransId="{BD915326-9E8C-4565-99AD-3A4B11CE9E5C}" sibTransId="{18ED077A-5715-4C33-9D21-D1061EC39368}"/>
    <dgm:cxn modelId="{EF33DA10-6453-4135-A13E-494026209AEE}" type="presOf" srcId="{1E0EC0AD-26E2-4910-B93A-6370D5AA1DF6}" destId="{53C4095F-29DE-4BBD-BF8A-22349DDB57BA}" srcOrd="0" destOrd="0" presId="urn:microsoft.com/office/officeart/2005/8/layout/lProcess2"/>
    <dgm:cxn modelId="{D5AD071C-5774-4321-878C-425CC7F5E919}" type="presOf" srcId="{EE41293A-9FE5-4837-8F49-F2C8C2C37EAD}" destId="{09AF6651-E66C-4610-98E8-D839176A11B5}" srcOrd="0" destOrd="0" presId="urn:microsoft.com/office/officeart/2005/8/layout/lProcess2"/>
    <dgm:cxn modelId="{A3292E25-DC4D-436E-BA45-ECF52CF01519}" type="presOf" srcId="{F1489204-E537-47CA-BEE7-1D7E3388BFB7}" destId="{6C547F27-4047-4999-BB7C-84F2A437658E}" srcOrd="0" destOrd="0" presId="urn:microsoft.com/office/officeart/2005/8/layout/lProcess2"/>
    <dgm:cxn modelId="{AEA91230-497C-42E2-8F48-27969143DC44}" srcId="{7C7B75F9-E25B-4ACF-BC32-6ABB87B55C7D}" destId="{B214CCB5-1478-42FC-A1C1-9251690309F2}" srcOrd="0" destOrd="0" parTransId="{D6745243-E71E-40EB-A966-1AFE410F54E3}" sibTransId="{EB6B8301-3F45-4FDC-BCBA-2A0FBB9CE1AD}"/>
    <dgm:cxn modelId="{7FE6A530-ACA4-4101-BE22-E59901593B1B}" srcId="{7C7B75F9-E25B-4ACF-BC32-6ABB87B55C7D}" destId="{25DFE5D8-50B7-4D7F-9E32-422F4366A802}" srcOrd="3" destOrd="0" parTransId="{57BFEDAE-7619-45DB-BE47-ADFDD9A9CCE3}" sibTransId="{2933E65F-BD2F-4617-9F56-9F39130F8F84}"/>
    <dgm:cxn modelId="{30AB455D-DECB-4B9E-894B-CA0D587B205A}" srcId="{25DFE5D8-50B7-4D7F-9E32-422F4366A802}" destId="{E75C11D9-EE76-46C4-8564-8CC2A9035B71}" srcOrd="0" destOrd="0" parTransId="{48D68026-BD36-4A0E-A5F8-B4DA081B2F4C}" sibTransId="{53E99AD9-F47C-4F34-8BA1-3892BD8D144A}"/>
    <dgm:cxn modelId="{7C3CDA5F-40D8-4417-AABA-205175FC202C}" type="presOf" srcId="{E75C11D9-EE76-46C4-8564-8CC2A9035B71}" destId="{225E6BD6-A4CF-4ADF-ADEF-9D81AB48AEFA}" srcOrd="0" destOrd="0" presId="urn:microsoft.com/office/officeart/2005/8/layout/lProcess2"/>
    <dgm:cxn modelId="{A3171846-3A1C-4C0E-8A1A-82254699D5B2}" srcId="{25DFE5D8-50B7-4D7F-9E32-422F4366A802}" destId="{4AD784A2-D8DD-4483-A314-C33B8E50FF45}" srcOrd="2" destOrd="0" parTransId="{832DFC5D-F7BB-48CF-92A5-11F38F655FAA}" sibTransId="{257F341D-C090-4017-BD1F-D8FE1B226B53}"/>
    <dgm:cxn modelId="{C09F7647-F589-4D9F-B2BF-EED75D069CB1}" srcId="{C8F253A4-0747-46B0-B0F7-A542F89D3A11}" destId="{945A95B6-0E0F-44B1-B119-6FB9F147FA39}" srcOrd="1" destOrd="0" parTransId="{964F76F2-F88E-4DB4-9863-7AAFAABF07E2}" sibTransId="{3E6D850F-2D21-4C39-A3F4-223F258D182D}"/>
    <dgm:cxn modelId="{8B90AF4F-D825-473D-8B66-C077D0DF158E}" srcId="{7C7B75F9-E25B-4ACF-BC32-6ABB87B55C7D}" destId="{A03FAD39-AB29-48BC-83F8-6CE63E466CD5}" srcOrd="1" destOrd="0" parTransId="{9171BFB8-BCAA-4346-8B8B-C99FBEE799D0}" sibTransId="{4FEB63D8-CB42-43A6-9F43-C510E9E51173}"/>
    <dgm:cxn modelId="{C8B41172-9AC8-4186-B527-CC45D5F8CDA5}" type="presOf" srcId="{2206DA2A-3682-4488-8680-BA7A543C38EB}" destId="{19D4F67F-1404-4CB0-BE04-DA1B8EDF937C}" srcOrd="0" destOrd="0" presId="urn:microsoft.com/office/officeart/2005/8/layout/lProcess2"/>
    <dgm:cxn modelId="{895DB675-3EE6-4E85-B3BC-DC779B9849CD}" type="presOf" srcId="{4AD784A2-D8DD-4483-A314-C33B8E50FF45}" destId="{C2C1F6C3-371B-44E5-A6A2-EFC8F85F7240}" srcOrd="0" destOrd="0" presId="urn:microsoft.com/office/officeart/2005/8/layout/lProcess2"/>
    <dgm:cxn modelId="{57F87359-0F1E-42E7-8D3C-E8D91715A896}" srcId="{C8F253A4-0747-46B0-B0F7-A542F89D3A11}" destId="{4A3560A5-FD53-4E5D-8F1B-18155AEED49A}" srcOrd="2" destOrd="0" parTransId="{88852066-F630-415F-B456-527D3C282588}" sibTransId="{7D0D6D06-5A56-46D8-969E-20EEA41E61B4}"/>
    <dgm:cxn modelId="{D7056287-C29C-4FD6-8C95-35ACC222A0C1}" type="presOf" srcId="{B214CCB5-1478-42FC-A1C1-9251690309F2}" destId="{7B22577C-4D75-4ADB-883E-595C53D9F959}" srcOrd="1" destOrd="0" presId="urn:microsoft.com/office/officeart/2005/8/layout/lProcess2"/>
    <dgm:cxn modelId="{7240718C-D136-4272-9BFB-C20D1874D9E6}" srcId="{A03FAD39-AB29-48BC-83F8-6CE63E466CD5}" destId="{EDE34624-B62E-4FB4-B7DD-8111E5B958E6}" srcOrd="3" destOrd="0" parTransId="{4DFADF9A-DC24-4314-AED8-4D5D3C6568E9}" sibTransId="{00E7C54F-C688-43FD-BEC7-FD172FD84975}"/>
    <dgm:cxn modelId="{F52D3394-D829-41E2-9451-A42C8E58EC04}" type="presOf" srcId="{C8F253A4-0747-46B0-B0F7-A542F89D3A11}" destId="{61D610D0-32AC-4791-8288-F220A4FAD0CE}" srcOrd="1" destOrd="0" presId="urn:microsoft.com/office/officeart/2005/8/layout/lProcess2"/>
    <dgm:cxn modelId="{F5CCC399-22B5-4F11-81F6-4DD7890044CE}" type="presOf" srcId="{25DFE5D8-50B7-4D7F-9E32-422F4366A802}" destId="{4F2E90E0-AA0B-4C3D-A2C8-9D5325D48A6A}" srcOrd="0" destOrd="0" presId="urn:microsoft.com/office/officeart/2005/8/layout/lProcess2"/>
    <dgm:cxn modelId="{3BAC0F9E-D82F-4707-908C-AFA552460452}" srcId="{B214CCB5-1478-42FC-A1C1-9251690309F2}" destId="{EE41293A-9FE5-4837-8F49-F2C8C2C37EAD}" srcOrd="1" destOrd="0" parTransId="{DE888A7F-275F-4AC9-AEB9-BF0AAC7F0966}" sibTransId="{A59DD219-1A12-42A5-817D-0C9409B621C2}"/>
    <dgm:cxn modelId="{2B5659BC-6D8F-4BD0-B3A1-439E8F76230B}" type="presOf" srcId="{E8E5F1A0-9E32-45CA-B599-30D4B96B362F}" destId="{E919D197-4EE2-4B08-ACD8-92DA720D9193}" srcOrd="0" destOrd="0" presId="urn:microsoft.com/office/officeart/2005/8/layout/lProcess2"/>
    <dgm:cxn modelId="{FC73DBBF-EF9F-4B36-A262-B8F8DF64B6E2}" type="presOf" srcId="{A03FAD39-AB29-48BC-83F8-6CE63E466CD5}" destId="{5A104C2C-3BDB-4645-B090-E69AB1A2520B}" srcOrd="1" destOrd="0" presId="urn:microsoft.com/office/officeart/2005/8/layout/lProcess2"/>
    <dgm:cxn modelId="{178C69C8-53B3-4F6C-92C2-7F2D81564D18}" type="presOf" srcId="{B214CCB5-1478-42FC-A1C1-9251690309F2}" destId="{110904CD-8037-406B-8B2D-9ABC917CA13D}" srcOrd="0" destOrd="0" presId="urn:microsoft.com/office/officeart/2005/8/layout/lProcess2"/>
    <dgm:cxn modelId="{A42833CB-4D21-4A51-984B-DF0C8185EB56}" type="presOf" srcId="{945A95B6-0E0F-44B1-B119-6FB9F147FA39}" destId="{7B6DC473-28DB-4A6F-8A1F-AB4C5CE4C8A4}" srcOrd="0" destOrd="0" presId="urn:microsoft.com/office/officeart/2005/8/layout/lProcess2"/>
    <dgm:cxn modelId="{2DDF42CD-097B-4F0E-81EE-EB4EB712B377}" type="presOf" srcId="{25DFE5D8-50B7-4D7F-9E32-422F4366A802}" destId="{2F5E0C8D-4C09-4DCD-949C-6CFD0AAE0866}" srcOrd="1" destOrd="0" presId="urn:microsoft.com/office/officeart/2005/8/layout/lProcess2"/>
    <dgm:cxn modelId="{5106FBD3-13B3-4F4A-A590-311178D15C25}" type="presOf" srcId="{9D0DF52B-6A97-468D-9724-E9B7C792E84F}" destId="{EE4A3FB7-0DA0-4661-8FB8-93CC31F8B467}" srcOrd="0" destOrd="0" presId="urn:microsoft.com/office/officeart/2005/8/layout/lProcess2"/>
    <dgm:cxn modelId="{A174B1D4-294D-4C8B-BA6B-7EAA68506C96}" srcId="{7C7B75F9-E25B-4ACF-BC32-6ABB87B55C7D}" destId="{C8F253A4-0747-46B0-B0F7-A542F89D3A11}" srcOrd="2" destOrd="0" parTransId="{1D5897D2-06C0-45A7-8021-508C9D39F3F5}" sibTransId="{F93ECB61-4168-4E68-B184-68B8EA255744}"/>
    <dgm:cxn modelId="{FDC833D9-3EDA-44DD-A7CA-2B2B0EC701D8}" type="presOf" srcId="{C8F253A4-0747-46B0-B0F7-A542F89D3A11}" destId="{DD786F1B-A2A0-4AFD-B962-F9F8408F11BA}" srcOrd="0" destOrd="0" presId="urn:microsoft.com/office/officeart/2005/8/layout/lProcess2"/>
    <dgm:cxn modelId="{56F810DA-0B33-4B5A-8193-C9B3060179EC}" type="presOf" srcId="{3EDD1D8E-57D2-4F0C-AF69-14AEB3C786CF}" destId="{781C384B-A2A3-4265-A859-846B73E75CBE}" srcOrd="0" destOrd="0" presId="urn:microsoft.com/office/officeart/2005/8/layout/lProcess2"/>
    <dgm:cxn modelId="{198A11DA-928D-4CD2-8683-D04889CBE61B}" type="presOf" srcId="{EDE34624-B62E-4FB4-B7DD-8111E5B958E6}" destId="{F4B4A2E3-F0C4-421D-BA1B-6F44FD85286B}" srcOrd="0" destOrd="0" presId="urn:microsoft.com/office/officeart/2005/8/layout/lProcess2"/>
    <dgm:cxn modelId="{F4FCDFDC-7729-4A05-83E7-CC940AE197D6}" srcId="{B214CCB5-1478-42FC-A1C1-9251690309F2}" destId="{9D0DF52B-6A97-468D-9724-E9B7C792E84F}" srcOrd="2" destOrd="0" parTransId="{BE36CCEC-98A5-422A-8956-A560A674FB71}" sibTransId="{B7DC6EC9-89F9-4C1B-A58C-007775597C6D}"/>
    <dgm:cxn modelId="{ECC677E4-D28C-4036-9195-B81FDCC4FF02}" srcId="{A03FAD39-AB29-48BC-83F8-6CE63E466CD5}" destId="{1E0EC0AD-26E2-4910-B93A-6370D5AA1DF6}" srcOrd="2" destOrd="0" parTransId="{1BB927FD-5CF1-4C5C-8103-F5FD2C3F820D}" sibTransId="{F7EAF02B-E238-4202-A6BA-04D54E5642B8}"/>
    <dgm:cxn modelId="{EEA458E4-B0A2-4C38-84F6-FC78DBC2F2FD}" type="presOf" srcId="{7C7B75F9-E25B-4ACF-BC32-6ABB87B55C7D}" destId="{23648DD7-DA3E-4803-9849-12AE759111F7}" srcOrd="0" destOrd="0" presId="urn:microsoft.com/office/officeart/2005/8/layout/lProcess2"/>
    <dgm:cxn modelId="{D17828E5-EE14-4813-8AC3-946278E71A15}" srcId="{A03FAD39-AB29-48BC-83F8-6CE63E466CD5}" destId="{624A13BC-8C4B-40BE-ACAB-6E1E72FDF482}" srcOrd="1" destOrd="0" parTransId="{6D810A0E-DAEF-4C45-AE22-22FC20100A15}" sibTransId="{089F28B3-AEE7-4246-A8A5-1520591D8E93}"/>
    <dgm:cxn modelId="{87F8B4E8-5E73-4ACE-BFA7-7CD56BE90F42}" srcId="{25DFE5D8-50B7-4D7F-9E32-422F4366A802}" destId="{F1489204-E537-47CA-BEE7-1D7E3388BFB7}" srcOrd="1" destOrd="0" parTransId="{E0A1A0B1-B807-428D-B48D-7360AD287BB2}" sibTransId="{D9AB21DD-61E8-4EAC-83E5-9CEA7F609D56}"/>
    <dgm:cxn modelId="{19ADDFEB-9CDE-48FA-ACEA-F7BCCFC0DAA0}" type="presOf" srcId="{A03FAD39-AB29-48BC-83F8-6CE63E466CD5}" destId="{89CF3853-E8DC-419D-947F-3347BB6E457F}" srcOrd="0" destOrd="0" presId="urn:microsoft.com/office/officeart/2005/8/layout/lProcess2"/>
    <dgm:cxn modelId="{63D40BF2-AD37-45B0-BA79-9ED213615395}" type="presOf" srcId="{4A3560A5-FD53-4E5D-8F1B-18155AEED49A}" destId="{260E303A-A886-4027-9E87-0B5F6F25BC5D}" srcOrd="0" destOrd="0" presId="urn:microsoft.com/office/officeart/2005/8/layout/lProcess2"/>
    <dgm:cxn modelId="{5D7BA6FA-0CFD-4B13-8960-12F734F92C6C}" type="presOf" srcId="{624A13BC-8C4B-40BE-ACAB-6E1E72FDF482}" destId="{CAF90034-7CA0-43E4-9188-5F3643C58578}" srcOrd="0" destOrd="0" presId="urn:microsoft.com/office/officeart/2005/8/layout/lProcess2"/>
    <dgm:cxn modelId="{E7634CDC-C277-4577-A8BF-16400CFB7968}" type="presParOf" srcId="{23648DD7-DA3E-4803-9849-12AE759111F7}" destId="{5D0EB074-A281-4D19-AE60-3F8F7C0FAAD0}" srcOrd="0" destOrd="0" presId="urn:microsoft.com/office/officeart/2005/8/layout/lProcess2"/>
    <dgm:cxn modelId="{BDB1CAEF-F984-45A7-A6C0-3707B7AE05D0}" type="presParOf" srcId="{5D0EB074-A281-4D19-AE60-3F8F7C0FAAD0}" destId="{110904CD-8037-406B-8B2D-9ABC917CA13D}" srcOrd="0" destOrd="0" presId="urn:microsoft.com/office/officeart/2005/8/layout/lProcess2"/>
    <dgm:cxn modelId="{F2CEF544-AF76-4702-B19A-E6B125D8CFD2}" type="presParOf" srcId="{5D0EB074-A281-4D19-AE60-3F8F7C0FAAD0}" destId="{7B22577C-4D75-4ADB-883E-595C53D9F959}" srcOrd="1" destOrd="0" presId="urn:microsoft.com/office/officeart/2005/8/layout/lProcess2"/>
    <dgm:cxn modelId="{13FFD7C7-9A51-4E25-BCC8-FED126F3C66F}" type="presParOf" srcId="{5D0EB074-A281-4D19-AE60-3F8F7C0FAAD0}" destId="{2B06D05B-6551-46F8-BFB6-4CB22D2AF2D1}" srcOrd="2" destOrd="0" presId="urn:microsoft.com/office/officeart/2005/8/layout/lProcess2"/>
    <dgm:cxn modelId="{6CFC5EC5-EB96-4D78-BA9E-778742F85117}" type="presParOf" srcId="{2B06D05B-6551-46F8-BFB6-4CB22D2AF2D1}" destId="{3951BB92-4F0D-4951-AF91-5B79831908A3}" srcOrd="0" destOrd="0" presId="urn:microsoft.com/office/officeart/2005/8/layout/lProcess2"/>
    <dgm:cxn modelId="{DF3AB302-4EF7-4D69-8BC7-2C2396FBE241}" type="presParOf" srcId="{3951BB92-4F0D-4951-AF91-5B79831908A3}" destId="{781C384B-A2A3-4265-A859-846B73E75CBE}" srcOrd="0" destOrd="0" presId="urn:microsoft.com/office/officeart/2005/8/layout/lProcess2"/>
    <dgm:cxn modelId="{0CEE39FD-2405-41D2-9955-5B7F5B8EB665}" type="presParOf" srcId="{3951BB92-4F0D-4951-AF91-5B79831908A3}" destId="{EE138DBF-B80E-49B8-8CF6-675CB5157134}" srcOrd="1" destOrd="0" presId="urn:microsoft.com/office/officeart/2005/8/layout/lProcess2"/>
    <dgm:cxn modelId="{F3189368-1605-4863-A84B-8AB62B825DB1}" type="presParOf" srcId="{3951BB92-4F0D-4951-AF91-5B79831908A3}" destId="{09AF6651-E66C-4610-98E8-D839176A11B5}" srcOrd="2" destOrd="0" presId="urn:microsoft.com/office/officeart/2005/8/layout/lProcess2"/>
    <dgm:cxn modelId="{8B370BE3-6124-45BD-80A9-FE1DFC2535FB}" type="presParOf" srcId="{3951BB92-4F0D-4951-AF91-5B79831908A3}" destId="{F1A98905-0833-4EA4-B3F8-C618B4CA4932}" srcOrd="3" destOrd="0" presId="urn:microsoft.com/office/officeart/2005/8/layout/lProcess2"/>
    <dgm:cxn modelId="{42D4765E-81B0-4F7F-AC43-C643F0ABFD9F}" type="presParOf" srcId="{3951BB92-4F0D-4951-AF91-5B79831908A3}" destId="{EE4A3FB7-0DA0-4661-8FB8-93CC31F8B467}" srcOrd="4" destOrd="0" presId="urn:microsoft.com/office/officeart/2005/8/layout/lProcess2"/>
    <dgm:cxn modelId="{D5DEA672-452B-41E0-9808-0DB9A99CF5D9}" type="presParOf" srcId="{23648DD7-DA3E-4803-9849-12AE759111F7}" destId="{2C740930-502F-4515-A996-5F8AB6E8235B}" srcOrd="1" destOrd="0" presId="urn:microsoft.com/office/officeart/2005/8/layout/lProcess2"/>
    <dgm:cxn modelId="{01335B60-164D-4CE3-B5B3-A5D3DB54F34A}" type="presParOf" srcId="{23648DD7-DA3E-4803-9849-12AE759111F7}" destId="{58E2D457-AA5F-4760-AB10-887F9FA1BF1E}" srcOrd="2" destOrd="0" presId="urn:microsoft.com/office/officeart/2005/8/layout/lProcess2"/>
    <dgm:cxn modelId="{0C9BE247-65AE-4C7B-B7C2-1C7F806645BE}" type="presParOf" srcId="{58E2D457-AA5F-4760-AB10-887F9FA1BF1E}" destId="{89CF3853-E8DC-419D-947F-3347BB6E457F}" srcOrd="0" destOrd="0" presId="urn:microsoft.com/office/officeart/2005/8/layout/lProcess2"/>
    <dgm:cxn modelId="{A90D40F1-A663-4D56-AE43-9D2A0526F820}" type="presParOf" srcId="{58E2D457-AA5F-4760-AB10-887F9FA1BF1E}" destId="{5A104C2C-3BDB-4645-B090-E69AB1A2520B}" srcOrd="1" destOrd="0" presId="urn:microsoft.com/office/officeart/2005/8/layout/lProcess2"/>
    <dgm:cxn modelId="{BDF9FEC0-B8A8-45AC-A0FA-2F533E87CF84}" type="presParOf" srcId="{58E2D457-AA5F-4760-AB10-887F9FA1BF1E}" destId="{CF52E0DD-DF3F-49F0-B3F3-112B3C45D2A2}" srcOrd="2" destOrd="0" presId="urn:microsoft.com/office/officeart/2005/8/layout/lProcess2"/>
    <dgm:cxn modelId="{AEF75C16-F2A4-4612-AF1C-BE78FB0781CD}" type="presParOf" srcId="{CF52E0DD-DF3F-49F0-B3F3-112B3C45D2A2}" destId="{4573E6F2-01D5-4547-B25E-88F22B9888E5}" srcOrd="0" destOrd="0" presId="urn:microsoft.com/office/officeart/2005/8/layout/lProcess2"/>
    <dgm:cxn modelId="{24D6391A-83D1-45A2-9487-43A622B3C501}" type="presParOf" srcId="{4573E6F2-01D5-4547-B25E-88F22B9888E5}" destId="{19D4F67F-1404-4CB0-BE04-DA1B8EDF937C}" srcOrd="0" destOrd="0" presId="urn:microsoft.com/office/officeart/2005/8/layout/lProcess2"/>
    <dgm:cxn modelId="{6A596583-EC4B-48E9-BCD5-EAEEB1CC59D1}" type="presParOf" srcId="{4573E6F2-01D5-4547-B25E-88F22B9888E5}" destId="{71E9DAE4-2EFA-4232-B6FB-D8C5E5D2CE3E}" srcOrd="1" destOrd="0" presId="urn:microsoft.com/office/officeart/2005/8/layout/lProcess2"/>
    <dgm:cxn modelId="{71306C81-B121-4D4F-81BB-F48040C5CE5B}" type="presParOf" srcId="{4573E6F2-01D5-4547-B25E-88F22B9888E5}" destId="{CAF90034-7CA0-43E4-9188-5F3643C58578}" srcOrd="2" destOrd="0" presId="urn:microsoft.com/office/officeart/2005/8/layout/lProcess2"/>
    <dgm:cxn modelId="{22918402-A58B-4F9E-89EA-8E83D3905940}" type="presParOf" srcId="{4573E6F2-01D5-4547-B25E-88F22B9888E5}" destId="{072A8CF4-DFDF-453A-AAF5-B7DD271E6DA7}" srcOrd="3" destOrd="0" presId="urn:microsoft.com/office/officeart/2005/8/layout/lProcess2"/>
    <dgm:cxn modelId="{126803C6-691D-4FC3-8C82-0D0D84067827}" type="presParOf" srcId="{4573E6F2-01D5-4547-B25E-88F22B9888E5}" destId="{53C4095F-29DE-4BBD-BF8A-22349DDB57BA}" srcOrd="4" destOrd="0" presId="urn:microsoft.com/office/officeart/2005/8/layout/lProcess2"/>
    <dgm:cxn modelId="{54209829-6210-47F5-8D8D-DED33394B0C3}" type="presParOf" srcId="{4573E6F2-01D5-4547-B25E-88F22B9888E5}" destId="{323A2003-9C7C-44B7-9CE7-720B2B0098DB}" srcOrd="5" destOrd="0" presId="urn:microsoft.com/office/officeart/2005/8/layout/lProcess2"/>
    <dgm:cxn modelId="{D900400D-965B-42FB-8BA1-B3E07851D385}" type="presParOf" srcId="{4573E6F2-01D5-4547-B25E-88F22B9888E5}" destId="{F4B4A2E3-F0C4-421D-BA1B-6F44FD85286B}" srcOrd="6" destOrd="0" presId="urn:microsoft.com/office/officeart/2005/8/layout/lProcess2"/>
    <dgm:cxn modelId="{BAD9BD4E-9FE5-4C80-BB15-A70430FAEE1F}" type="presParOf" srcId="{23648DD7-DA3E-4803-9849-12AE759111F7}" destId="{F430763D-B282-4199-ACB2-BE6F48A006B9}" srcOrd="3" destOrd="0" presId="urn:microsoft.com/office/officeart/2005/8/layout/lProcess2"/>
    <dgm:cxn modelId="{7BB2C06D-DBAC-42C9-92D0-D076BC6BF515}" type="presParOf" srcId="{23648DD7-DA3E-4803-9849-12AE759111F7}" destId="{FC60AA66-DB10-491C-90EB-2F0B4B201E9A}" srcOrd="4" destOrd="0" presId="urn:microsoft.com/office/officeart/2005/8/layout/lProcess2"/>
    <dgm:cxn modelId="{AD2BB82C-1DAD-41C0-9EEA-2A4183C9A59C}" type="presParOf" srcId="{FC60AA66-DB10-491C-90EB-2F0B4B201E9A}" destId="{DD786F1B-A2A0-4AFD-B962-F9F8408F11BA}" srcOrd="0" destOrd="0" presId="urn:microsoft.com/office/officeart/2005/8/layout/lProcess2"/>
    <dgm:cxn modelId="{CEA682BA-3D15-4490-98F3-20DE5C9992EC}" type="presParOf" srcId="{FC60AA66-DB10-491C-90EB-2F0B4B201E9A}" destId="{61D610D0-32AC-4791-8288-F220A4FAD0CE}" srcOrd="1" destOrd="0" presId="urn:microsoft.com/office/officeart/2005/8/layout/lProcess2"/>
    <dgm:cxn modelId="{E8FC3F4A-3FEB-4D26-8AB5-8CE3F52331EF}" type="presParOf" srcId="{FC60AA66-DB10-491C-90EB-2F0B4B201E9A}" destId="{20189517-8938-4241-AC79-A85D967DF51F}" srcOrd="2" destOrd="0" presId="urn:microsoft.com/office/officeart/2005/8/layout/lProcess2"/>
    <dgm:cxn modelId="{B742FCFA-8C20-4809-B466-A8392313D687}" type="presParOf" srcId="{20189517-8938-4241-AC79-A85D967DF51F}" destId="{99BA02B7-75B8-4C3D-A940-690E4F6AD356}" srcOrd="0" destOrd="0" presId="urn:microsoft.com/office/officeart/2005/8/layout/lProcess2"/>
    <dgm:cxn modelId="{ADB6241E-8127-4BD1-8607-8C8696157677}" type="presParOf" srcId="{99BA02B7-75B8-4C3D-A940-690E4F6AD356}" destId="{E919D197-4EE2-4B08-ACD8-92DA720D9193}" srcOrd="0" destOrd="0" presId="urn:microsoft.com/office/officeart/2005/8/layout/lProcess2"/>
    <dgm:cxn modelId="{22F6EB6F-0679-4D4B-B7D1-50743F86EA0A}" type="presParOf" srcId="{99BA02B7-75B8-4C3D-A940-690E4F6AD356}" destId="{26B3104E-FEE3-42D3-ADFF-4A03D81C9CF1}" srcOrd="1" destOrd="0" presId="urn:microsoft.com/office/officeart/2005/8/layout/lProcess2"/>
    <dgm:cxn modelId="{AAF5FC10-2F1A-4D98-B899-3570EB1E4419}" type="presParOf" srcId="{99BA02B7-75B8-4C3D-A940-690E4F6AD356}" destId="{7B6DC473-28DB-4A6F-8A1F-AB4C5CE4C8A4}" srcOrd="2" destOrd="0" presId="urn:microsoft.com/office/officeart/2005/8/layout/lProcess2"/>
    <dgm:cxn modelId="{FA2C06A3-F9FE-4183-A58E-E8F05C16030B}" type="presParOf" srcId="{99BA02B7-75B8-4C3D-A940-690E4F6AD356}" destId="{162DCC3A-79E4-4985-997D-52BC17B4447C}" srcOrd="3" destOrd="0" presId="urn:microsoft.com/office/officeart/2005/8/layout/lProcess2"/>
    <dgm:cxn modelId="{C42D1596-320F-4908-8FBD-443D646C8D6A}" type="presParOf" srcId="{99BA02B7-75B8-4C3D-A940-690E4F6AD356}" destId="{260E303A-A886-4027-9E87-0B5F6F25BC5D}" srcOrd="4" destOrd="0" presId="urn:microsoft.com/office/officeart/2005/8/layout/lProcess2"/>
    <dgm:cxn modelId="{0089AB30-9ED0-44A8-BB6A-547D60AE0554}" type="presParOf" srcId="{23648DD7-DA3E-4803-9849-12AE759111F7}" destId="{2177B14C-A53E-46C4-A525-B558EFDFA081}" srcOrd="5" destOrd="0" presId="urn:microsoft.com/office/officeart/2005/8/layout/lProcess2"/>
    <dgm:cxn modelId="{F62B7496-5AD8-4632-87F2-C48FBC0B56F6}" type="presParOf" srcId="{23648DD7-DA3E-4803-9849-12AE759111F7}" destId="{FE6ACB4C-DA02-40B2-9C6B-6D5F2EB9E01C}" srcOrd="6" destOrd="0" presId="urn:microsoft.com/office/officeart/2005/8/layout/lProcess2"/>
    <dgm:cxn modelId="{082235EF-019A-4CD1-A1CB-1DC133A2D8AA}" type="presParOf" srcId="{FE6ACB4C-DA02-40B2-9C6B-6D5F2EB9E01C}" destId="{4F2E90E0-AA0B-4C3D-A2C8-9D5325D48A6A}" srcOrd="0" destOrd="0" presId="urn:microsoft.com/office/officeart/2005/8/layout/lProcess2"/>
    <dgm:cxn modelId="{D5737C7F-D50E-438C-B589-FA34BF75C8F2}" type="presParOf" srcId="{FE6ACB4C-DA02-40B2-9C6B-6D5F2EB9E01C}" destId="{2F5E0C8D-4C09-4DCD-949C-6CFD0AAE0866}" srcOrd="1" destOrd="0" presId="urn:microsoft.com/office/officeart/2005/8/layout/lProcess2"/>
    <dgm:cxn modelId="{ED5B1EC9-E80A-465E-9512-FC5CDA69C94E}" type="presParOf" srcId="{FE6ACB4C-DA02-40B2-9C6B-6D5F2EB9E01C}" destId="{BBEAF6A4-7E56-43A1-B234-141AD1D445DB}" srcOrd="2" destOrd="0" presId="urn:microsoft.com/office/officeart/2005/8/layout/lProcess2"/>
    <dgm:cxn modelId="{D6BA6260-9062-4D50-BE69-0EE47C861319}" type="presParOf" srcId="{BBEAF6A4-7E56-43A1-B234-141AD1D445DB}" destId="{2CDFDE9B-F73E-4065-AC25-3BED615ABC99}" srcOrd="0" destOrd="0" presId="urn:microsoft.com/office/officeart/2005/8/layout/lProcess2"/>
    <dgm:cxn modelId="{4F4B98E7-73D3-4EAF-9348-5A962DCEA500}" type="presParOf" srcId="{2CDFDE9B-F73E-4065-AC25-3BED615ABC99}" destId="{225E6BD6-A4CF-4ADF-ADEF-9D81AB48AEFA}" srcOrd="0" destOrd="0" presId="urn:microsoft.com/office/officeart/2005/8/layout/lProcess2"/>
    <dgm:cxn modelId="{7A195843-1614-4AD2-9E9A-AC9BF32CDC7E}" type="presParOf" srcId="{2CDFDE9B-F73E-4065-AC25-3BED615ABC99}" destId="{B74BAD8D-2071-4A29-B26C-9E3D0ACB2CEB}" srcOrd="1" destOrd="0" presId="urn:microsoft.com/office/officeart/2005/8/layout/lProcess2"/>
    <dgm:cxn modelId="{A26C39D5-AB3C-4258-B69A-7E2F75EE1C05}" type="presParOf" srcId="{2CDFDE9B-F73E-4065-AC25-3BED615ABC99}" destId="{6C547F27-4047-4999-BB7C-84F2A437658E}" srcOrd="2" destOrd="0" presId="urn:microsoft.com/office/officeart/2005/8/layout/lProcess2"/>
    <dgm:cxn modelId="{4DFC32EC-2F51-4B94-BBA2-2CF270D6BFA6}" type="presParOf" srcId="{2CDFDE9B-F73E-4065-AC25-3BED615ABC99}" destId="{D7F187ED-B7E1-44F9-BE70-CA187204A8CC}" srcOrd="3" destOrd="0" presId="urn:microsoft.com/office/officeart/2005/8/layout/lProcess2"/>
    <dgm:cxn modelId="{5E1EEF3B-45E2-4F9D-88AF-AF425AEF4A75}" type="presParOf" srcId="{2CDFDE9B-F73E-4065-AC25-3BED615ABC99}" destId="{C2C1F6C3-371B-44E5-A6A2-EFC8F85F7240}"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6E44A-70AC-4A86-B54E-931F83B5FBF4}">
      <dsp:nvSpPr>
        <dsp:cNvPr id="0" name=""/>
        <dsp:cNvSpPr/>
      </dsp:nvSpPr>
      <dsp:spPr>
        <a:xfrm>
          <a:off x="3286" y="14599"/>
          <a:ext cx="3203971" cy="1281588"/>
        </a:xfrm>
        <a:prstGeom prst="rect">
          <a:avLst/>
        </a:prstGeom>
        <a:solidFill>
          <a:schemeClr val="accent1">
            <a:lumMod val="50000"/>
          </a:schemeClr>
        </a:solidFill>
        <a:ln w="12700" cap="flat" cmpd="sng" algn="ctr">
          <a:solidFill>
            <a:schemeClr val="accent1">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GB" sz="2400" b="1" kern="1200" dirty="0"/>
            <a:t>Research Question</a:t>
          </a:r>
        </a:p>
      </dsp:txBody>
      <dsp:txXfrm>
        <a:off x="3286" y="14599"/>
        <a:ext cx="3203971" cy="1281588"/>
      </dsp:txXfrm>
    </dsp:sp>
    <dsp:sp modelId="{AE0E567C-9393-455E-8852-6A2F4F56C978}">
      <dsp:nvSpPr>
        <dsp:cNvPr id="0" name=""/>
        <dsp:cNvSpPr/>
      </dsp:nvSpPr>
      <dsp:spPr>
        <a:xfrm>
          <a:off x="3286" y="1296187"/>
          <a:ext cx="3203971" cy="2196000"/>
        </a:xfrm>
        <a:prstGeom prst="rect">
          <a:avLst/>
        </a:prstGeom>
        <a:solidFill>
          <a:schemeClr val="bg1">
            <a:alpha val="90000"/>
          </a:schemeClr>
        </a:solidFill>
        <a:ln w="12700" cap="flat" cmpd="sng" algn="ctr">
          <a:solidFill>
            <a:schemeClr val="accent1">
              <a:lumMod val="5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u="sng" kern="1200" dirty="0"/>
            <a:t>How can Safety-II principles enhance safeguarding learning in General Practice</a:t>
          </a:r>
          <a:r>
            <a:rPr lang="en-GB" sz="2400" kern="1200" dirty="0"/>
            <a:t>?</a:t>
          </a:r>
        </a:p>
      </dsp:txBody>
      <dsp:txXfrm>
        <a:off x="3286" y="1296187"/>
        <a:ext cx="3203971" cy="2196000"/>
      </dsp:txXfrm>
    </dsp:sp>
    <dsp:sp modelId="{A9ABDA41-3290-45FF-8997-08FAA7F8A37C}">
      <dsp:nvSpPr>
        <dsp:cNvPr id="0" name=""/>
        <dsp:cNvSpPr/>
      </dsp:nvSpPr>
      <dsp:spPr>
        <a:xfrm>
          <a:off x="3655814" y="14599"/>
          <a:ext cx="3203971" cy="1281588"/>
        </a:xfrm>
        <a:prstGeom prst="rect">
          <a:avLst/>
        </a:prstGeom>
        <a:solidFill>
          <a:schemeClr val="accent2">
            <a:lumMod val="75000"/>
          </a:schemeClr>
        </a:solidFill>
        <a:ln w="127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GB" sz="2400" b="1" kern="1200" dirty="0"/>
            <a:t>Methods</a:t>
          </a:r>
        </a:p>
      </dsp:txBody>
      <dsp:txXfrm>
        <a:off x="3655814" y="14599"/>
        <a:ext cx="3203971" cy="1281588"/>
      </dsp:txXfrm>
    </dsp:sp>
    <dsp:sp modelId="{982B59B7-9E91-4238-9BCD-4AA68E28C5E8}">
      <dsp:nvSpPr>
        <dsp:cNvPr id="0" name=""/>
        <dsp:cNvSpPr/>
      </dsp:nvSpPr>
      <dsp:spPr>
        <a:xfrm>
          <a:off x="3655814" y="1296187"/>
          <a:ext cx="3203971" cy="2196000"/>
        </a:xfrm>
        <a:prstGeom prst="rect">
          <a:avLst/>
        </a:prstGeom>
        <a:solidFill>
          <a:schemeClr val="bg1">
            <a:alpha val="90000"/>
          </a:schemeClr>
        </a:solidFill>
        <a:ln w="12700" cap="flat" cmpd="sng" algn="ctr">
          <a:solidFill>
            <a:schemeClr val="accent2">
              <a:lumMod val="7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a:t>Literature review</a:t>
          </a:r>
        </a:p>
        <a:p>
          <a:pPr marL="228600" lvl="1" indent="-228600" algn="l" defTabSz="1066800">
            <a:lnSpc>
              <a:spcPct val="90000"/>
            </a:lnSpc>
            <a:spcBef>
              <a:spcPct val="0"/>
            </a:spcBef>
            <a:spcAft>
              <a:spcPct val="15000"/>
            </a:spcAft>
            <a:buChar char="•"/>
          </a:pPr>
          <a:r>
            <a:rPr lang="en-GB" sz="2400" kern="1200" dirty="0"/>
            <a:t>Leadership reflection </a:t>
          </a:r>
        </a:p>
      </dsp:txBody>
      <dsp:txXfrm>
        <a:off x="3655814" y="1296187"/>
        <a:ext cx="3203971" cy="2196000"/>
      </dsp:txXfrm>
    </dsp:sp>
    <dsp:sp modelId="{3F3F11E7-0E48-4C59-B45B-9BF9F3F2DFAD}">
      <dsp:nvSpPr>
        <dsp:cNvPr id="0" name=""/>
        <dsp:cNvSpPr/>
      </dsp:nvSpPr>
      <dsp:spPr>
        <a:xfrm>
          <a:off x="7308342" y="14599"/>
          <a:ext cx="3203971" cy="1281588"/>
        </a:xfrm>
        <a:prstGeom prst="rect">
          <a:avLst/>
        </a:prstGeom>
        <a:solidFill>
          <a:schemeClr val="accent6">
            <a:lumMod val="5000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GB" sz="2400" b="1" kern="1200" dirty="0"/>
            <a:t>Background &amp; Context</a:t>
          </a:r>
        </a:p>
      </dsp:txBody>
      <dsp:txXfrm>
        <a:off x="7308342" y="14599"/>
        <a:ext cx="3203971" cy="1281588"/>
      </dsp:txXfrm>
    </dsp:sp>
    <dsp:sp modelId="{E7A640BA-8F75-41B4-82ED-F4BC3EA05424}">
      <dsp:nvSpPr>
        <dsp:cNvPr id="0" name=""/>
        <dsp:cNvSpPr/>
      </dsp:nvSpPr>
      <dsp:spPr>
        <a:xfrm>
          <a:off x="7308342" y="1296187"/>
          <a:ext cx="3203971" cy="2196000"/>
        </a:xfrm>
        <a:prstGeom prst="rect">
          <a:avLst/>
        </a:prstGeom>
        <a:solidFill>
          <a:schemeClr val="bg1">
            <a:alpha val="90000"/>
          </a:schemeClr>
        </a:solidFill>
        <a:ln w="12700" cap="flat" cmpd="sng" algn="ctr">
          <a:solidFill>
            <a:schemeClr val="accent6">
              <a:lumMod val="5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a:t>Safeguarding Reviews</a:t>
          </a:r>
        </a:p>
        <a:p>
          <a:pPr marL="228600" lvl="1" indent="-228600" algn="l" defTabSz="1066800">
            <a:lnSpc>
              <a:spcPct val="90000"/>
            </a:lnSpc>
            <a:spcBef>
              <a:spcPct val="0"/>
            </a:spcBef>
            <a:spcAft>
              <a:spcPct val="15000"/>
            </a:spcAft>
            <a:buChar char="•"/>
          </a:pPr>
          <a:r>
            <a:rPr lang="en-GB" sz="2400" kern="1200" dirty="0"/>
            <a:t>General Practice specific realities</a:t>
          </a:r>
        </a:p>
      </dsp:txBody>
      <dsp:txXfrm>
        <a:off x="7308342" y="1296187"/>
        <a:ext cx="3203971" cy="219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0904CD-8037-406B-8B2D-9ABC917CA13D}">
      <dsp:nvSpPr>
        <dsp:cNvPr id="0" name=""/>
        <dsp:cNvSpPr/>
      </dsp:nvSpPr>
      <dsp:spPr>
        <a:xfrm>
          <a:off x="2810" y="0"/>
          <a:ext cx="2757677" cy="46306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Child Death Reviewing Process</a:t>
          </a:r>
        </a:p>
      </dsp:txBody>
      <dsp:txXfrm>
        <a:off x="2810" y="0"/>
        <a:ext cx="2757677" cy="1389203"/>
      </dsp:txXfrm>
    </dsp:sp>
    <dsp:sp modelId="{781C384B-A2A3-4265-A859-846B73E75CBE}">
      <dsp:nvSpPr>
        <dsp:cNvPr id="0" name=""/>
        <dsp:cNvSpPr/>
      </dsp:nvSpPr>
      <dsp:spPr>
        <a:xfrm>
          <a:off x="278578" y="1389598"/>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At least, 2 multiagency meetings</a:t>
          </a:r>
        </a:p>
      </dsp:txBody>
      <dsp:txXfrm>
        <a:off x="305223" y="1416243"/>
        <a:ext cx="2152851" cy="856452"/>
      </dsp:txXfrm>
    </dsp:sp>
    <dsp:sp modelId="{09AF6651-E66C-4610-98E8-D839176A11B5}">
      <dsp:nvSpPr>
        <dsp:cNvPr id="0" name=""/>
        <dsp:cNvSpPr/>
      </dsp:nvSpPr>
      <dsp:spPr>
        <a:xfrm>
          <a:off x="278578" y="2439301"/>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Review circumstances of death and background to identify any concerns or learning &amp; next steps</a:t>
          </a:r>
        </a:p>
      </dsp:txBody>
      <dsp:txXfrm>
        <a:off x="305223" y="2465946"/>
        <a:ext cx="2152851" cy="856452"/>
      </dsp:txXfrm>
    </dsp:sp>
    <dsp:sp modelId="{EE4A3FB7-0DA0-4661-8FB8-93CC31F8B467}">
      <dsp:nvSpPr>
        <dsp:cNvPr id="0" name=""/>
        <dsp:cNvSpPr/>
      </dsp:nvSpPr>
      <dsp:spPr>
        <a:xfrm>
          <a:off x="278578" y="3489004"/>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Focus on modifiable factors that can help prevent future deaths &amp; make recommendations for service improvement or wider public health strategies. </a:t>
          </a:r>
          <a:endParaRPr lang="en-GB" sz="700" kern="1200" dirty="0"/>
        </a:p>
      </dsp:txBody>
      <dsp:txXfrm>
        <a:off x="305223" y="3515649"/>
        <a:ext cx="2152851" cy="856452"/>
      </dsp:txXfrm>
    </dsp:sp>
    <dsp:sp modelId="{89CF3853-E8DC-419D-947F-3347BB6E457F}">
      <dsp:nvSpPr>
        <dsp:cNvPr id="0" name=""/>
        <dsp:cNvSpPr/>
      </dsp:nvSpPr>
      <dsp:spPr>
        <a:xfrm>
          <a:off x="2967313" y="0"/>
          <a:ext cx="2757677" cy="46306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Patient Safety Process</a:t>
          </a:r>
        </a:p>
      </dsp:txBody>
      <dsp:txXfrm>
        <a:off x="2967313" y="0"/>
        <a:ext cx="2757677" cy="1389203"/>
      </dsp:txXfrm>
    </dsp:sp>
    <dsp:sp modelId="{19D4F67F-1404-4CB0-BE04-DA1B8EDF937C}">
      <dsp:nvSpPr>
        <dsp:cNvPr id="0" name=""/>
        <dsp:cNvSpPr/>
      </dsp:nvSpPr>
      <dsp:spPr>
        <a:xfrm>
          <a:off x="3243081" y="1389316"/>
          <a:ext cx="2206141" cy="67459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Depending on the complexity of the case, this be replicated across several health providers</a:t>
          </a:r>
        </a:p>
      </dsp:txBody>
      <dsp:txXfrm>
        <a:off x="3262839" y="1409074"/>
        <a:ext cx="2166625" cy="635075"/>
      </dsp:txXfrm>
    </dsp:sp>
    <dsp:sp modelId="{CAF90034-7CA0-43E4-9188-5F3643C58578}">
      <dsp:nvSpPr>
        <dsp:cNvPr id="0" name=""/>
        <dsp:cNvSpPr/>
      </dsp:nvSpPr>
      <dsp:spPr>
        <a:xfrm>
          <a:off x="3243081" y="2167690"/>
          <a:ext cx="2206141" cy="67459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Number of meetings &amp; reports (including Mortality Review Panels)</a:t>
          </a:r>
        </a:p>
      </dsp:txBody>
      <dsp:txXfrm>
        <a:off x="3262839" y="2187448"/>
        <a:ext cx="2166625" cy="635075"/>
      </dsp:txXfrm>
    </dsp:sp>
    <dsp:sp modelId="{53C4095F-29DE-4BBD-BF8A-22349DDB57BA}">
      <dsp:nvSpPr>
        <dsp:cNvPr id="0" name=""/>
        <dsp:cNvSpPr/>
      </dsp:nvSpPr>
      <dsp:spPr>
        <a:xfrm>
          <a:off x="3243081" y="2946064"/>
          <a:ext cx="2206141" cy="67459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Improve practice &amp; organisational learning</a:t>
          </a:r>
        </a:p>
      </dsp:txBody>
      <dsp:txXfrm>
        <a:off x="3262839" y="2965822"/>
        <a:ext cx="2166625" cy="635075"/>
      </dsp:txXfrm>
    </dsp:sp>
    <dsp:sp modelId="{F4B4A2E3-F0C4-421D-BA1B-6F44FD85286B}">
      <dsp:nvSpPr>
        <dsp:cNvPr id="0" name=""/>
        <dsp:cNvSpPr/>
      </dsp:nvSpPr>
      <dsp:spPr>
        <a:xfrm>
          <a:off x="3243081" y="3724439"/>
          <a:ext cx="2206141" cy="67459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Recommendations focus on system factors, supporting staff and families, improving services and safety</a:t>
          </a:r>
        </a:p>
      </dsp:txBody>
      <dsp:txXfrm>
        <a:off x="3262839" y="3744197"/>
        <a:ext cx="2166625" cy="635075"/>
      </dsp:txXfrm>
    </dsp:sp>
    <dsp:sp modelId="{DD786F1B-A2A0-4AFD-B962-F9F8408F11BA}">
      <dsp:nvSpPr>
        <dsp:cNvPr id="0" name=""/>
        <dsp:cNvSpPr/>
      </dsp:nvSpPr>
      <dsp:spPr>
        <a:xfrm>
          <a:off x="5931816" y="0"/>
          <a:ext cx="2757677" cy="46306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Local Child Safeguarding Practice Review Process</a:t>
          </a:r>
        </a:p>
      </dsp:txBody>
      <dsp:txXfrm>
        <a:off x="5931816" y="0"/>
        <a:ext cx="2757677" cy="1389203"/>
      </dsp:txXfrm>
    </dsp:sp>
    <dsp:sp modelId="{E919D197-4EE2-4B08-ACD8-92DA720D9193}">
      <dsp:nvSpPr>
        <dsp:cNvPr id="0" name=""/>
        <dsp:cNvSpPr/>
      </dsp:nvSpPr>
      <dsp:spPr>
        <a:xfrm>
          <a:off x="6207584" y="1389598"/>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Rapid Review meeting (within 15 days) – immediate learning &amp; consider threshold for LCSPR</a:t>
          </a:r>
        </a:p>
      </dsp:txBody>
      <dsp:txXfrm>
        <a:off x="6234229" y="1416243"/>
        <a:ext cx="2152851" cy="856452"/>
      </dsp:txXfrm>
    </dsp:sp>
    <dsp:sp modelId="{7B6DC473-28DB-4A6F-8A1F-AB4C5CE4C8A4}">
      <dsp:nvSpPr>
        <dsp:cNvPr id="0" name=""/>
        <dsp:cNvSpPr/>
      </dsp:nvSpPr>
      <dsp:spPr>
        <a:xfrm>
          <a:off x="6207584" y="2439301"/>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Practitioner events / multi-agency meetings. LCSPR Panel meetings</a:t>
          </a:r>
        </a:p>
      </dsp:txBody>
      <dsp:txXfrm>
        <a:off x="6234229" y="2465946"/>
        <a:ext cx="2152851" cy="856452"/>
      </dsp:txXfrm>
    </dsp:sp>
    <dsp:sp modelId="{260E303A-A886-4027-9E87-0B5F6F25BC5D}">
      <dsp:nvSpPr>
        <dsp:cNvPr id="0" name=""/>
        <dsp:cNvSpPr/>
      </dsp:nvSpPr>
      <dsp:spPr>
        <a:xfrm>
          <a:off x="6207584" y="3489004"/>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kern="1200" dirty="0"/>
            <a:t>Aim is to learn from incidents, improve local systems, identify systemic issues; improve practice and prevent future harm</a:t>
          </a:r>
        </a:p>
      </dsp:txBody>
      <dsp:txXfrm>
        <a:off x="6234229" y="3515649"/>
        <a:ext cx="2152851" cy="856452"/>
      </dsp:txXfrm>
    </dsp:sp>
    <dsp:sp modelId="{4F2E90E0-AA0B-4C3D-A2C8-9D5325D48A6A}">
      <dsp:nvSpPr>
        <dsp:cNvPr id="0" name=""/>
        <dsp:cNvSpPr/>
      </dsp:nvSpPr>
      <dsp:spPr>
        <a:xfrm>
          <a:off x="8896319" y="0"/>
          <a:ext cx="2757677" cy="46306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Coroner’s inquest</a:t>
          </a:r>
        </a:p>
      </dsp:txBody>
      <dsp:txXfrm>
        <a:off x="8896319" y="0"/>
        <a:ext cx="2757677" cy="1389203"/>
      </dsp:txXfrm>
    </dsp:sp>
    <dsp:sp modelId="{225E6BD6-A4CF-4ADF-ADEF-9D81AB48AEFA}">
      <dsp:nvSpPr>
        <dsp:cNvPr id="0" name=""/>
        <dsp:cNvSpPr/>
      </dsp:nvSpPr>
      <dsp:spPr>
        <a:xfrm>
          <a:off x="9172087" y="1389598"/>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b="0" kern="1200" dirty="0"/>
            <a:t>Judicial inquiry to determine how, when, and where a person died (not to apportion blame).</a:t>
          </a:r>
        </a:p>
      </dsp:txBody>
      <dsp:txXfrm>
        <a:off x="9198732" y="1416243"/>
        <a:ext cx="2152851" cy="856452"/>
      </dsp:txXfrm>
    </dsp:sp>
    <dsp:sp modelId="{6C547F27-4047-4999-BB7C-84F2A437658E}">
      <dsp:nvSpPr>
        <dsp:cNvPr id="0" name=""/>
        <dsp:cNvSpPr/>
      </dsp:nvSpPr>
      <dsp:spPr>
        <a:xfrm>
          <a:off x="9172087" y="2439301"/>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b="0" kern="1200" dirty="0"/>
            <a:t>May follow other investigations (e.g. CDR, PSIRF, LCSPR) and rely on their findings.</a:t>
          </a:r>
        </a:p>
      </dsp:txBody>
      <dsp:txXfrm>
        <a:off x="9198732" y="2465946"/>
        <a:ext cx="2152851" cy="856452"/>
      </dsp:txXfrm>
    </dsp:sp>
    <dsp:sp modelId="{C2C1F6C3-371B-44E5-A6A2-EFC8F85F7240}">
      <dsp:nvSpPr>
        <dsp:cNvPr id="0" name=""/>
        <dsp:cNvSpPr/>
      </dsp:nvSpPr>
      <dsp:spPr>
        <a:xfrm>
          <a:off x="9172087" y="3489004"/>
          <a:ext cx="2206141" cy="9097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b="0" kern="1200" dirty="0"/>
            <a:t>Can issue a Prevention of Future Deaths (PFD) and highlight systemic failings</a:t>
          </a:r>
        </a:p>
      </dsp:txBody>
      <dsp:txXfrm>
        <a:off x="9198732" y="3515649"/>
        <a:ext cx="2152851" cy="85645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54C489-C1FE-4590-A73C-45C8D2936560}" type="datetimeFigureOut">
              <a:rPr lang="en-GB" smtClean="0"/>
              <a:t>13/07/2025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73302C-7B64-4330-9CC2-1F1F79091ED3}" type="slidenum">
              <a:rPr lang="en-GB" smtClean="0"/>
              <a:t>‹#›</a:t>
            </a:fld>
            <a:endParaRPr lang="en-GB"/>
          </a:p>
        </p:txBody>
      </p:sp>
    </p:spTree>
    <p:extLst>
      <p:ext uri="{BB962C8B-B14F-4D97-AF65-F5344CB8AC3E}">
        <p14:creationId xmlns:p14="http://schemas.microsoft.com/office/powerpoint/2010/main" val="500739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Based on my MSc Healthcare Leadership dissertation, this session will draw on a literature review and leadership reflection to explore how patient safety theory can improve learning from safeguarding case reviews. It considers current reactive approaches, highlighting how learning from everyday frontline practice and systems thinking can support safer, more reflective safeguarding. The session will propose considerations for change and moving practice forward.”</a:t>
            </a:r>
          </a:p>
        </p:txBody>
      </p:sp>
      <p:sp>
        <p:nvSpPr>
          <p:cNvPr id="4" name="Slide Number Placeholder 3"/>
          <p:cNvSpPr>
            <a:spLocks noGrp="1"/>
          </p:cNvSpPr>
          <p:nvPr>
            <p:ph type="sldNum" sz="quarter" idx="5"/>
          </p:nvPr>
        </p:nvSpPr>
        <p:spPr/>
        <p:txBody>
          <a:bodyPr/>
          <a:lstStyle/>
          <a:p>
            <a:fld id="{FA73302C-7B64-4330-9CC2-1F1F79091ED3}" type="slidenum">
              <a:rPr lang="en-GB" smtClean="0"/>
              <a:t>1</a:t>
            </a:fld>
            <a:endParaRPr lang="en-GB"/>
          </a:p>
        </p:txBody>
      </p:sp>
    </p:spTree>
    <p:extLst>
      <p:ext uri="{BB962C8B-B14F-4D97-AF65-F5344CB8AC3E}">
        <p14:creationId xmlns:p14="http://schemas.microsoft.com/office/powerpoint/2010/main" val="3764068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A2B49"/>
                </a:solidFill>
                <a:effectLst/>
              </a:rPr>
              <a:t>Despite reforms, safeguarding learning in practice remain largely shaped by analysis of adverse incidents. This narrows learning opportunities and overlooks professional judgement and adaptations. </a:t>
            </a:r>
            <a:endParaRPr lang="en-GB" dirty="0"/>
          </a:p>
        </p:txBody>
      </p:sp>
      <p:sp>
        <p:nvSpPr>
          <p:cNvPr id="4" name="Slide Number Placeholder 3"/>
          <p:cNvSpPr>
            <a:spLocks noGrp="1"/>
          </p:cNvSpPr>
          <p:nvPr>
            <p:ph type="sldNum" sz="quarter" idx="5"/>
          </p:nvPr>
        </p:nvSpPr>
        <p:spPr/>
        <p:txBody>
          <a:bodyPr/>
          <a:lstStyle/>
          <a:p>
            <a:fld id="{FA73302C-7B64-4330-9CC2-1F1F79091ED3}" type="slidenum">
              <a:rPr lang="en-GB" smtClean="0"/>
              <a:t>4</a:t>
            </a:fld>
            <a:endParaRPr lang="en-GB"/>
          </a:p>
        </p:txBody>
      </p:sp>
    </p:spTree>
    <p:extLst>
      <p:ext uri="{BB962C8B-B14F-4D97-AF65-F5344CB8AC3E}">
        <p14:creationId xmlns:p14="http://schemas.microsoft.com/office/powerpoint/2010/main" val="3211296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BDEB3-B0ED-EEA9-9445-8BADAF117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474BE4-EA44-61D4-935D-B6EED6EF35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F9D98A-8D12-EDD3-A584-0DBECEAD5B18}"/>
              </a:ext>
            </a:extLst>
          </p:cNvPr>
          <p:cNvSpPr>
            <a:spLocks noGrp="1"/>
          </p:cNvSpPr>
          <p:nvPr>
            <p:ph type="body" idx="1"/>
          </p:nvPr>
        </p:nvSpPr>
        <p:spPr/>
        <p:txBody>
          <a:bodyPr/>
          <a:lstStyle/>
          <a:p>
            <a:r>
              <a:rPr lang="en-GB" b="0" i="0" dirty="0">
                <a:solidFill>
                  <a:srgbClr val="1A2B49"/>
                </a:solidFill>
                <a:effectLst/>
              </a:rPr>
              <a:t>This separation duplicates work, leads to fragmented reviews and higher numbers of recommendations, and missed opportunities for system improvement. Can be harmful and repetitive for those involved.</a:t>
            </a:r>
            <a:endParaRPr lang="en-GB" dirty="0"/>
          </a:p>
        </p:txBody>
      </p:sp>
      <p:sp>
        <p:nvSpPr>
          <p:cNvPr id="4" name="Slide Number Placeholder 3">
            <a:extLst>
              <a:ext uri="{FF2B5EF4-FFF2-40B4-BE49-F238E27FC236}">
                <a16:creationId xmlns:a16="http://schemas.microsoft.com/office/drawing/2014/main" id="{4D0DB0D7-0971-25AE-DDE6-A8A36C606A48}"/>
              </a:ext>
            </a:extLst>
          </p:cNvPr>
          <p:cNvSpPr>
            <a:spLocks noGrp="1"/>
          </p:cNvSpPr>
          <p:nvPr>
            <p:ph type="sldNum" sz="quarter" idx="5"/>
          </p:nvPr>
        </p:nvSpPr>
        <p:spPr/>
        <p:txBody>
          <a:bodyPr/>
          <a:lstStyle/>
          <a:p>
            <a:fld id="{FA73302C-7B64-4330-9CC2-1F1F79091ED3}" type="slidenum">
              <a:rPr lang="en-GB" smtClean="0"/>
              <a:t>5</a:t>
            </a:fld>
            <a:endParaRPr lang="en-GB"/>
          </a:p>
        </p:txBody>
      </p:sp>
    </p:spTree>
    <p:extLst>
      <p:ext uri="{BB962C8B-B14F-4D97-AF65-F5344CB8AC3E}">
        <p14:creationId xmlns:p14="http://schemas.microsoft.com/office/powerpoint/2010/main" val="1260485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73302C-7B64-4330-9CC2-1F1F79091ED3}" type="slidenum">
              <a:rPr lang="en-GB" smtClean="0"/>
              <a:t>6</a:t>
            </a:fld>
            <a:endParaRPr lang="en-GB"/>
          </a:p>
        </p:txBody>
      </p:sp>
    </p:spTree>
    <p:extLst>
      <p:ext uri="{BB962C8B-B14F-4D97-AF65-F5344CB8AC3E}">
        <p14:creationId xmlns:p14="http://schemas.microsoft.com/office/powerpoint/2010/main" val="1429939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C014B-FAD4-124A-578C-FEF7B7940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42E37-C9D3-A74A-7A5A-70F7D4DC58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C3A67F-7E1D-6FBD-97A1-F3D2FC6301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128E249-9ED8-A210-D474-F8278218C259}"/>
              </a:ext>
            </a:extLst>
          </p:cNvPr>
          <p:cNvSpPr>
            <a:spLocks noGrp="1"/>
          </p:cNvSpPr>
          <p:nvPr>
            <p:ph type="sldNum" sz="quarter" idx="5"/>
          </p:nvPr>
        </p:nvSpPr>
        <p:spPr/>
        <p:txBody>
          <a:bodyPr/>
          <a:lstStyle/>
          <a:p>
            <a:fld id="{FA73302C-7B64-4330-9CC2-1F1F79091ED3}" type="slidenum">
              <a:rPr lang="en-GB" smtClean="0"/>
              <a:t>7</a:t>
            </a:fld>
            <a:endParaRPr lang="en-GB"/>
          </a:p>
        </p:txBody>
      </p:sp>
    </p:spTree>
    <p:extLst>
      <p:ext uri="{BB962C8B-B14F-4D97-AF65-F5344CB8AC3E}">
        <p14:creationId xmlns:p14="http://schemas.microsoft.com/office/powerpoint/2010/main" val="3635707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FCEB5-5375-47EA-F44B-74D16E9328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427F4D-5854-7C95-74FA-DE1949BE3E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0A694E-3F7B-63CF-3289-F4F8DB3114A8}"/>
              </a:ext>
            </a:extLst>
          </p:cNvPr>
          <p:cNvSpPr>
            <a:spLocks noGrp="1"/>
          </p:cNvSpPr>
          <p:nvPr>
            <p:ph type="body" idx="1"/>
          </p:nvPr>
        </p:nvSpPr>
        <p:spPr/>
        <p:txBody>
          <a:bodyPr/>
          <a:lstStyle/>
          <a:p>
            <a:r>
              <a:rPr lang="en-GB" b="0" i="0" dirty="0">
                <a:solidFill>
                  <a:srgbClr val="1A2B49"/>
                </a:solidFill>
                <a:effectLst/>
              </a:rPr>
              <a:t>Guidance &amp; review often assume standardised processes, but in practice, safeguarding in GP is shaped by local context, professional judgment, and resource limitations. </a:t>
            </a:r>
            <a:endParaRPr lang="en-GB" dirty="0"/>
          </a:p>
        </p:txBody>
      </p:sp>
      <p:sp>
        <p:nvSpPr>
          <p:cNvPr id="4" name="Slide Number Placeholder 3">
            <a:extLst>
              <a:ext uri="{FF2B5EF4-FFF2-40B4-BE49-F238E27FC236}">
                <a16:creationId xmlns:a16="http://schemas.microsoft.com/office/drawing/2014/main" id="{0BF34474-3788-B002-4825-657CC71C1DB1}"/>
              </a:ext>
            </a:extLst>
          </p:cNvPr>
          <p:cNvSpPr>
            <a:spLocks noGrp="1"/>
          </p:cNvSpPr>
          <p:nvPr>
            <p:ph type="sldNum" sz="quarter" idx="5"/>
          </p:nvPr>
        </p:nvSpPr>
        <p:spPr/>
        <p:txBody>
          <a:bodyPr/>
          <a:lstStyle/>
          <a:p>
            <a:fld id="{FA73302C-7B64-4330-9CC2-1F1F79091ED3}" type="slidenum">
              <a:rPr lang="en-GB" smtClean="0"/>
              <a:t>9</a:t>
            </a:fld>
            <a:endParaRPr lang="en-GB"/>
          </a:p>
        </p:txBody>
      </p:sp>
    </p:spTree>
    <p:extLst>
      <p:ext uri="{BB962C8B-B14F-4D97-AF65-F5344CB8AC3E}">
        <p14:creationId xmlns:p14="http://schemas.microsoft.com/office/powerpoint/2010/main" val="3685388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7766C-C20D-D185-87E4-5CCF71EB2C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849678-36AB-3D7D-E4F8-189FBCAF8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FC4431-0F08-A13C-8ECD-18A33A08C678}"/>
              </a:ext>
            </a:extLst>
          </p:cNvPr>
          <p:cNvSpPr>
            <a:spLocks noGrp="1"/>
          </p:cNvSpPr>
          <p:nvPr>
            <p:ph type="body" idx="1"/>
          </p:nvPr>
        </p:nvSpPr>
        <p:spPr/>
        <p:txBody>
          <a:bodyPr/>
          <a:lstStyle/>
          <a:p>
            <a:r>
              <a:rPr lang="en-GB" b="0" i="0" dirty="0">
                <a:solidFill>
                  <a:srgbClr val="1A2B49"/>
                </a:solidFill>
                <a:effectLst/>
              </a:rPr>
              <a:t>Emotional demands and limited protected time for restorative reflection and joint learning can inhibit engagement and impact. </a:t>
            </a:r>
            <a:endParaRPr lang="en-GB" dirty="0"/>
          </a:p>
        </p:txBody>
      </p:sp>
      <p:sp>
        <p:nvSpPr>
          <p:cNvPr id="4" name="Slide Number Placeholder 3">
            <a:extLst>
              <a:ext uri="{FF2B5EF4-FFF2-40B4-BE49-F238E27FC236}">
                <a16:creationId xmlns:a16="http://schemas.microsoft.com/office/drawing/2014/main" id="{5D0F572E-4873-BE43-3140-38A04030EF85}"/>
              </a:ext>
            </a:extLst>
          </p:cNvPr>
          <p:cNvSpPr>
            <a:spLocks noGrp="1"/>
          </p:cNvSpPr>
          <p:nvPr>
            <p:ph type="sldNum" sz="quarter" idx="5"/>
          </p:nvPr>
        </p:nvSpPr>
        <p:spPr/>
        <p:txBody>
          <a:bodyPr/>
          <a:lstStyle/>
          <a:p>
            <a:fld id="{FA73302C-7B64-4330-9CC2-1F1F79091ED3}" type="slidenum">
              <a:rPr lang="en-GB" smtClean="0"/>
              <a:t>11</a:t>
            </a:fld>
            <a:endParaRPr lang="en-GB"/>
          </a:p>
        </p:txBody>
      </p:sp>
    </p:spTree>
    <p:extLst>
      <p:ext uri="{BB962C8B-B14F-4D97-AF65-F5344CB8AC3E}">
        <p14:creationId xmlns:p14="http://schemas.microsoft.com/office/powerpoint/2010/main" val="26666949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BED822A-78A3-6960-9762-FEDC4C3F9473}"/>
              </a:ext>
            </a:extLst>
          </p:cNvPr>
          <p:cNvSpPr/>
          <p:nvPr/>
        </p:nvSpPr>
        <p:spPr>
          <a:xfrm>
            <a:off x="-196138" y="-16476"/>
            <a:ext cx="12385964" cy="7072746"/>
          </a:xfrm>
          <a:prstGeom prst="rect">
            <a:avLst/>
          </a:prstGeom>
          <a:solidFill>
            <a:srgbClr val="005EB8"/>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Arial" panose="020B0604020202020204" pitchFamily="34" charset="0"/>
              <a:cs typeface="Arial" panose="020B0604020202020204" pitchFamily="34" charset="0"/>
            </a:endParaRPr>
          </a:p>
        </p:txBody>
      </p:sp>
      <p:pic>
        <p:nvPicPr>
          <p:cNvPr id="20" name="Picture 19" descr="Logo&#10;&#10;Description automatically generated with medium confidence">
            <a:extLst>
              <a:ext uri="{FF2B5EF4-FFF2-40B4-BE49-F238E27FC236}">
                <a16:creationId xmlns:a16="http://schemas.microsoft.com/office/drawing/2014/main" id="{94416F5F-2E0A-8AFF-71BF-C52E694D4F7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030119" y="503022"/>
            <a:ext cx="2693532" cy="708259"/>
          </a:xfrm>
          <a:prstGeom prst="rect">
            <a:avLst/>
          </a:prstGeom>
        </p:spPr>
      </p:pic>
      <p:grpSp>
        <p:nvGrpSpPr>
          <p:cNvPr id="24" name="Group 23">
            <a:extLst>
              <a:ext uri="{FF2B5EF4-FFF2-40B4-BE49-F238E27FC236}">
                <a16:creationId xmlns:a16="http://schemas.microsoft.com/office/drawing/2014/main" id="{351B3451-126F-9D3A-1C8F-213FE472ED5F}"/>
              </a:ext>
            </a:extLst>
          </p:cNvPr>
          <p:cNvGrpSpPr/>
          <p:nvPr/>
        </p:nvGrpSpPr>
        <p:grpSpPr>
          <a:xfrm>
            <a:off x="8330507" y="6051290"/>
            <a:ext cx="3393144" cy="720000"/>
            <a:chOff x="7193280" y="4982685"/>
            <a:chExt cx="3393144" cy="720000"/>
          </a:xfrm>
        </p:grpSpPr>
        <p:pic>
          <p:nvPicPr>
            <p:cNvPr id="8" name="Picture 7" descr="A light bulb with a yellow circle and text&#10;&#10;Description automatically generated">
              <a:extLst>
                <a:ext uri="{FF2B5EF4-FFF2-40B4-BE49-F238E27FC236}">
                  <a16:creationId xmlns:a16="http://schemas.microsoft.com/office/drawing/2014/main" id="{D69294DA-4918-BE4D-8441-2EBFF64B645A}"/>
                </a:ext>
              </a:extLst>
            </p:cNvPr>
            <p:cNvPicPr>
              <a:picLocks noChangeAspect="1"/>
            </p:cNvPicPr>
            <p:nvPr userDrawn="1"/>
          </p:nvPicPr>
          <p:blipFill>
            <a:blip r:embed="rId3"/>
            <a:stretch>
              <a:fillRect/>
            </a:stretch>
          </p:blipFill>
          <p:spPr>
            <a:xfrm>
              <a:off x="8975376" y="4982685"/>
              <a:ext cx="720000" cy="720000"/>
            </a:xfrm>
            <a:prstGeom prst="rect">
              <a:avLst/>
            </a:prstGeom>
          </p:spPr>
        </p:pic>
        <p:pic>
          <p:nvPicPr>
            <p:cNvPr id="10" name="Picture 9" descr="A logo of a person sitting in a lotus position&#10;&#10;Description automatically generated">
              <a:extLst>
                <a:ext uri="{FF2B5EF4-FFF2-40B4-BE49-F238E27FC236}">
                  <a16:creationId xmlns:a16="http://schemas.microsoft.com/office/drawing/2014/main" id="{1DC711F2-F02F-CFB3-080A-7F365CB8CFCF}"/>
                </a:ext>
              </a:extLst>
            </p:cNvPr>
            <p:cNvPicPr>
              <a:picLocks noChangeAspect="1"/>
            </p:cNvPicPr>
            <p:nvPr userDrawn="1"/>
          </p:nvPicPr>
          <p:blipFill>
            <a:blip r:embed="rId4"/>
            <a:stretch>
              <a:fillRect/>
            </a:stretch>
          </p:blipFill>
          <p:spPr>
            <a:xfrm>
              <a:off x="9866424" y="4982685"/>
              <a:ext cx="720000" cy="720000"/>
            </a:xfrm>
            <a:prstGeom prst="rect">
              <a:avLst/>
            </a:prstGeom>
          </p:spPr>
        </p:pic>
        <p:pic>
          <p:nvPicPr>
            <p:cNvPr id="12" name="Picture 11" descr="A white circle with black and white handshake and text&#10;&#10;Description automatically generated">
              <a:extLst>
                <a:ext uri="{FF2B5EF4-FFF2-40B4-BE49-F238E27FC236}">
                  <a16:creationId xmlns:a16="http://schemas.microsoft.com/office/drawing/2014/main" id="{776542E5-ECE9-D8DD-7945-915E105A325B}"/>
                </a:ext>
              </a:extLst>
            </p:cNvPr>
            <p:cNvPicPr>
              <a:picLocks noChangeAspect="1"/>
            </p:cNvPicPr>
            <p:nvPr userDrawn="1"/>
          </p:nvPicPr>
          <p:blipFill>
            <a:blip r:embed="rId5"/>
            <a:stretch>
              <a:fillRect/>
            </a:stretch>
          </p:blipFill>
          <p:spPr>
            <a:xfrm>
              <a:off x="7193280" y="4982685"/>
              <a:ext cx="720000" cy="720000"/>
            </a:xfrm>
            <a:prstGeom prst="rect">
              <a:avLst/>
            </a:prstGeom>
          </p:spPr>
        </p:pic>
        <p:pic>
          <p:nvPicPr>
            <p:cNvPr id="14" name="Picture 13" descr="A white circle with black text and black text and a green circle with hands touching it&#10;&#10;Description automatically generated">
              <a:extLst>
                <a:ext uri="{FF2B5EF4-FFF2-40B4-BE49-F238E27FC236}">
                  <a16:creationId xmlns:a16="http://schemas.microsoft.com/office/drawing/2014/main" id="{48777A9C-A33D-7C2A-305E-BA6DFD0DDF5E}"/>
                </a:ext>
              </a:extLst>
            </p:cNvPr>
            <p:cNvPicPr>
              <a:picLocks noChangeAspect="1"/>
            </p:cNvPicPr>
            <p:nvPr userDrawn="1"/>
          </p:nvPicPr>
          <p:blipFill>
            <a:blip r:embed="rId6"/>
            <a:stretch>
              <a:fillRect/>
            </a:stretch>
          </p:blipFill>
          <p:spPr>
            <a:xfrm>
              <a:off x="8084328" y="4982685"/>
              <a:ext cx="720000" cy="720000"/>
            </a:xfrm>
            <a:prstGeom prst="rect">
              <a:avLst/>
            </a:prstGeom>
          </p:spPr>
        </p:pic>
      </p:grpSp>
      <p:sp>
        <p:nvSpPr>
          <p:cNvPr id="25" name="Freeform 24">
            <a:extLst>
              <a:ext uri="{FF2B5EF4-FFF2-40B4-BE49-F238E27FC236}">
                <a16:creationId xmlns:a16="http://schemas.microsoft.com/office/drawing/2014/main" id="{E628CDDB-0202-666B-73A9-3EE04935C955}"/>
              </a:ext>
            </a:extLst>
          </p:cNvPr>
          <p:cNvSpPr/>
          <p:nvPr/>
        </p:nvSpPr>
        <p:spPr>
          <a:xfrm rot="21388610">
            <a:off x="-249471" y="1533667"/>
            <a:ext cx="5944532" cy="5573818"/>
          </a:xfrm>
          <a:custGeom>
            <a:avLst/>
            <a:gdLst>
              <a:gd name="connsiteX0" fmla="*/ 5944532 w 5944532"/>
              <a:gd name="connsiteY0" fmla="*/ 0 h 5573818"/>
              <a:gd name="connsiteX1" fmla="*/ 3924365 w 5944532"/>
              <a:gd name="connsiteY1" fmla="*/ 5506117 h 5573818"/>
              <a:gd name="connsiteX2" fmla="*/ 3913678 w 5944532"/>
              <a:gd name="connsiteY2" fmla="*/ 5573818 h 5573818"/>
              <a:gd name="connsiteX3" fmla="*/ 2368018 w 5944532"/>
              <a:gd name="connsiteY3" fmla="*/ 5478654 h 5573818"/>
              <a:gd name="connsiteX4" fmla="*/ 2215288 w 5944532"/>
              <a:gd name="connsiteY4" fmla="*/ 5327371 h 5573818"/>
              <a:gd name="connsiteX5" fmla="*/ 326050 w 5944532"/>
              <a:gd name="connsiteY5" fmla="*/ 3700823 h 5573818"/>
              <a:gd name="connsiteX6" fmla="*/ 0 w 5944532"/>
              <a:gd name="connsiteY6" fmla="*/ 3466176 h 5573818"/>
              <a:gd name="connsiteX7" fmla="*/ 142318 w 5944532"/>
              <a:gd name="connsiteY7" fmla="*/ 1154637 h 5573818"/>
              <a:gd name="connsiteX8" fmla="*/ 219639 w 5944532"/>
              <a:gd name="connsiteY8" fmla="*/ 1132743 h 5573818"/>
              <a:gd name="connsiteX9" fmla="*/ 5944532 w 5944532"/>
              <a:gd name="connsiteY9" fmla="*/ 0 h 5573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44532" h="5573818">
                <a:moveTo>
                  <a:pt x="5944532" y="0"/>
                </a:moveTo>
                <a:cubicBezTo>
                  <a:pt x="4710169" y="2131957"/>
                  <a:pt x="4160408" y="4101597"/>
                  <a:pt x="3924365" y="5506117"/>
                </a:cubicBezTo>
                <a:lnTo>
                  <a:pt x="3913678" y="5573818"/>
                </a:lnTo>
                <a:lnTo>
                  <a:pt x="2368018" y="5478654"/>
                </a:lnTo>
                <a:lnTo>
                  <a:pt x="2215288" y="5327371"/>
                </a:lnTo>
                <a:cubicBezTo>
                  <a:pt x="1507403" y="4637753"/>
                  <a:pt x="896189" y="4123423"/>
                  <a:pt x="326050" y="3700823"/>
                </a:cubicBezTo>
                <a:lnTo>
                  <a:pt x="0" y="3466176"/>
                </a:lnTo>
                <a:lnTo>
                  <a:pt x="142318" y="1154637"/>
                </a:lnTo>
                <a:lnTo>
                  <a:pt x="219639" y="1132743"/>
                </a:lnTo>
                <a:cubicBezTo>
                  <a:pt x="1926939" y="660861"/>
                  <a:pt x="3953470" y="217270"/>
                  <a:pt x="5944532" y="0"/>
                </a:cubicBezTo>
                <a:close/>
              </a:path>
            </a:pathLst>
          </a:custGeom>
          <a:solidFill>
            <a:srgbClr val="4288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2" name="Subtitle 2">
            <a:extLst>
              <a:ext uri="{FF2B5EF4-FFF2-40B4-BE49-F238E27FC236}">
                <a16:creationId xmlns:a16="http://schemas.microsoft.com/office/drawing/2014/main" id="{298099E5-8194-044A-045D-236700B97445}"/>
              </a:ext>
            </a:extLst>
          </p:cNvPr>
          <p:cNvSpPr>
            <a:spLocks noGrp="1"/>
          </p:cNvSpPr>
          <p:nvPr>
            <p:ph type="subTitle" idx="1"/>
          </p:nvPr>
        </p:nvSpPr>
        <p:spPr>
          <a:xfrm>
            <a:off x="1524000" y="3526619"/>
            <a:ext cx="9144000" cy="690371"/>
          </a:xfrm>
        </p:spPr>
        <p:txBody>
          <a:bodyPr>
            <a:normAutofit/>
          </a:bodyPr>
          <a:lstStyle>
            <a:lvl1pPr marL="0" indent="0" algn="ctr">
              <a:buNone/>
              <a:defRPr sz="3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8" name="TextBox 17">
            <a:extLst>
              <a:ext uri="{FF2B5EF4-FFF2-40B4-BE49-F238E27FC236}">
                <a16:creationId xmlns:a16="http://schemas.microsoft.com/office/drawing/2014/main" id="{54C1EE00-80AB-9443-9274-500DC936CE44}"/>
              </a:ext>
            </a:extLst>
          </p:cNvPr>
          <p:cNvSpPr txBox="1"/>
          <p:nvPr/>
        </p:nvSpPr>
        <p:spPr>
          <a:xfrm>
            <a:off x="139947" y="6287263"/>
            <a:ext cx="3749809" cy="369332"/>
          </a:xfrm>
          <a:prstGeom prst="rect">
            <a:avLst/>
          </a:prstGeom>
          <a:noFill/>
        </p:spPr>
        <p:txBody>
          <a:bodyPr wrap="none" rtlCol="0">
            <a:spAutoFit/>
          </a:bodyPr>
          <a:lstStyle/>
          <a:p>
            <a:r>
              <a:rPr lang="en-GB" dirty="0" err="1">
                <a:solidFill>
                  <a:schemeClr val="bg1"/>
                </a:solidFill>
                <a:latin typeface="Arial" panose="020B0604020202020204" pitchFamily="34" charset="0"/>
                <a:cs typeface="Arial" panose="020B0604020202020204" pitchFamily="34" charset="0"/>
              </a:rPr>
              <a:t>www.midandsouthessex.ics.nhs.uk</a:t>
            </a:r>
            <a:endParaRPr lang="en-GB" dirty="0">
              <a:solidFill>
                <a:schemeClr val="bg1"/>
              </a:solidFill>
              <a:latin typeface="Arial" panose="020B0604020202020204" pitchFamily="34" charset="0"/>
              <a:cs typeface="Arial" panose="020B0604020202020204" pitchFamily="34" charset="0"/>
            </a:endParaRPr>
          </a:p>
        </p:txBody>
      </p:sp>
      <p:sp>
        <p:nvSpPr>
          <p:cNvPr id="21" name="Title 5">
            <a:extLst>
              <a:ext uri="{FF2B5EF4-FFF2-40B4-BE49-F238E27FC236}">
                <a16:creationId xmlns:a16="http://schemas.microsoft.com/office/drawing/2014/main" id="{94BAB3F8-94A0-E30B-1FDC-9BA36E5E3A9F}"/>
              </a:ext>
            </a:extLst>
          </p:cNvPr>
          <p:cNvSpPr>
            <a:spLocks noGrp="1"/>
          </p:cNvSpPr>
          <p:nvPr>
            <p:ph type="title"/>
          </p:nvPr>
        </p:nvSpPr>
        <p:spPr>
          <a:xfrm>
            <a:off x="838200" y="2449514"/>
            <a:ext cx="10515600" cy="927066"/>
          </a:xfrm>
          <a:prstGeom prst="rect">
            <a:avLst/>
          </a:prstGeom>
        </p:spPr>
        <p:txBody>
          <a:bodyPr anchor="ctr">
            <a:noAutofit/>
          </a:bodyPr>
          <a:lstStyle>
            <a:lvl1pPr algn="ctr">
              <a:defRPr sz="600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9087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General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45F88-773C-9FB6-E978-DE4896639809}"/>
              </a:ext>
            </a:extLst>
          </p:cNvPr>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4CD796D9-0D6B-D438-3F4E-FBEAB63568FA}"/>
              </a:ext>
            </a:extLst>
          </p:cNvPr>
          <p:cNvSpPr>
            <a:spLocks noGrp="1"/>
          </p:cNvSpPr>
          <p:nvPr>
            <p:ph sz="quarter" idx="10"/>
          </p:nvPr>
        </p:nvSpPr>
        <p:spPr>
          <a:xfrm>
            <a:off x="838200" y="1808164"/>
            <a:ext cx="10515600" cy="3506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reeform 2">
            <a:extLst>
              <a:ext uri="{FF2B5EF4-FFF2-40B4-BE49-F238E27FC236}">
                <a16:creationId xmlns:a16="http://schemas.microsoft.com/office/drawing/2014/main" id="{C05A8A01-2659-52B6-2CE7-17E7558AE090}"/>
              </a:ext>
            </a:extLst>
          </p:cNvPr>
          <p:cNvSpPr/>
          <p:nvPr/>
        </p:nvSpPr>
        <p:spPr>
          <a:xfrm>
            <a:off x="0" y="5314785"/>
            <a:ext cx="12192000" cy="1543216"/>
          </a:xfrm>
          <a:custGeom>
            <a:avLst/>
            <a:gdLst>
              <a:gd name="connsiteX0" fmla="*/ 12192000 w 12192000"/>
              <a:gd name="connsiteY0" fmla="*/ 0 h 1543216"/>
              <a:gd name="connsiteX1" fmla="*/ 12192000 w 12192000"/>
              <a:gd name="connsiteY1" fmla="*/ 1543216 h 1543216"/>
              <a:gd name="connsiteX2" fmla="*/ 0 w 12192000"/>
              <a:gd name="connsiteY2" fmla="*/ 1543216 h 1543216"/>
              <a:gd name="connsiteX3" fmla="*/ 0 w 12192000"/>
              <a:gd name="connsiteY3" fmla="*/ 537029 h 1543216"/>
              <a:gd name="connsiteX4" fmla="*/ 726135 w 12192000"/>
              <a:gd name="connsiteY4" fmla="*/ 582595 h 1543216"/>
              <a:gd name="connsiteX5" fmla="*/ 11746408 w 12192000"/>
              <a:gd name="connsiteY5" fmla="*/ 70236 h 154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543216">
                <a:moveTo>
                  <a:pt x="12192000" y="0"/>
                </a:moveTo>
                <a:lnTo>
                  <a:pt x="12192000" y="1543216"/>
                </a:lnTo>
                <a:lnTo>
                  <a:pt x="0" y="1543216"/>
                </a:lnTo>
                <a:lnTo>
                  <a:pt x="0" y="537029"/>
                </a:lnTo>
                <a:lnTo>
                  <a:pt x="726135" y="582595"/>
                </a:lnTo>
                <a:cubicBezTo>
                  <a:pt x="5003151" y="817334"/>
                  <a:pt x="8758245" y="523103"/>
                  <a:pt x="11746408" y="70236"/>
                </a:cubicBezTo>
                <a:close/>
              </a:path>
            </a:pathLst>
          </a:custGeom>
          <a:solidFill>
            <a:srgbClr val="005EB8"/>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TextBox 4">
            <a:extLst>
              <a:ext uri="{FF2B5EF4-FFF2-40B4-BE49-F238E27FC236}">
                <a16:creationId xmlns:a16="http://schemas.microsoft.com/office/drawing/2014/main" id="{2E6FDD57-F4D8-0B10-E283-C659E2059E73}"/>
              </a:ext>
            </a:extLst>
          </p:cNvPr>
          <p:cNvSpPr txBox="1"/>
          <p:nvPr/>
        </p:nvSpPr>
        <p:spPr>
          <a:xfrm>
            <a:off x="8378691" y="6354978"/>
            <a:ext cx="3749809" cy="369332"/>
          </a:xfrm>
          <a:prstGeom prst="rect">
            <a:avLst/>
          </a:prstGeom>
          <a:noFill/>
        </p:spPr>
        <p:txBody>
          <a:bodyPr wrap="none" rtlCol="0">
            <a:spAutoFit/>
          </a:bodyPr>
          <a:lstStyle/>
          <a:p>
            <a:r>
              <a:rPr lang="en-GB" dirty="0" err="1">
                <a:solidFill>
                  <a:schemeClr val="bg1"/>
                </a:solidFill>
                <a:latin typeface="Arial" panose="020B0604020202020204" pitchFamily="34" charset="0"/>
                <a:cs typeface="Arial" panose="020B0604020202020204" pitchFamily="34" charset="0"/>
              </a:rPr>
              <a:t>www.midandsouthessex.ics.nhs.uk</a:t>
            </a:r>
            <a:endParaRPr lang="en-GB" dirty="0">
              <a:solidFill>
                <a:schemeClr val="bg1"/>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32A160D0-9634-850D-5785-7D2FA3DE1D20}"/>
              </a:ext>
            </a:extLst>
          </p:cNvPr>
          <p:cNvGrpSpPr/>
          <p:nvPr/>
        </p:nvGrpSpPr>
        <p:grpSpPr>
          <a:xfrm>
            <a:off x="10631428" y="5207725"/>
            <a:ext cx="1121329" cy="983904"/>
            <a:chOff x="10631428" y="5207725"/>
            <a:chExt cx="1121329" cy="983904"/>
          </a:xfrm>
        </p:grpSpPr>
        <p:sp>
          <p:nvSpPr>
            <p:cNvPr id="6" name="Freeform 5">
              <a:extLst>
                <a:ext uri="{FF2B5EF4-FFF2-40B4-BE49-F238E27FC236}">
                  <a16:creationId xmlns:a16="http://schemas.microsoft.com/office/drawing/2014/main" id="{9AF84A60-9C3D-9873-1B42-31F6724333EC}"/>
                </a:ext>
              </a:extLst>
            </p:cNvPr>
            <p:cNvSpPr/>
            <p:nvPr userDrawn="1"/>
          </p:nvSpPr>
          <p:spPr>
            <a:xfrm rot="3259821">
              <a:off x="10761300" y="5162374"/>
              <a:ext cx="946105" cy="1036808"/>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4288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 name="Freeform 6">
              <a:extLst>
                <a:ext uri="{FF2B5EF4-FFF2-40B4-BE49-F238E27FC236}">
                  <a16:creationId xmlns:a16="http://schemas.microsoft.com/office/drawing/2014/main" id="{4DC85737-7D87-B467-88F4-A13CA6BE08AE}"/>
                </a:ext>
              </a:extLst>
            </p:cNvPr>
            <p:cNvSpPr/>
            <p:nvPr userDrawn="1"/>
          </p:nvSpPr>
          <p:spPr>
            <a:xfrm rot="20508378">
              <a:off x="10631428" y="5626696"/>
              <a:ext cx="650437" cy="564933"/>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6BC4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spTree>
    <p:extLst>
      <p:ext uri="{BB962C8B-B14F-4D97-AF65-F5344CB8AC3E}">
        <p14:creationId xmlns:p14="http://schemas.microsoft.com/office/powerpoint/2010/main" val="3134813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General Slide and Picture with Titl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4056CFEC-35EA-50C9-7FD7-DBBC06D7229F}"/>
              </a:ext>
            </a:extLst>
          </p:cNvPr>
          <p:cNvSpPr>
            <a:spLocks noGrp="1"/>
          </p:cNvSpPr>
          <p:nvPr>
            <p:ph type="pic" sz="quarter" idx="11"/>
          </p:nvPr>
        </p:nvSpPr>
        <p:spPr>
          <a:xfrm>
            <a:off x="5625548" y="365125"/>
            <a:ext cx="5728253" cy="4760125"/>
          </a:xfrm>
        </p:spPr>
        <p:txBody>
          <a:bodyPr/>
          <a:lstStyle/>
          <a:p>
            <a:r>
              <a:rPr lang="en-US"/>
              <a:t>Click icon to add picture</a:t>
            </a:r>
          </a:p>
        </p:txBody>
      </p:sp>
      <p:sp>
        <p:nvSpPr>
          <p:cNvPr id="2" name="Title 1">
            <a:extLst>
              <a:ext uri="{FF2B5EF4-FFF2-40B4-BE49-F238E27FC236}">
                <a16:creationId xmlns:a16="http://schemas.microsoft.com/office/drawing/2014/main" id="{3829B2C1-B72C-2CC7-4848-C852BC244F2D}"/>
              </a:ext>
            </a:extLst>
          </p:cNvPr>
          <p:cNvSpPr>
            <a:spLocks noGrp="1"/>
          </p:cNvSpPr>
          <p:nvPr>
            <p:ph type="title"/>
          </p:nvPr>
        </p:nvSpPr>
        <p:spPr>
          <a:xfrm>
            <a:off x="838201" y="365125"/>
            <a:ext cx="4618382" cy="1325563"/>
          </a:xfrm>
        </p:spPr>
        <p:txBody>
          <a:bodyPr/>
          <a:lstStyle/>
          <a:p>
            <a:r>
              <a:rPr lang="en-US"/>
              <a:t>Click to edit Master title style</a:t>
            </a:r>
          </a:p>
        </p:txBody>
      </p:sp>
      <p:sp>
        <p:nvSpPr>
          <p:cNvPr id="4" name="Content Placeholder 3">
            <a:extLst>
              <a:ext uri="{FF2B5EF4-FFF2-40B4-BE49-F238E27FC236}">
                <a16:creationId xmlns:a16="http://schemas.microsoft.com/office/drawing/2014/main" id="{94974736-C446-0D5D-AEBC-925C3D1745CB}"/>
              </a:ext>
            </a:extLst>
          </p:cNvPr>
          <p:cNvSpPr>
            <a:spLocks noGrp="1"/>
          </p:cNvSpPr>
          <p:nvPr>
            <p:ph sz="quarter" idx="10"/>
          </p:nvPr>
        </p:nvSpPr>
        <p:spPr>
          <a:xfrm>
            <a:off x="838201" y="1789113"/>
            <a:ext cx="4618382" cy="4194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reeform 2">
            <a:extLst>
              <a:ext uri="{FF2B5EF4-FFF2-40B4-BE49-F238E27FC236}">
                <a16:creationId xmlns:a16="http://schemas.microsoft.com/office/drawing/2014/main" id="{3C6B1EEB-234A-42CE-C35E-5ED56CC40AA4}"/>
              </a:ext>
            </a:extLst>
          </p:cNvPr>
          <p:cNvSpPr/>
          <p:nvPr/>
        </p:nvSpPr>
        <p:spPr>
          <a:xfrm>
            <a:off x="0" y="5314785"/>
            <a:ext cx="12192000" cy="1543216"/>
          </a:xfrm>
          <a:custGeom>
            <a:avLst/>
            <a:gdLst>
              <a:gd name="connsiteX0" fmla="*/ 12192000 w 12192000"/>
              <a:gd name="connsiteY0" fmla="*/ 0 h 1543216"/>
              <a:gd name="connsiteX1" fmla="*/ 12192000 w 12192000"/>
              <a:gd name="connsiteY1" fmla="*/ 1543216 h 1543216"/>
              <a:gd name="connsiteX2" fmla="*/ 0 w 12192000"/>
              <a:gd name="connsiteY2" fmla="*/ 1543216 h 1543216"/>
              <a:gd name="connsiteX3" fmla="*/ 0 w 12192000"/>
              <a:gd name="connsiteY3" fmla="*/ 537029 h 1543216"/>
              <a:gd name="connsiteX4" fmla="*/ 726135 w 12192000"/>
              <a:gd name="connsiteY4" fmla="*/ 582595 h 1543216"/>
              <a:gd name="connsiteX5" fmla="*/ 11746408 w 12192000"/>
              <a:gd name="connsiteY5" fmla="*/ 70236 h 154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543216">
                <a:moveTo>
                  <a:pt x="12192000" y="0"/>
                </a:moveTo>
                <a:lnTo>
                  <a:pt x="12192000" y="1543216"/>
                </a:lnTo>
                <a:lnTo>
                  <a:pt x="0" y="1543216"/>
                </a:lnTo>
                <a:lnTo>
                  <a:pt x="0" y="537029"/>
                </a:lnTo>
                <a:lnTo>
                  <a:pt x="726135" y="582595"/>
                </a:lnTo>
                <a:cubicBezTo>
                  <a:pt x="5003151" y="817334"/>
                  <a:pt x="8758245" y="523103"/>
                  <a:pt x="11746408" y="70236"/>
                </a:cubicBezTo>
                <a:close/>
              </a:path>
            </a:pathLst>
          </a:custGeom>
          <a:solidFill>
            <a:srgbClr val="005EB8"/>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TextBox 4">
            <a:extLst>
              <a:ext uri="{FF2B5EF4-FFF2-40B4-BE49-F238E27FC236}">
                <a16:creationId xmlns:a16="http://schemas.microsoft.com/office/drawing/2014/main" id="{6C294CC0-6A3A-B001-D7F8-B5E44859C9AD}"/>
              </a:ext>
            </a:extLst>
          </p:cNvPr>
          <p:cNvSpPr txBox="1"/>
          <p:nvPr/>
        </p:nvSpPr>
        <p:spPr>
          <a:xfrm>
            <a:off x="8378691" y="6354978"/>
            <a:ext cx="3749809" cy="369332"/>
          </a:xfrm>
          <a:prstGeom prst="rect">
            <a:avLst/>
          </a:prstGeom>
          <a:noFill/>
        </p:spPr>
        <p:txBody>
          <a:bodyPr wrap="none" rtlCol="0">
            <a:spAutoFit/>
          </a:bodyPr>
          <a:lstStyle/>
          <a:p>
            <a:r>
              <a:rPr lang="en-GB" dirty="0" err="1">
                <a:solidFill>
                  <a:schemeClr val="bg1"/>
                </a:solidFill>
                <a:latin typeface="Arial" panose="020B0604020202020204" pitchFamily="34" charset="0"/>
                <a:cs typeface="Arial" panose="020B0604020202020204" pitchFamily="34" charset="0"/>
              </a:rPr>
              <a:t>www.midandsouthessex.ics.nhs.uk</a:t>
            </a:r>
            <a:endParaRPr lang="en-GB" dirty="0">
              <a:solidFill>
                <a:schemeClr val="bg1"/>
              </a:solidFill>
              <a:latin typeface="Arial" panose="020B0604020202020204" pitchFamily="34" charset="0"/>
              <a:cs typeface="Arial" panose="020B0604020202020204" pitchFamily="34" charset="0"/>
            </a:endParaRPr>
          </a:p>
        </p:txBody>
      </p:sp>
      <p:sp>
        <p:nvSpPr>
          <p:cNvPr id="9" name="Freeform 8">
            <a:extLst>
              <a:ext uri="{FF2B5EF4-FFF2-40B4-BE49-F238E27FC236}">
                <a16:creationId xmlns:a16="http://schemas.microsoft.com/office/drawing/2014/main" id="{9A06780F-9B6E-B8E7-0E6F-17622A4273D5}"/>
              </a:ext>
            </a:extLst>
          </p:cNvPr>
          <p:cNvSpPr/>
          <p:nvPr/>
        </p:nvSpPr>
        <p:spPr>
          <a:xfrm rot="3259821">
            <a:off x="10761300" y="5162374"/>
            <a:ext cx="946105" cy="1036808"/>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4288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 name="Freeform 9">
            <a:extLst>
              <a:ext uri="{FF2B5EF4-FFF2-40B4-BE49-F238E27FC236}">
                <a16:creationId xmlns:a16="http://schemas.microsoft.com/office/drawing/2014/main" id="{DA6D6689-6076-4D49-C560-9897C6C16F36}"/>
              </a:ext>
            </a:extLst>
          </p:cNvPr>
          <p:cNvSpPr/>
          <p:nvPr/>
        </p:nvSpPr>
        <p:spPr>
          <a:xfrm rot="20508378">
            <a:off x="10631428" y="5626696"/>
            <a:ext cx="650437" cy="564933"/>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6BC4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Tree>
    <p:extLst>
      <p:ext uri="{BB962C8B-B14F-4D97-AF65-F5344CB8AC3E}">
        <p14:creationId xmlns:p14="http://schemas.microsoft.com/office/powerpoint/2010/main" val="309802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289180C3-C084-9FF2-84FA-A08A5B94D411}"/>
              </a:ext>
            </a:extLst>
          </p:cNvPr>
          <p:cNvSpPr/>
          <p:nvPr/>
        </p:nvSpPr>
        <p:spPr>
          <a:xfrm>
            <a:off x="0" y="5314785"/>
            <a:ext cx="12192000" cy="1543216"/>
          </a:xfrm>
          <a:custGeom>
            <a:avLst/>
            <a:gdLst>
              <a:gd name="connsiteX0" fmla="*/ 12192000 w 12192000"/>
              <a:gd name="connsiteY0" fmla="*/ 0 h 1543216"/>
              <a:gd name="connsiteX1" fmla="*/ 12192000 w 12192000"/>
              <a:gd name="connsiteY1" fmla="*/ 1543216 h 1543216"/>
              <a:gd name="connsiteX2" fmla="*/ 0 w 12192000"/>
              <a:gd name="connsiteY2" fmla="*/ 1543216 h 1543216"/>
              <a:gd name="connsiteX3" fmla="*/ 0 w 12192000"/>
              <a:gd name="connsiteY3" fmla="*/ 537029 h 1543216"/>
              <a:gd name="connsiteX4" fmla="*/ 726135 w 12192000"/>
              <a:gd name="connsiteY4" fmla="*/ 582595 h 1543216"/>
              <a:gd name="connsiteX5" fmla="*/ 11746408 w 12192000"/>
              <a:gd name="connsiteY5" fmla="*/ 70236 h 154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543216">
                <a:moveTo>
                  <a:pt x="12192000" y="0"/>
                </a:moveTo>
                <a:lnTo>
                  <a:pt x="12192000" y="1543216"/>
                </a:lnTo>
                <a:lnTo>
                  <a:pt x="0" y="1543216"/>
                </a:lnTo>
                <a:lnTo>
                  <a:pt x="0" y="537029"/>
                </a:lnTo>
                <a:lnTo>
                  <a:pt x="726135" y="582595"/>
                </a:lnTo>
                <a:cubicBezTo>
                  <a:pt x="5003151" y="817334"/>
                  <a:pt x="8758245" y="523103"/>
                  <a:pt x="11746408" y="70236"/>
                </a:cubicBezTo>
                <a:close/>
              </a:path>
            </a:pathLst>
          </a:custGeom>
          <a:solidFill>
            <a:srgbClr val="005EB8"/>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Box 2">
            <a:extLst>
              <a:ext uri="{FF2B5EF4-FFF2-40B4-BE49-F238E27FC236}">
                <a16:creationId xmlns:a16="http://schemas.microsoft.com/office/drawing/2014/main" id="{7B531732-860C-E59B-064B-1D5B67A710E7}"/>
              </a:ext>
            </a:extLst>
          </p:cNvPr>
          <p:cNvSpPr txBox="1"/>
          <p:nvPr/>
        </p:nvSpPr>
        <p:spPr>
          <a:xfrm>
            <a:off x="8378691" y="6354978"/>
            <a:ext cx="3749809" cy="369332"/>
          </a:xfrm>
          <a:prstGeom prst="rect">
            <a:avLst/>
          </a:prstGeom>
          <a:noFill/>
        </p:spPr>
        <p:txBody>
          <a:bodyPr wrap="none" rtlCol="0">
            <a:spAutoFit/>
          </a:bodyPr>
          <a:lstStyle/>
          <a:p>
            <a:r>
              <a:rPr lang="en-GB" dirty="0" err="1">
                <a:solidFill>
                  <a:schemeClr val="bg1"/>
                </a:solidFill>
                <a:latin typeface="Arial" panose="020B0604020202020204" pitchFamily="34" charset="0"/>
                <a:cs typeface="Arial" panose="020B0604020202020204" pitchFamily="34" charset="0"/>
              </a:rPr>
              <a:t>www.midandsouthessex.ics.nhs.uk</a:t>
            </a:r>
            <a:endParaRPr lang="en-GB" dirty="0">
              <a:solidFill>
                <a:schemeClr val="bg1"/>
              </a:solidFill>
              <a:latin typeface="Arial" panose="020B0604020202020204" pitchFamily="34" charset="0"/>
              <a:cs typeface="Arial" panose="020B0604020202020204" pitchFamily="34" charset="0"/>
            </a:endParaRPr>
          </a:p>
        </p:txBody>
      </p:sp>
      <p:sp>
        <p:nvSpPr>
          <p:cNvPr id="6" name="Freeform 5">
            <a:extLst>
              <a:ext uri="{FF2B5EF4-FFF2-40B4-BE49-F238E27FC236}">
                <a16:creationId xmlns:a16="http://schemas.microsoft.com/office/drawing/2014/main" id="{ECC93590-FA50-EB6E-1842-5435DEE16449}"/>
              </a:ext>
            </a:extLst>
          </p:cNvPr>
          <p:cNvSpPr/>
          <p:nvPr/>
        </p:nvSpPr>
        <p:spPr>
          <a:xfrm rot="3259821">
            <a:off x="10761300" y="5162374"/>
            <a:ext cx="946105" cy="1036808"/>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4288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 name="Freeform 6">
            <a:extLst>
              <a:ext uri="{FF2B5EF4-FFF2-40B4-BE49-F238E27FC236}">
                <a16:creationId xmlns:a16="http://schemas.microsoft.com/office/drawing/2014/main" id="{302FC00A-7861-EBA4-9D1E-32B7ECA57899}"/>
              </a:ext>
            </a:extLst>
          </p:cNvPr>
          <p:cNvSpPr/>
          <p:nvPr/>
        </p:nvSpPr>
        <p:spPr>
          <a:xfrm rot="20508378">
            <a:off x="10631428" y="5626696"/>
            <a:ext cx="650437" cy="564933"/>
          </a:xfrm>
          <a:custGeom>
            <a:avLst/>
            <a:gdLst>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6991350"/>
              <a:gd name="connsiteY0" fmla="*/ 1943100 h 6858000"/>
              <a:gd name="connsiteX1" fmla="*/ 6991350 w 6991350"/>
              <a:gd name="connsiteY1" fmla="*/ 0 h 6858000"/>
              <a:gd name="connsiteX2" fmla="*/ 5200650 w 6991350"/>
              <a:gd name="connsiteY2" fmla="*/ 6858000 h 6858000"/>
              <a:gd name="connsiteX3" fmla="*/ 0 w 69913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 name="connsiteX0" fmla="*/ 0 w 7029450"/>
              <a:gd name="connsiteY0" fmla="*/ 1943100 h 6858000"/>
              <a:gd name="connsiteX1" fmla="*/ 7029450 w 7029450"/>
              <a:gd name="connsiteY1" fmla="*/ 0 h 6858000"/>
              <a:gd name="connsiteX2" fmla="*/ 5200650 w 7029450"/>
              <a:gd name="connsiteY2" fmla="*/ 6858000 h 6858000"/>
              <a:gd name="connsiteX3" fmla="*/ 0 w 7029450"/>
              <a:gd name="connsiteY3" fmla="*/ 1943100 h 6858000"/>
            </a:gdLst>
            <a:ahLst/>
            <a:cxnLst>
              <a:cxn ang="0">
                <a:pos x="connsiteX0" y="connsiteY0"/>
              </a:cxn>
              <a:cxn ang="0">
                <a:pos x="connsiteX1" y="connsiteY1"/>
              </a:cxn>
              <a:cxn ang="0">
                <a:pos x="connsiteX2" y="connsiteY2"/>
              </a:cxn>
              <a:cxn ang="0">
                <a:pos x="connsiteX3" y="connsiteY3"/>
              </a:cxn>
            </a:cxnLst>
            <a:rect l="l" t="t" r="r" b="b"/>
            <a:pathLst>
              <a:path w="7029450" h="6858000">
                <a:moveTo>
                  <a:pt x="0" y="1943100"/>
                </a:moveTo>
                <a:cubicBezTo>
                  <a:pt x="1606550" y="1257300"/>
                  <a:pt x="4356100" y="342900"/>
                  <a:pt x="7029450" y="0"/>
                </a:cubicBezTo>
                <a:cubicBezTo>
                  <a:pt x="5556250" y="2990850"/>
                  <a:pt x="5245100" y="5657850"/>
                  <a:pt x="5200650" y="6858000"/>
                </a:cubicBezTo>
                <a:cubicBezTo>
                  <a:pt x="2800350" y="3714750"/>
                  <a:pt x="1638300" y="3086100"/>
                  <a:pt x="0" y="1943100"/>
                </a:cubicBezTo>
                <a:close/>
              </a:path>
            </a:pathLst>
          </a:custGeom>
          <a:solidFill>
            <a:srgbClr val="6BC4C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Tree>
    <p:extLst>
      <p:ext uri="{BB962C8B-B14F-4D97-AF65-F5344CB8AC3E}">
        <p14:creationId xmlns:p14="http://schemas.microsoft.com/office/powerpoint/2010/main" val="253219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Slide and Contact Detail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20F436-2D6D-5D61-8163-A08A753BBEF7}"/>
              </a:ext>
            </a:extLst>
          </p:cNvPr>
          <p:cNvSpPr/>
          <p:nvPr/>
        </p:nvSpPr>
        <p:spPr>
          <a:xfrm>
            <a:off x="-72572" y="-68943"/>
            <a:ext cx="12337143" cy="6995886"/>
          </a:xfrm>
          <a:prstGeom prst="rect">
            <a:avLst/>
          </a:prstGeom>
          <a:solidFill>
            <a:srgbClr val="005EB8"/>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with medium confidence">
            <a:extLst>
              <a:ext uri="{FF2B5EF4-FFF2-40B4-BE49-F238E27FC236}">
                <a16:creationId xmlns:a16="http://schemas.microsoft.com/office/drawing/2014/main" id="{DEB87CE7-D592-6EAB-848C-4A1744E1CF7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030119" y="503022"/>
            <a:ext cx="2693532" cy="708259"/>
          </a:xfrm>
          <a:prstGeom prst="rect">
            <a:avLst/>
          </a:prstGeom>
        </p:spPr>
      </p:pic>
      <p:sp>
        <p:nvSpPr>
          <p:cNvPr id="13" name="Rectangle 12">
            <a:extLst>
              <a:ext uri="{FF2B5EF4-FFF2-40B4-BE49-F238E27FC236}">
                <a16:creationId xmlns:a16="http://schemas.microsoft.com/office/drawing/2014/main" id="{7348B2FC-B91B-6A6B-7C59-E5F3FE15E50C}"/>
              </a:ext>
            </a:extLst>
          </p:cNvPr>
          <p:cNvSpPr/>
          <p:nvPr/>
        </p:nvSpPr>
        <p:spPr>
          <a:xfrm>
            <a:off x="1027795" y="6370046"/>
            <a:ext cx="970137" cy="338554"/>
          </a:xfrm>
          <a:prstGeom prst="rect">
            <a:avLst/>
          </a:prstGeom>
        </p:spPr>
        <p:txBody>
          <a:bodyPr wrap="none">
            <a:spAutoFit/>
          </a:bodyPr>
          <a:lstStyle/>
          <a:p>
            <a:r>
              <a:rPr lang="en-GB" sz="1600" dirty="0">
                <a:solidFill>
                  <a:schemeClr val="bg1"/>
                </a:solidFill>
                <a:latin typeface="Arial" panose="020B0604020202020204" pitchFamily="34" charset="0"/>
                <a:cs typeface="Arial" panose="020B0604020202020204" pitchFamily="34" charset="0"/>
              </a:rPr>
              <a:t>MSEICS</a:t>
            </a:r>
          </a:p>
        </p:txBody>
      </p:sp>
      <p:sp>
        <p:nvSpPr>
          <p:cNvPr id="14" name="Rectangle 13">
            <a:extLst>
              <a:ext uri="{FF2B5EF4-FFF2-40B4-BE49-F238E27FC236}">
                <a16:creationId xmlns:a16="http://schemas.microsoft.com/office/drawing/2014/main" id="{5DD15BCA-2938-915A-B51D-163B60017AB2}"/>
              </a:ext>
            </a:extLst>
          </p:cNvPr>
          <p:cNvSpPr/>
          <p:nvPr/>
        </p:nvSpPr>
        <p:spPr>
          <a:xfrm>
            <a:off x="2773046" y="6370046"/>
            <a:ext cx="1505540" cy="338554"/>
          </a:xfrm>
          <a:prstGeom prst="rect">
            <a:avLst/>
          </a:prstGeom>
        </p:spPr>
        <p:txBody>
          <a:bodyPr wrap="none">
            <a:spAutoFit/>
          </a:bodyPr>
          <a:lstStyle/>
          <a:p>
            <a:r>
              <a:rPr lang="en-GB" sz="1600" dirty="0" err="1">
                <a:solidFill>
                  <a:schemeClr val="bg1"/>
                </a:solidFill>
                <a:latin typeface="Arial" panose="020B0604020202020204" pitchFamily="34" charset="0"/>
                <a:cs typeface="Arial" panose="020B0604020202020204" pitchFamily="34" charset="0"/>
              </a:rPr>
              <a:t>MSEssex_ICS</a:t>
            </a:r>
            <a:endParaRPr lang="en-GB" sz="1600" dirty="0">
              <a:solidFill>
                <a:schemeClr val="bg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6D87C262-3BDE-1C72-8CAD-31901A2B9AE2}"/>
              </a:ext>
            </a:extLst>
          </p:cNvPr>
          <p:cNvSpPr/>
          <p:nvPr/>
        </p:nvSpPr>
        <p:spPr>
          <a:xfrm>
            <a:off x="7383540" y="6370046"/>
            <a:ext cx="4334984" cy="338554"/>
          </a:xfrm>
          <a:prstGeom prst="rect">
            <a:avLst/>
          </a:prstGeom>
        </p:spPr>
        <p:txBody>
          <a:bodyPr wrap="square">
            <a:spAutoFit/>
          </a:bodyPr>
          <a:lstStyle/>
          <a:p>
            <a:r>
              <a:rPr lang="en-GB" sz="1600" dirty="0">
                <a:solidFill>
                  <a:schemeClr val="bg1"/>
                </a:solidFill>
                <a:latin typeface="Arial" panose="020B0604020202020204" pitchFamily="34" charset="0"/>
                <a:cs typeface="Arial" panose="020B0604020202020204" pitchFamily="34" charset="0"/>
              </a:rPr>
              <a:t>Mid and South Essex Integrated Care System</a:t>
            </a:r>
          </a:p>
        </p:txBody>
      </p:sp>
      <p:sp>
        <p:nvSpPr>
          <p:cNvPr id="16" name="Rectangle 15">
            <a:extLst>
              <a:ext uri="{FF2B5EF4-FFF2-40B4-BE49-F238E27FC236}">
                <a16:creationId xmlns:a16="http://schemas.microsoft.com/office/drawing/2014/main" id="{3F0FFF9D-22A5-2103-6E2D-528B5AC53318}"/>
              </a:ext>
            </a:extLst>
          </p:cNvPr>
          <p:cNvSpPr/>
          <p:nvPr/>
        </p:nvSpPr>
        <p:spPr>
          <a:xfrm>
            <a:off x="5068587" y="6370046"/>
            <a:ext cx="1505540" cy="338554"/>
          </a:xfrm>
          <a:prstGeom prst="rect">
            <a:avLst/>
          </a:prstGeom>
        </p:spPr>
        <p:txBody>
          <a:bodyPr wrap="none">
            <a:spAutoFit/>
          </a:bodyPr>
          <a:lstStyle/>
          <a:p>
            <a:r>
              <a:rPr lang="en-GB" sz="1600" dirty="0" err="1">
                <a:solidFill>
                  <a:schemeClr val="bg1"/>
                </a:solidFill>
                <a:latin typeface="Arial" panose="020B0604020202020204" pitchFamily="34" charset="0"/>
                <a:cs typeface="Arial" panose="020B0604020202020204" pitchFamily="34" charset="0"/>
              </a:rPr>
              <a:t>MSEssex_ICS</a:t>
            </a:r>
            <a:endParaRPr lang="en-GB" sz="1600" dirty="0">
              <a:solidFill>
                <a:schemeClr val="bg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89090192-72C0-F7F6-98CE-C631AEB63F5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25378" y="6418234"/>
            <a:ext cx="242178" cy="242178"/>
          </a:xfrm>
          <a:prstGeom prst="rect">
            <a:avLst/>
          </a:prstGeom>
        </p:spPr>
      </p:pic>
      <p:pic>
        <p:nvPicPr>
          <p:cNvPr id="7" name="Picture 6">
            <a:extLst>
              <a:ext uri="{FF2B5EF4-FFF2-40B4-BE49-F238E27FC236}">
                <a16:creationId xmlns:a16="http://schemas.microsoft.com/office/drawing/2014/main" id="{A07C6123-6D97-97E4-F230-ACB1AF5CA04E}"/>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43132" y="6413323"/>
            <a:ext cx="252000" cy="252000"/>
          </a:xfrm>
          <a:prstGeom prst="rect">
            <a:avLst/>
          </a:prstGeom>
        </p:spPr>
      </p:pic>
      <p:pic>
        <p:nvPicPr>
          <p:cNvPr id="19" name="Picture 18">
            <a:extLst>
              <a:ext uri="{FF2B5EF4-FFF2-40B4-BE49-F238E27FC236}">
                <a16:creationId xmlns:a16="http://schemas.microsoft.com/office/drawing/2014/main" id="{1FE4C2E4-2D23-4970-66F6-65631A1C7996}"/>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860295" y="6418381"/>
            <a:ext cx="241885" cy="241885"/>
          </a:xfrm>
          <a:prstGeom prst="rect">
            <a:avLst/>
          </a:prstGeom>
        </p:spPr>
      </p:pic>
      <p:pic>
        <p:nvPicPr>
          <p:cNvPr id="21" name="Picture 20">
            <a:extLst>
              <a:ext uri="{FF2B5EF4-FFF2-40B4-BE49-F238E27FC236}">
                <a16:creationId xmlns:a16="http://schemas.microsoft.com/office/drawing/2014/main" id="{F7EA0F7A-A780-72D8-4ED6-D5FF6CE67A2D}"/>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142328" y="6421295"/>
            <a:ext cx="254500" cy="236057"/>
          </a:xfrm>
          <a:prstGeom prst="rect">
            <a:avLst/>
          </a:prstGeom>
        </p:spPr>
      </p:pic>
      <p:sp>
        <p:nvSpPr>
          <p:cNvPr id="5" name="TextBox 4">
            <a:extLst>
              <a:ext uri="{FF2B5EF4-FFF2-40B4-BE49-F238E27FC236}">
                <a16:creationId xmlns:a16="http://schemas.microsoft.com/office/drawing/2014/main" id="{3CF16985-DA2D-4C93-7EFB-17E01B709A30}"/>
              </a:ext>
            </a:extLst>
          </p:cNvPr>
          <p:cNvSpPr txBox="1"/>
          <p:nvPr/>
        </p:nvSpPr>
        <p:spPr>
          <a:xfrm>
            <a:off x="786063" y="4590941"/>
            <a:ext cx="3852401" cy="369332"/>
          </a:xfrm>
          <a:prstGeom prst="rect">
            <a:avLst/>
          </a:prstGeom>
          <a:noFill/>
          <a:ln>
            <a:noFill/>
          </a:ln>
        </p:spPr>
        <p:txBody>
          <a:bodyPr wrap="none" rtlCol="0">
            <a:spAutoFit/>
          </a:bodyPr>
          <a:lstStyle/>
          <a:p>
            <a:r>
              <a:rPr lang="en-GB" dirty="0" err="1">
                <a:solidFill>
                  <a:srgbClr val="6BC4CF"/>
                </a:solidFill>
                <a:latin typeface="Arial" panose="020B0604020202020204" pitchFamily="34" charset="0"/>
                <a:cs typeface="Arial" panose="020B0604020202020204" pitchFamily="34" charset="0"/>
              </a:rPr>
              <a:t>www.</a:t>
            </a:r>
            <a:r>
              <a:rPr lang="en-GB" spc="50" dirty="0" err="1">
                <a:solidFill>
                  <a:srgbClr val="6BC4CF"/>
                </a:solidFill>
                <a:latin typeface="Arial" panose="020B0604020202020204" pitchFamily="34" charset="0"/>
                <a:cs typeface="Arial" panose="020B0604020202020204" pitchFamily="34" charset="0"/>
              </a:rPr>
              <a:t>midandsouthessex</a:t>
            </a:r>
            <a:r>
              <a:rPr lang="en-GB" dirty="0" err="1">
                <a:solidFill>
                  <a:srgbClr val="6BC4CF"/>
                </a:solidFill>
                <a:latin typeface="Arial" panose="020B0604020202020204" pitchFamily="34" charset="0"/>
                <a:cs typeface="Arial" panose="020B0604020202020204" pitchFamily="34" charset="0"/>
              </a:rPr>
              <a:t>.ics.nhs.uk</a:t>
            </a:r>
            <a:endParaRPr lang="en-GB" dirty="0">
              <a:solidFill>
                <a:srgbClr val="6BC4CF"/>
              </a:solidFil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1BAD79CB-5DE3-A563-6632-A4E8F9E8EAF1}"/>
              </a:ext>
            </a:extLst>
          </p:cNvPr>
          <p:cNvSpPr>
            <a:spLocks noGrp="1"/>
          </p:cNvSpPr>
          <p:nvPr>
            <p:ph type="title"/>
          </p:nvPr>
        </p:nvSpPr>
        <p:spPr>
          <a:xfrm>
            <a:off x="786063" y="2173115"/>
            <a:ext cx="10515600" cy="1325563"/>
          </a:xfrm>
        </p:spPr>
        <p:txBody>
          <a:bodyPr/>
          <a:lstStyle>
            <a:lvl1pPr>
              <a:defRPr b="1">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12" name="Subtitle 2">
            <a:extLst>
              <a:ext uri="{FF2B5EF4-FFF2-40B4-BE49-F238E27FC236}">
                <a16:creationId xmlns:a16="http://schemas.microsoft.com/office/drawing/2014/main" id="{2EBA10E5-112B-40C3-2CD1-A2FE53B004CD}"/>
              </a:ext>
            </a:extLst>
          </p:cNvPr>
          <p:cNvSpPr>
            <a:spLocks noGrp="1"/>
          </p:cNvSpPr>
          <p:nvPr>
            <p:ph type="subTitle" idx="1"/>
          </p:nvPr>
        </p:nvSpPr>
        <p:spPr>
          <a:xfrm>
            <a:off x="786063" y="3626785"/>
            <a:ext cx="9144000" cy="690371"/>
          </a:xfrm>
        </p:spPr>
        <p:txBody>
          <a:bodyPr>
            <a:normAutofit/>
          </a:bodyPr>
          <a:lstStyle>
            <a:lvl1pPr marL="0" indent="0" algn="l">
              <a:buNone/>
              <a:defRPr sz="3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904828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6577DA-5DEA-9F0C-3A53-BBB87F40EC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5F474E-3D7F-0F2E-04D4-73B9E8CFA6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4007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england.nhs.uk/safety1-2-white-paper" TargetMode="External"/><Relationship Id="rId2" Type="http://schemas.openxmlformats.org/officeDocument/2006/relationships/hyperlink" Target="https://assets.publishing.service.gov.uk/media/682dcbf8b33f68eaba9538f2/Child_Safeguarding_Practice_Review_Panel_Learning_Support_and_Capability_Project.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inesparis@nhs.net"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2EC396F-D851-2710-EFB0-F1EBF9D5416D}"/>
              </a:ext>
            </a:extLst>
          </p:cNvPr>
          <p:cNvSpPr>
            <a:spLocks noGrp="1"/>
          </p:cNvSpPr>
          <p:nvPr>
            <p:ph type="subTitle" idx="1"/>
          </p:nvPr>
        </p:nvSpPr>
        <p:spPr>
          <a:xfrm>
            <a:off x="1712259" y="3903137"/>
            <a:ext cx="9144000" cy="1520510"/>
          </a:xfrm>
        </p:spPr>
        <p:txBody>
          <a:bodyPr>
            <a:normAutofit fontScale="47500" lnSpcReduction="20000"/>
          </a:bodyPr>
          <a:lstStyle/>
          <a:p>
            <a:pPr>
              <a:lnSpc>
                <a:spcPct val="120000"/>
              </a:lnSpc>
            </a:pPr>
            <a:r>
              <a:rPr lang="en-GB" dirty="0"/>
              <a:t>Ines Paris </a:t>
            </a:r>
          </a:p>
          <a:p>
            <a:pPr>
              <a:lnSpc>
                <a:spcPct val="120000"/>
              </a:lnSpc>
            </a:pPr>
            <a:r>
              <a:rPr lang="en-GB" dirty="0"/>
              <a:t>Designated Lead Safeguarding Nurse &amp; Named Professional for Safeguarding Children (General Practice)</a:t>
            </a:r>
          </a:p>
          <a:p>
            <a:pPr>
              <a:lnSpc>
                <a:spcPct val="120000"/>
              </a:lnSpc>
            </a:pPr>
            <a:r>
              <a:rPr lang="en-GB" dirty="0"/>
              <a:t>17.07.2025</a:t>
            </a:r>
          </a:p>
        </p:txBody>
      </p:sp>
      <p:sp>
        <p:nvSpPr>
          <p:cNvPr id="2" name="Title 1">
            <a:extLst>
              <a:ext uri="{FF2B5EF4-FFF2-40B4-BE49-F238E27FC236}">
                <a16:creationId xmlns:a16="http://schemas.microsoft.com/office/drawing/2014/main" id="{7D469E39-A151-D2FE-15E5-EDCD7405C99F}"/>
              </a:ext>
            </a:extLst>
          </p:cNvPr>
          <p:cNvSpPr>
            <a:spLocks noGrp="1"/>
          </p:cNvSpPr>
          <p:nvPr>
            <p:ph type="title"/>
          </p:nvPr>
        </p:nvSpPr>
        <p:spPr>
          <a:xfrm>
            <a:off x="838200" y="2099890"/>
            <a:ext cx="10515600" cy="1520510"/>
          </a:xfrm>
        </p:spPr>
        <p:txBody>
          <a:bodyPr/>
          <a:lstStyle/>
          <a:p>
            <a:pPr>
              <a:lnSpc>
                <a:spcPct val="150000"/>
              </a:lnSpc>
            </a:pPr>
            <a:r>
              <a:rPr lang="en-GB" sz="3200" b="1" dirty="0"/>
              <a:t>Using Patient Safety Theory to </a:t>
            </a:r>
            <a:br>
              <a:rPr lang="en-GB" sz="3200" b="1" dirty="0"/>
            </a:br>
            <a:r>
              <a:rPr lang="en-GB" sz="3200" b="1" dirty="0"/>
              <a:t>Improve Safeguarding Learning</a:t>
            </a:r>
            <a:endParaRPr lang="en-GB" sz="8800" b="1" dirty="0">
              <a:solidFill>
                <a:srgbClr val="FFC000"/>
              </a:solidFill>
            </a:endParaRPr>
          </a:p>
        </p:txBody>
      </p:sp>
    </p:spTree>
    <p:extLst>
      <p:ext uri="{BB962C8B-B14F-4D97-AF65-F5344CB8AC3E}">
        <p14:creationId xmlns:p14="http://schemas.microsoft.com/office/powerpoint/2010/main" val="1421373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A19EE-4F02-7AA5-1B71-D1846071F723}"/>
              </a:ext>
            </a:extLst>
          </p:cNvPr>
          <p:cNvSpPr>
            <a:spLocks noGrp="1"/>
          </p:cNvSpPr>
          <p:nvPr>
            <p:ph type="title" idx="4294967295"/>
          </p:nvPr>
        </p:nvSpPr>
        <p:spPr>
          <a:xfrm>
            <a:off x="1013012" y="1906026"/>
            <a:ext cx="10515600" cy="2418415"/>
          </a:xfrm>
        </p:spPr>
        <p:txBody>
          <a:bodyPr>
            <a:normAutofit fontScale="90000"/>
          </a:bodyPr>
          <a:lstStyle/>
          <a:p>
            <a:pPr>
              <a:lnSpc>
                <a:spcPct val="150000"/>
              </a:lnSpc>
            </a:pPr>
            <a:r>
              <a:rPr lang="en-GB" b="1" dirty="0">
                <a:solidFill>
                  <a:schemeClr val="accent2">
                    <a:lumMod val="75000"/>
                  </a:schemeClr>
                </a:solidFill>
              </a:rPr>
              <a:t>Example from Practice: </a:t>
            </a:r>
            <a:br>
              <a:rPr lang="en-GB" b="1" dirty="0">
                <a:solidFill>
                  <a:schemeClr val="accent2">
                    <a:lumMod val="75000"/>
                  </a:schemeClr>
                </a:solidFill>
              </a:rPr>
            </a:br>
            <a:r>
              <a:rPr lang="en-GB" b="1" dirty="0">
                <a:solidFill>
                  <a:schemeClr val="accent2">
                    <a:lumMod val="75000"/>
                  </a:schemeClr>
                </a:solidFill>
              </a:rPr>
              <a:t>MSE ICB 2025-27 General Practice Safeguarding Audit</a:t>
            </a:r>
          </a:p>
        </p:txBody>
      </p:sp>
      <p:pic>
        <p:nvPicPr>
          <p:cNvPr id="5" name="Graphic 4" descr="CheckList with solid fill">
            <a:extLst>
              <a:ext uri="{FF2B5EF4-FFF2-40B4-BE49-F238E27FC236}">
                <a16:creationId xmlns:a16="http://schemas.microsoft.com/office/drawing/2014/main" id="{60F84326-D895-88D8-49F8-1697EF717CC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48635" y="192740"/>
            <a:ext cx="5844989" cy="5844989"/>
          </a:xfrm>
          <a:prstGeom prst="rect">
            <a:avLst/>
          </a:prstGeom>
        </p:spPr>
      </p:pic>
    </p:spTree>
    <p:extLst>
      <p:ext uri="{BB962C8B-B14F-4D97-AF65-F5344CB8AC3E}">
        <p14:creationId xmlns:p14="http://schemas.microsoft.com/office/powerpoint/2010/main" val="1015728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544D8-41FD-322D-C0C9-6A427BC4A3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FA2D67-3725-A39B-09AB-CE55999F081F}"/>
              </a:ext>
            </a:extLst>
          </p:cNvPr>
          <p:cNvSpPr>
            <a:spLocks noGrp="1"/>
          </p:cNvSpPr>
          <p:nvPr>
            <p:ph type="title"/>
          </p:nvPr>
        </p:nvSpPr>
        <p:spPr>
          <a:xfrm>
            <a:off x="838200" y="209971"/>
            <a:ext cx="10515600" cy="1325563"/>
          </a:xfrm>
        </p:spPr>
        <p:txBody>
          <a:bodyPr>
            <a:noAutofit/>
          </a:bodyPr>
          <a:lstStyle/>
          <a:p>
            <a:r>
              <a:rPr lang="en-GB" sz="2800" b="1" dirty="0">
                <a:solidFill>
                  <a:schemeClr val="accent5">
                    <a:lumMod val="75000"/>
                  </a:schemeClr>
                </a:solidFill>
              </a:rPr>
              <a:t>Key Insight 4: Need for supporting emotional resilience and reflective practice</a:t>
            </a:r>
          </a:p>
        </p:txBody>
      </p:sp>
      <p:sp>
        <p:nvSpPr>
          <p:cNvPr id="4" name="Rectangle: Rounded Corners 3">
            <a:extLst>
              <a:ext uri="{FF2B5EF4-FFF2-40B4-BE49-F238E27FC236}">
                <a16:creationId xmlns:a16="http://schemas.microsoft.com/office/drawing/2014/main" id="{C91516D5-206A-4B2E-8DA3-721ED00A24CB}"/>
              </a:ext>
            </a:extLst>
          </p:cNvPr>
          <p:cNvSpPr/>
          <p:nvPr/>
        </p:nvSpPr>
        <p:spPr>
          <a:xfrm>
            <a:off x="552663" y="2359282"/>
            <a:ext cx="4964858" cy="1738312"/>
          </a:xfrm>
          <a:prstGeom prst="roundRect">
            <a:avLst/>
          </a:prstGeom>
          <a:solidFill>
            <a:schemeClr val="bg1"/>
          </a:solidFill>
          <a:ln w="285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5">
                    <a:lumMod val="75000"/>
                  </a:schemeClr>
                </a:solidFill>
              </a:rPr>
              <a:t>Call to Action:</a:t>
            </a:r>
          </a:p>
          <a:p>
            <a:pPr algn="ctr"/>
            <a:endParaRPr lang="en-GB" sz="2000" b="1" dirty="0">
              <a:solidFill>
                <a:schemeClr val="accent5">
                  <a:lumMod val="75000"/>
                </a:schemeClr>
              </a:solidFill>
            </a:endParaRPr>
          </a:p>
          <a:p>
            <a:pPr algn="ctr"/>
            <a:r>
              <a:rPr lang="en-GB" sz="2000" dirty="0">
                <a:solidFill>
                  <a:schemeClr val="accent5">
                    <a:lumMod val="75000"/>
                  </a:schemeClr>
                </a:solidFill>
              </a:rPr>
              <a:t>Create space for reflective &amp; emotionally sustainable learning and engagement.</a:t>
            </a:r>
          </a:p>
        </p:txBody>
      </p:sp>
      <p:sp>
        <p:nvSpPr>
          <p:cNvPr id="5" name="Rectangle: Rounded Corners 4">
            <a:extLst>
              <a:ext uri="{FF2B5EF4-FFF2-40B4-BE49-F238E27FC236}">
                <a16:creationId xmlns:a16="http://schemas.microsoft.com/office/drawing/2014/main" id="{1473E79E-C482-AD91-9B10-A869699CFAA3}"/>
              </a:ext>
            </a:extLst>
          </p:cNvPr>
          <p:cNvSpPr/>
          <p:nvPr/>
        </p:nvSpPr>
        <p:spPr>
          <a:xfrm>
            <a:off x="6306371" y="1690687"/>
            <a:ext cx="5540636" cy="3423923"/>
          </a:xfrm>
          <a:prstGeom prst="roundRect">
            <a:avLst/>
          </a:prstGeom>
          <a:solidFill>
            <a:schemeClr val="bg1"/>
          </a:solidFill>
          <a:ln w="285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Rethinking Safeguarding Learning – Next Steps</a:t>
            </a:r>
          </a:p>
          <a:p>
            <a:pPr algn="ctr"/>
            <a:endParaRPr lang="en-GB" sz="2000" dirty="0">
              <a:solidFill>
                <a:schemeClr val="tx1"/>
              </a:solidFill>
            </a:endParaRPr>
          </a:p>
          <a:p>
            <a:pPr marL="285750" indent="-285750">
              <a:buFont typeface="Arial" panose="020B0604020202020204" pitchFamily="34" charset="0"/>
              <a:buChar char="•"/>
            </a:pPr>
            <a:r>
              <a:rPr lang="en-GB" sz="2000" dirty="0">
                <a:solidFill>
                  <a:schemeClr val="tx1"/>
                </a:solidFill>
              </a:rPr>
              <a:t>Embed regular restorative supervision.</a:t>
            </a:r>
          </a:p>
          <a:p>
            <a:pPr marL="285750" indent="-285750">
              <a:buFont typeface="Arial" panose="020B0604020202020204" pitchFamily="34" charset="0"/>
              <a:buChar char="•"/>
            </a:pPr>
            <a:r>
              <a:rPr lang="en-GB" sz="2000" dirty="0">
                <a:solidFill>
                  <a:schemeClr val="tx1"/>
                </a:solidFill>
              </a:rPr>
              <a:t>Promote psychological safety through compassionate leadership.</a:t>
            </a:r>
          </a:p>
          <a:p>
            <a:pPr marL="285750" indent="-285750">
              <a:buFont typeface="Arial" panose="020B0604020202020204" pitchFamily="34" charset="0"/>
              <a:buChar char="•"/>
            </a:pPr>
            <a:r>
              <a:rPr lang="en-GB" sz="2000" dirty="0">
                <a:solidFill>
                  <a:schemeClr val="tx1"/>
                </a:solidFill>
              </a:rPr>
              <a:t>Recognise emotional wellbeing as essential to effective, sustained learning.</a:t>
            </a:r>
          </a:p>
        </p:txBody>
      </p:sp>
    </p:spTree>
    <p:extLst>
      <p:ext uri="{BB962C8B-B14F-4D97-AF65-F5344CB8AC3E}">
        <p14:creationId xmlns:p14="http://schemas.microsoft.com/office/powerpoint/2010/main" val="4147980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CCF73-6CDE-4044-8D80-5BA10D01B5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2F6CB-23B0-B573-0B9E-9359B529BD93}"/>
              </a:ext>
            </a:extLst>
          </p:cNvPr>
          <p:cNvSpPr>
            <a:spLocks noGrp="1"/>
          </p:cNvSpPr>
          <p:nvPr>
            <p:ph type="title" idx="4294967295"/>
          </p:nvPr>
        </p:nvSpPr>
        <p:spPr>
          <a:xfrm>
            <a:off x="1013012" y="1906026"/>
            <a:ext cx="10515600" cy="2418415"/>
          </a:xfrm>
        </p:spPr>
        <p:txBody>
          <a:bodyPr>
            <a:normAutofit fontScale="90000"/>
          </a:bodyPr>
          <a:lstStyle/>
          <a:p>
            <a:pPr>
              <a:lnSpc>
                <a:spcPct val="150000"/>
              </a:lnSpc>
            </a:pPr>
            <a:r>
              <a:rPr lang="en-GB" b="1" dirty="0">
                <a:solidFill>
                  <a:schemeClr val="accent5">
                    <a:lumMod val="75000"/>
                  </a:schemeClr>
                </a:solidFill>
              </a:rPr>
              <a:t>Example from Practice: </a:t>
            </a:r>
            <a:br>
              <a:rPr lang="en-GB" b="1" dirty="0">
                <a:solidFill>
                  <a:schemeClr val="accent5">
                    <a:lumMod val="75000"/>
                  </a:schemeClr>
                </a:solidFill>
              </a:rPr>
            </a:br>
            <a:r>
              <a:rPr lang="en-GB" b="1" dirty="0">
                <a:solidFill>
                  <a:schemeClr val="accent5">
                    <a:lumMod val="75000"/>
                  </a:schemeClr>
                </a:solidFill>
              </a:rPr>
              <a:t>Initial approach following Safeguarding Serious Incidents</a:t>
            </a:r>
          </a:p>
        </p:txBody>
      </p:sp>
      <p:pic>
        <p:nvPicPr>
          <p:cNvPr id="4" name="Graphic 3" descr="Document with solid fill">
            <a:extLst>
              <a:ext uri="{FF2B5EF4-FFF2-40B4-BE49-F238E27FC236}">
                <a16:creationId xmlns:a16="http://schemas.microsoft.com/office/drawing/2014/main" id="{C3DBB907-05FA-BF94-45CA-17D35AA354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75212" y="242047"/>
            <a:ext cx="5441576" cy="5441576"/>
          </a:xfrm>
          <a:prstGeom prst="rect">
            <a:avLst/>
          </a:prstGeom>
        </p:spPr>
      </p:pic>
    </p:spTree>
    <p:extLst>
      <p:ext uri="{BB962C8B-B14F-4D97-AF65-F5344CB8AC3E}">
        <p14:creationId xmlns:p14="http://schemas.microsoft.com/office/powerpoint/2010/main" val="2819240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1BA2D8-FF2D-4C28-D67D-CE5765F7354A}"/>
              </a:ext>
            </a:extLst>
          </p:cNvPr>
          <p:cNvSpPr txBox="1"/>
          <p:nvPr/>
        </p:nvSpPr>
        <p:spPr>
          <a:xfrm>
            <a:off x="965947" y="2228671"/>
            <a:ext cx="10260106" cy="1200329"/>
          </a:xfrm>
          <a:prstGeom prst="rect">
            <a:avLst/>
          </a:prstGeom>
          <a:noFill/>
        </p:spPr>
        <p:txBody>
          <a:bodyPr wrap="square">
            <a:spAutoFit/>
          </a:bodyPr>
          <a:lstStyle/>
          <a:p>
            <a:r>
              <a:rPr lang="en-GB" sz="3600" b="1" dirty="0">
                <a:solidFill>
                  <a:srgbClr val="00B050"/>
                </a:solidFill>
              </a:rPr>
              <a:t>Call to Leadership Action: Creating the Conditions for Meaningful Safeguarding Learning</a:t>
            </a:r>
          </a:p>
        </p:txBody>
      </p:sp>
      <p:pic>
        <p:nvPicPr>
          <p:cNvPr id="5" name="Graphic 4" descr="Megaphone outline">
            <a:extLst>
              <a:ext uri="{FF2B5EF4-FFF2-40B4-BE49-F238E27FC236}">
                <a16:creationId xmlns:a16="http://schemas.microsoft.com/office/drawing/2014/main" id="{10031476-18FB-ADB1-EA4E-5D4DCFF9C7B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89730" y="-613141"/>
            <a:ext cx="6409765" cy="6409765"/>
          </a:xfrm>
          <a:prstGeom prst="rect">
            <a:avLst/>
          </a:prstGeom>
        </p:spPr>
      </p:pic>
    </p:spTree>
    <p:extLst>
      <p:ext uri="{BB962C8B-B14F-4D97-AF65-F5344CB8AC3E}">
        <p14:creationId xmlns:p14="http://schemas.microsoft.com/office/powerpoint/2010/main" val="207062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763DB-A75B-60FA-2C33-1770E2C7F5E5}"/>
              </a:ext>
            </a:extLst>
          </p:cNvPr>
          <p:cNvSpPr>
            <a:spLocks noGrp="1"/>
          </p:cNvSpPr>
          <p:nvPr>
            <p:ph type="title"/>
          </p:nvPr>
        </p:nvSpPr>
        <p:spPr>
          <a:xfrm>
            <a:off x="932329" y="0"/>
            <a:ext cx="10515600" cy="470647"/>
          </a:xfrm>
        </p:spPr>
        <p:txBody>
          <a:bodyPr>
            <a:normAutofit fontScale="90000"/>
          </a:bodyPr>
          <a:lstStyle/>
          <a:p>
            <a:r>
              <a:rPr lang="en-GB" sz="2800" b="1" dirty="0"/>
              <a:t>Some References &amp; Useful links</a:t>
            </a:r>
          </a:p>
        </p:txBody>
      </p:sp>
      <p:sp>
        <p:nvSpPr>
          <p:cNvPr id="3" name="Content Placeholder 2">
            <a:extLst>
              <a:ext uri="{FF2B5EF4-FFF2-40B4-BE49-F238E27FC236}">
                <a16:creationId xmlns:a16="http://schemas.microsoft.com/office/drawing/2014/main" id="{EB1C87C8-A22D-0BFC-87AE-57E679C89E7D}"/>
              </a:ext>
            </a:extLst>
          </p:cNvPr>
          <p:cNvSpPr>
            <a:spLocks noGrp="1"/>
          </p:cNvSpPr>
          <p:nvPr>
            <p:ph sz="quarter" idx="10"/>
          </p:nvPr>
        </p:nvSpPr>
        <p:spPr>
          <a:xfrm>
            <a:off x="838200" y="685800"/>
            <a:ext cx="10515600" cy="5567082"/>
          </a:xfrm>
        </p:spPr>
        <p:txBody>
          <a:bodyPr>
            <a:normAutofit fontScale="55000" lnSpcReduction="20000"/>
          </a:bodyPr>
          <a:lstStyle/>
          <a:p>
            <a:pPr>
              <a:lnSpc>
                <a:spcPct val="120000"/>
              </a:lnSpc>
            </a:pPr>
            <a:r>
              <a:rPr lang="en-GB" dirty="0"/>
              <a:t>Carson-Stevens et al (2018) The rise of patient safety-II: should we give up hope on safety-I and extracting value from patient safety incidents? Comment on "false dawns and new horizons in patient safety research and practice". International Journal of Health Policy and Management, 7(7), pp.667–670. https://doi.org/10.15171/ijhpm.2018.23 </a:t>
            </a:r>
          </a:p>
          <a:p>
            <a:pPr>
              <a:lnSpc>
                <a:spcPct val="120000"/>
              </a:lnSpc>
            </a:pPr>
            <a:r>
              <a:rPr lang="en-GB" dirty="0"/>
              <a:t>Child Safeguarding Practice Review Panel (2024a). Child Safeguarding Review Panel: annual report 2022-23. https://www.gov.uk/government/publications/child-safeguarding-practice-review-panel-annual-report2022-to-2023 </a:t>
            </a:r>
          </a:p>
          <a:p>
            <a:pPr>
              <a:lnSpc>
                <a:spcPct val="120000"/>
              </a:lnSpc>
            </a:pPr>
            <a:r>
              <a:rPr lang="en-GB" dirty="0"/>
              <a:t>Child Safeguarding Practice Review Panel (2024b) Child Safeguarding Review Panel: annual report 2023-24. https://www.gov.uk/government/publications/child-safeguarding-practice-review-panel-annual-report2023-to-2024</a:t>
            </a:r>
          </a:p>
          <a:p>
            <a:pPr>
              <a:lnSpc>
                <a:spcPct val="120000"/>
              </a:lnSpc>
            </a:pPr>
            <a:r>
              <a:rPr lang="en-GB" dirty="0"/>
              <a:t>Child Safeguarding Practice Review Panel (2025) </a:t>
            </a:r>
            <a:r>
              <a:rPr lang="en-GB" i="1" dirty="0"/>
              <a:t>Learning Support and Capability Project: Key findings and principles for change</a:t>
            </a:r>
            <a:r>
              <a:rPr lang="en-GB" dirty="0"/>
              <a:t>. Department for Education. Available at: </a:t>
            </a:r>
            <a:r>
              <a:rPr lang="en-GB" dirty="0">
                <a:hlinkClick r:id="rId2"/>
              </a:rPr>
              <a:t>https://assets.publishing.service.gov.uk/media/682dcbf8b33f68eaba9538f2/Child_Safeguarding_Practice_Review_Panel_Learning_Support_and_Capability_Project.pdf</a:t>
            </a:r>
            <a:endParaRPr lang="en-GB" dirty="0"/>
          </a:p>
          <a:p>
            <a:pPr>
              <a:lnSpc>
                <a:spcPct val="120000"/>
              </a:lnSpc>
            </a:pPr>
            <a:r>
              <a:rPr lang="en-GB" dirty="0"/>
              <a:t>Dickens, J., et al. (2023) Re-envisaging professional curiosity and challenge: Messages for child protection practice from reviews of serious cases in England. Children and Youth Services Review, 152, 107081. https://doi.org/10.1016/j.childyouth.2023.107081 </a:t>
            </a:r>
          </a:p>
          <a:p>
            <a:pPr>
              <a:lnSpc>
                <a:spcPct val="120000"/>
              </a:lnSpc>
            </a:pPr>
            <a:r>
              <a:rPr lang="en-GB" dirty="0"/>
              <a:t>Edmondson, A.C. (1999) Psychological safety and learning </a:t>
            </a:r>
            <a:r>
              <a:rPr lang="en-GB" dirty="0" err="1"/>
              <a:t>behavior</a:t>
            </a:r>
            <a:r>
              <a:rPr lang="en-GB" dirty="0"/>
              <a:t> in work teams. Administrative Science Quarterly, 44(2), pp.350–383. https://doi.org/10.2307/2666999 [Accessed 03 Mar 2025]. Edmondson, A.C. (2019) The fearless organization: Creating psychological safety in the workplace for learning, innovation, and growth. Hoboken, NJ: Wile</a:t>
            </a:r>
            <a:endParaRPr lang="da-DK" b="0" i="0" dirty="0">
              <a:solidFill>
                <a:srgbClr val="1A2B49"/>
              </a:solidFill>
              <a:effectLst/>
            </a:endParaRPr>
          </a:p>
          <a:p>
            <a:pPr>
              <a:lnSpc>
                <a:spcPct val="120000"/>
              </a:lnSpc>
            </a:pPr>
            <a:r>
              <a:rPr lang="da-DK" b="0" i="0" dirty="0">
                <a:solidFill>
                  <a:srgbClr val="1A2B49"/>
                </a:solidFill>
                <a:effectLst/>
              </a:rPr>
              <a:t>Hollnagel et al. (2015) </a:t>
            </a:r>
            <a:r>
              <a:rPr lang="da-DK" b="0" i="0" dirty="0">
                <a:solidFill>
                  <a:srgbClr val="1A2B49"/>
                </a:solidFill>
                <a:effectLst/>
                <a:hlinkClick r:id="rId3"/>
              </a:rPr>
              <a:t>www.england.nhs.uk/safety1-2-white-paper</a:t>
            </a:r>
            <a:endParaRPr lang="da-DK" b="0" i="0" dirty="0">
              <a:solidFill>
                <a:srgbClr val="1A2B49"/>
              </a:solidFill>
              <a:effectLst/>
            </a:endParaRPr>
          </a:p>
          <a:p>
            <a:pPr>
              <a:lnSpc>
                <a:spcPct val="120000"/>
              </a:lnSpc>
            </a:pPr>
            <a:r>
              <a:rPr lang="en-GB" b="0" i="0" dirty="0">
                <a:solidFill>
                  <a:srgbClr val="1A2B49"/>
                </a:solidFill>
                <a:effectLst/>
              </a:rPr>
              <a:t>Hollnagel &amp; Clay-Williams (2022) doi.org/10.4324/9781003109945-52 </a:t>
            </a:r>
            <a:endParaRPr lang="en-GB" dirty="0"/>
          </a:p>
        </p:txBody>
      </p:sp>
    </p:spTree>
    <p:extLst>
      <p:ext uri="{BB962C8B-B14F-4D97-AF65-F5344CB8AC3E}">
        <p14:creationId xmlns:p14="http://schemas.microsoft.com/office/powerpoint/2010/main" val="329224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D3C3BE-A11C-43E1-D0B1-4A96A57CDA20}"/>
              </a:ext>
            </a:extLst>
          </p:cNvPr>
          <p:cNvSpPr>
            <a:spLocks noGrp="1"/>
          </p:cNvSpPr>
          <p:nvPr>
            <p:ph type="title"/>
          </p:nvPr>
        </p:nvSpPr>
        <p:spPr/>
        <p:txBody>
          <a:bodyPr/>
          <a:lstStyle/>
          <a:p>
            <a:r>
              <a:rPr lang="en-GB" dirty="0"/>
              <a:t>Thank you</a:t>
            </a:r>
          </a:p>
        </p:txBody>
      </p:sp>
      <p:sp>
        <p:nvSpPr>
          <p:cNvPr id="5" name="Subtitle 4">
            <a:extLst>
              <a:ext uri="{FF2B5EF4-FFF2-40B4-BE49-F238E27FC236}">
                <a16:creationId xmlns:a16="http://schemas.microsoft.com/office/drawing/2014/main" id="{6026DA08-7EFF-BB85-B8F1-1D3166D22CFF}"/>
              </a:ext>
            </a:extLst>
          </p:cNvPr>
          <p:cNvSpPr>
            <a:spLocks noGrp="1"/>
          </p:cNvSpPr>
          <p:nvPr>
            <p:ph type="subTitle" idx="1"/>
          </p:nvPr>
        </p:nvSpPr>
        <p:spPr/>
        <p:txBody>
          <a:bodyPr>
            <a:normAutofit/>
          </a:bodyPr>
          <a:lstStyle/>
          <a:p>
            <a:r>
              <a:rPr lang="en-GB" sz="1800" dirty="0">
                <a:hlinkClick r:id="rId2">
                  <a:extLst>
                    <a:ext uri="{A12FA001-AC4F-418D-AE19-62706E023703}">
                      <ahyp:hlinkClr xmlns:ahyp="http://schemas.microsoft.com/office/drawing/2018/hyperlinkcolor" val="tx"/>
                    </a:ext>
                  </a:extLst>
                </a:hlinkClick>
              </a:rPr>
              <a:t>inesparis@nhs.net</a:t>
            </a:r>
            <a:r>
              <a:rPr lang="en-GB" sz="1800" dirty="0"/>
              <a:t> </a:t>
            </a:r>
          </a:p>
        </p:txBody>
      </p:sp>
    </p:spTree>
    <p:extLst>
      <p:ext uri="{BB962C8B-B14F-4D97-AF65-F5344CB8AC3E}">
        <p14:creationId xmlns:p14="http://schemas.microsoft.com/office/powerpoint/2010/main" val="1129176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74B3-4CC4-AED5-3C2C-8B7CB626EEF2}"/>
              </a:ext>
            </a:extLst>
          </p:cNvPr>
          <p:cNvSpPr>
            <a:spLocks noGrp="1"/>
          </p:cNvSpPr>
          <p:nvPr>
            <p:ph type="title"/>
          </p:nvPr>
        </p:nvSpPr>
        <p:spPr/>
        <p:txBody>
          <a:bodyPr>
            <a:normAutofit/>
          </a:bodyPr>
          <a:lstStyle/>
          <a:p>
            <a:r>
              <a:rPr lang="en-GB" sz="3600" b="1" dirty="0">
                <a:solidFill>
                  <a:srgbClr val="00B050"/>
                </a:solidFill>
              </a:rPr>
              <a:t>About this session:</a:t>
            </a:r>
          </a:p>
        </p:txBody>
      </p:sp>
      <p:sp>
        <p:nvSpPr>
          <p:cNvPr id="3" name="Content Placeholder 2">
            <a:extLst>
              <a:ext uri="{FF2B5EF4-FFF2-40B4-BE49-F238E27FC236}">
                <a16:creationId xmlns:a16="http://schemas.microsoft.com/office/drawing/2014/main" id="{ABC22241-22DD-6935-8B25-7C1AE1A2B51C}"/>
              </a:ext>
            </a:extLst>
          </p:cNvPr>
          <p:cNvSpPr>
            <a:spLocks noGrp="1"/>
          </p:cNvSpPr>
          <p:nvPr>
            <p:ph sz="quarter" idx="10"/>
          </p:nvPr>
        </p:nvSpPr>
        <p:spPr>
          <a:xfrm>
            <a:off x="838200" y="1619811"/>
            <a:ext cx="10515600" cy="3506622"/>
          </a:xfrm>
        </p:spPr>
        <p:txBody>
          <a:bodyPr>
            <a:normAutofit lnSpcReduction="10000"/>
          </a:bodyPr>
          <a:lstStyle/>
          <a:p>
            <a:r>
              <a:rPr lang="en-GB" dirty="0"/>
              <a:t>Based on my MSc Healthcare Leadership dissertation, this session will draw on a literature review and leadership reflection to explore how patient safety theory can improve learning from safeguarding case reviews. </a:t>
            </a:r>
          </a:p>
          <a:p>
            <a:r>
              <a:rPr lang="en-GB" dirty="0"/>
              <a:t>It considers current reactive approaches, highlighting how learning from everyday frontline practice and systems thinking can support safer, more reflective safeguarding. </a:t>
            </a:r>
          </a:p>
          <a:p>
            <a:r>
              <a:rPr lang="en-GB" dirty="0"/>
              <a:t>The session will propose considerations for change and moving practice forward.</a:t>
            </a:r>
          </a:p>
          <a:p>
            <a:endParaRPr lang="en-GB" dirty="0"/>
          </a:p>
        </p:txBody>
      </p:sp>
    </p:spTree>
    <p:extLst>
      <p:ext uri="{BB962C8B-B14F-4D97-AF65-F5344CB8AC3E}">
        <p14:creationId xmlns:p14="http://schemas.microsoft.com/office/powerpoint/2010/main" val="3867458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08E2671-1CA3-B4CE-B890-4178E22040C0}"/>
              </a:ext>
            </a:extLst>
          </p:cNvPr>
          <p:cNvGraphicFramePr>
            <a:graphicFrameLocks noGrp="1"/>
          </p:cNvGraphicFramePr>
          <p:nvPr>
            <p:ph sz="quarter" idx="10"/>
            <p:extLst>
              <p:ext uri="{D42A27DB-BD31-4B8C-83A1-F6EECF244321}">
                <p14:modId xmlns:p14="http://schemas.microsoft.com/office/powerpoint/2010/main" val="1469487352"/>
              </p:ext>
            </p:extLst>
          </p:nvPr>
        </p:nvGraphicFramePr>
        <p:xfrm>
          <a:off x="838200" y="1060912"/>
          <a:ext cx="10515600" cy="3506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112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52DC8-DEA8-0147-238A-EC683886819D}"/>
              </a:ext>
            </a:extLst>
          </p:cNvPr>
          <p:cNvSpPr>
            <a:spLocks noGrp="1"/>
          </p:cNvSpPr>
          <p:nvPr>
            <p:ph type="title"/>
          </p:nvPr>
        </p:nvSpPr>
        <p:spPr>
          <a:xfrm>
            <a:off x="838200" y="209971"/>
            <a:ext cx="10515600" cy="1325563"/>
          </a:xfrm>
        </p:spPr>
        <p:txBody>
          <a:bodyPr>
            <a:noAutofit/>
          </a:bodyPr>
          <a:lstStyle/>
          <a:p>
            <a:pPr>
              <a:lnSpc>
                <a:spcPct val="150000"/>
              </a:lnSpc>
            </a:pPr>
            <a:r>
              <a:rPr lang="en-GB" sz="2800" b="1" dirty="0">
                <a:solidFill>
                  <a:schemeClr val="accent2">
                    <a:lumMod val="75000"/>
                  </a:schemeClr>
                </a:solidFill>
              </a:rPr>
              <a:t>Key Insight 1: Safeguarding learning remains focused on finding and correcting fault</a:t>
            </a:r>
          </a:p>
        </p:txBody>
      </p:sp>
      <p:sp>
        <p:nvSpPr>
          <p:cNvPr id="4" name="Rectangle: Rounded Corners 3">
            <a:extLst>
              <a:ext uri="{FF2B5EF4-FFF2-40B4-BE49-F238E27FC236}">
                <a16:creationId xmlns:a16="http://schemas.microsoft.com/office/drawing/2014/main" id="{8A0AAE62-667B-FE1E-7902-2B9A3811E5EB}"/>
              </a:ext>
            </a:extLst>
          </p:cNvPr>
          <p:cNvSpPr/>
          <p:nvPr/>
        </p:nvSpPr>
        <p:spPr>
          <a:xfrm>
            <a:off x="552663" y="2359282"/>
            <a:ext cx="4964858" cy="1738312"/>
          </a:xfrm>
          <a:prstGeom prst="roundRect">
            <a:avLst/>
          </a:prstGeom>
          <a:solidFill>
            <a:schemeClr val="bg1"/>
          </a:solidFill>
          <a:ln w="28575">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2">
                    <a:lumMod val="75000"/>
                  </a:schemeClr>
                </a:solidFill>
              </a:rPr>
              <a:t>Call to Action:</a:t>
            </a:r>
          </a:p>
          <a:p>
            <a:pPr algn="ctr"/>
            <a:endParaRPr lang="en-GB" sz="2000" b="1" dirty="0">
              <a:solidFill>
                <a:schemeClr val="accent2">
                  <a:lumMod val="75000"/>
                </a:schemeClr>
              </a:solidFill>
            </a:endParaRPr>
          </a:p>
          <a:p>
            <a:pPr algn="ctr"/>
            <a:r>
              <a:rPr lang="en-GB" sz="2000" dirty="0">
                <a:solidFill>
                  <a:schemeClr val="accent2">
                    <a:lumMod val="75000"/>
                  </a:schemeClr>
                </a:solidFill>
              </a:rPr>
              <a:t>Broaden the scope of learning </a:t>
            </a:r>
          </a:p>
          <a:p>
            <a:pPr algn="ctr"/>
            <a:r>
              <a:rPr lang="en-GB" sz="2000" dirty="0">
                <a:solidFill>
                  <a:schemeClr val="accent2">
                    <a:lumMod val="75000"/>
                  </a:schemeClr>
                </a:solidFill>
              </a:rPr>
              <a:t>&amp; recognise the value of everyday practice.</a:t>
            </a:r>
          </a:p>
        </p:txBody>
      </p:sp>
      <p:sp>
        <p:nvSpPr>
          <p:cNvPr id="5" name="Rectangle: Rounded Corners 4">
            <a:extLst>
              <a:ext uri="{FF2B5EF4-FFF2-40B4-BE49-F238E27FC236}">
                <a16:creationId xmlns:a16="http://schemas.microsoft.com/office/drawing/2014/main" id="{24A518E4-A867-C406-C34C-1EC4323CDA79}"/>
              </a:ext>
            </a:extLst>
          </p:cNvPr>
          <p:cNvSpPr/>
          <p:nvPr/>
        </p:nvSpPr>
        <p:spPr>
          <a:xfrm>
            <a:off x="6306371" y="1690687"/>
            <a:ext cx="5540636" cy="3423923"/>
          </a:xfrm>
          <a:prstGeom prst="roundRect">
            <a:avLst/>
          </a:prstGeom>
          <a:solidFill>
            <a:schemeClr val="bg1"/>
          </a:solidFill>
          <a:ln w="28575">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Rethinking Safeguarding Learning – Next Steps</a:t>
            </a:r>
          </a:p>
          <a:p>
            <a:pPr algn="ctr"/>
            <a:endParaRPr lang="en-GB" sz="2000" dirty="0">
              <a:solidFill>
                <a:schemeClr val="tx1"/>
              </a:solidFill>
            </a:endParaRPr>
          </a:p>
          <a:p>
            <a:pPr marL="285750" indent="-285750">
              <a:buFont typeface="Arial" panose="020B0604020202020204" pitchFamily="34" charset="0"/>
              <a:buChar char="•"/>
            </a:pPr>
            <a:r>
              <a:rPr lang="en-GB" sz="2000" dirty="0">
                <a:solidFill>
                  <a:schemeClr val="tx1"/>
                </a:solidFill>
              </a:rPr>
              <a:t>Promote blended Safety-I &amp; Safety-II safeguarding learning.</a:t>
            </a:r>
          </a:p>
          <a:p>
            <a:pPr marL="285750" indent="-285750">
              <a:buFont typeface="Arial" panose="020B0604020202020204" pitchFamily="34" charset="0"/>
              <a:buChar char="•"/>
            </a:pPr>
            <a:r>
              <a:rPr lang="en-GB" sz="2000" dirty="0">
                <a:solidFill>
                  <a:schemeClr val="tx1"/>
                </a:solidFill>
              </a:rPr>
              <a:t>Capture learning from routine decisions and adaptations. </a:t>
            </a:r>
          </a:p>
          <a:p>
            <a:pPr marL="285750" indent="-285750">
              <a:buFont typeface="Arial" panose="020B0604020202020204" pitchFamily="34" charset="0"/>
              <a:buChar char="•"/>
            </a:pPr>
            <a:r>
              <a:rPr lang="en-GB" sz="2000" dirty="0">
                <a:solidFill>
                  <a:schemeClr val="tx1"/>
                </a:solidFill>
              </a:rPr>
              <a:t>Ensure lived and professional experience inform reviews and system improvement. </a:t>
            </a:r>
          </a:p>
        </p:txBody>
      </p:sp>
    </p:spTree>
    <p:extLst>
      <p:ext uri="{BB962C8B-B14F-4D97-AF65-F5344CB8AC3E}">
        <p14:creationId xmlns:p14="http://schemas.microsoft.com/office/powerpoint/2010/main" val="296495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0F8F7-149C-15C1-18D9-DDB9A480D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725B94-AB2F-8AF5-E310-33DA715421B2}"/>
              </a:ext>
            </a:extLst>
          </p:cNvPr>
          <p:cNvSpPr>
            <a:spLocks noGrp="1"/>
          </p:cNvSpPr>
          <p:nvPr>
            <p:ph type="title"/>
          </p:nvPr>
        </p:nvSpPr>
        <p:spPr>
          <a:xfrm>
            <a:off x="936522" y="2103437"/>
            <a:ext cx="10515600" cy="1325563"/>
          </a:xfrm>
        </p:spPr>
        <p:txBody>
          <a:bodyPr>
            <a:noAutofit/>
          </a:bodyPr>
          <a:lstStyle/>
          <a:p>
            <a:pPr>
              <a:lnSpc>
                <a:spcPct val="150000"/>
              </a:lnSpc>
            </a:pPr>
            <a:r>
              <a:rPr lang="en-GB" sz="2800" b="1" dirty="0">
                <a:solidFill>
                  <a:schemeClr val="accent6">
                    <a:lumMod val="75000"/>
                  </a:schemeClr>
                </a:solidFill>
              </a:rPr>
              <a:t>Key Insight 2: Safeguarding &amp; Patient Safety as separate systems</a:t>
            </a:r>
          </a:p>
        </p:txBody>
      </p:sp>
    </p:spTree>
    <p:extLst>
      <p:ext uri="{BB962C8B-B14F-4D97-AF65-F5344CB8AC3E}">
        <p14:creationId xmlns:p14="http://schemas.microsoft.com/office/powerpoint/2010/main" val="19619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B9E76-7AD4-35DB-D2D5-BDF42227C6A7}"/>
              </a:ext>
            </a:extLst>
          </p:cNvPr>
          <p:cNvSpPr>
            <a:spLocks noGrp="1"/>
          </p:cNvSpPr>
          <p:nvPr>
            <p:ph type="title"/>
          </p:nvPr>
        </p:nvSpPr>
        <p:spPr>
          <a:xfrm>
            <a:off x="838199" y="200738"/>
            <a:ext cx="10515600" cy="298263"/>
          </a:xfrm>
        </p:spPr>
        <p:txBody>
          <a:bodyPr>
            <a:noAutofit/>
          </a:bodyPr>
          <a:lstStyle/>
          <a:p>
            <a:pPr algn="ctr"/>
            <a:r>
              <a:rPr lang="en-GB" sz="2800" b="1" dirty="0">
                <a:solidFill>
                  <a:schemeClr val="tx2"/>
                </a:solidFill>
              </a:rPr>
              <a:t>Illustrating Parallel Processes in Healthcare </a:t>
            </a:r>
            <a:br>
              <a:rPr lang="en-GB" sz="2800" b="1" dirty="0">
                <a:solidFill>
                  <a:schemeClr val="tx2"/>
                </a:solidFill>
              </a:rPr>
            </a:br>
            <a:r>
              <a:rPr lang="en-GB" sz="1800" b="1" dirty="0">
                <a:solidFill>
                  <a:schemeClr val="tx2"/>
                </a:solidFill>
              </a:rPr>
              <a:t>(e.g. following child death)  </a:t>
            </a:r>
            <a:endParaRPr lang="en-GB" sz="2800" b="1" dirty="0">
              <a:solidFill>
                <a:schemeClr val="tx2"/>
              </a:solidFill>
            </a:endParaRPr>
          </a:p>
        </p:txBody>
      </p:sp>
      <p:graphicFrame>
        <p:nvGraphicFramePr>
          <p:cNvPr id="4" name="Content Placeholder 3">
            <a:extLst>
              <a:ext uri="{FF2B5EF4-FFF2-40B4-BE49-F238E27FC236}">
                <a16:creationId xmlns:a16="http://schemas.microsoft.com/office/drawing/2014/main" id="{A42F1659-D04A-0B68-757B-7D7DDFB6F243}"/>
              </a:ext>
            </a:extLst>
          </p:cNvPr>
          <p:cNvGraphicFramePr>
            <a:graphicFrameLocks noGrp="1"/>
          </p:cNvGraphicFramePr>
          <p:nvPr>
            <p:ph sz="quarter" idx="10"/>
            <p:extLst>
              <p:ext uri="{D42A27DB-BD31-4B8C-83A1-F6EECF244321}">
                <p14:modId xmlns:p14="http://schemas.microsoft.com/office/powerpoint/2010/main" val="3617898663"/>
              </p:ext>
            </p:extLst>
          </p:nvPr>
        </p:nvGraphicFramePr>
        <p:xfrm>
          <a:off x="267596" y="837232"/>
          <a:ext cx="11656807" cy="4630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Arrow: Left-Right 4">
            <a:extLst>
              <a:ext uri="{FF2B5EF4-FFF2-40B4-BE49-F238E27FC236}">
                <a16:creationId xmlns:a16="http://schemas.microsoft.com/office/drawing/2014/main" id="{720BC9A1-FB9B-3E22-A43E-EA034669339E}"/>
              </a:ext>
            </a:extLst>
          </p:cNvPr>
          <p:cNvSpPr/>
          <p:nvPr/>
        </p:nvSpPr>
        <p:spPr>
          <a:xfrm>
            <a:off x="513708" y="5640512"/>
            <a:ext cx="11322121" cy="452063"/>
          </a:xfrm>
          <a:prstGeom prst="leftRightArrow">
            <a:avLst/>
          </a:prstGeom>
          <a:solidFill>
            <a:schemeClr val="bg1"/>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2"/>
                </a:solidFill>
              </a:rPr>
              <a:t>Duty of Candour – Involvement of Patients and Staff</a:t>
            </a:r>
          </a:p>
        </p:txBody>
      </p:sp>
      <p:sp>
        <p:nvSpPr>
          <p:cNvPr id="6" name="Arrow: Down 5">
            <a:extLst>
              <a:ext uri="{FF2B5EF4-FFF2-40B4-BE49-F238E27FC236}">
                <a16:creationId xmlns:a16="http://schemas.microsoft.com/office/drawing/2014/main" id="{F9E53312-6BFB-436F-2D07-3D8F50069851}"/>
              </a:ext>
            </a:extLst>
          </p:cNvPr>
          <p:cNvSpPr/>
          <p:nvPr/>
        </p:nvSpPr>
        <p:spPr>
          <a:xfrm>
            <a:off x="5957297" y="6041205"/>
            <a:ext cx="277403" cy="255500"/>
          </a:xfrm>
          <a:prstGeom prst="downArrow">
            <a:avLst/>
          </a:prstGeom>
          <a:solidFill>
            <a:schemeClr val="tx2"/>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853608F5-C4F0-D8C9-2E69-1406FBFFC62C}"/>
              </a:ext>
            </a:extLst>
          </p:cNvPr>
          <p:cNvSpPr txBox="1"/>
          <p:nvPr/>
        </p:nvSpPr>
        <p:spPr>
          <a:xfrm>
            <a:off x="0" y="6241409"/>
            <a:ext cx="12192000" cy="584775"/>
          </a:xfrm>
          <a:prstGeom prst="rect">
            <a:avLst/>
          </a:prstGeom>
          <a:noFill/>
        </p:spPr>
        <p:txBody>
          <a:bodyPr wrap="square">
            <a:spAutoFit/>
          </a:bodyPr>
          <a:lstStyle/>
          <a:p>
            <a:pPr algn="ctr"/>
            <a:r>
              <a:rPr lang="en-GB" sz="1600" dirty="0">
                <a:solidFill>
                  <a:schemeClr val="tx2"/>
                </a:solidFill>
              </a:rPr>
              <a:t>Risk </a:t>
            </a:r>
            <a:r>
              <a:rPr lang="en-GB" sz="1600" dirty="0">
                <a:solidFill>
                  <a:schemeClr val="tx2"/>
                </a:solidFill>
                <a:sym typeface="Wingdings" panose="05000000000000000000" pitchFamily="2" charset="2"/>
              </a:rPr>
              <a:t></a:t>
            </a:r>
            <a:r>
              <a:rPr lang="en-GB" sz="1600" dirty="0">
                <a:solidFill>
                  <a:schemeClr val="tx2"/>
                </a:solidFill>
              </a:rPr>
              <a:t> Re-traumatisation</a:t>
            </a:r>
          </a:p>
          <a:p>
            <a:pPr algn="ctr"/>
            <a:r>
              <a:rPr lang="en-GB" sz="1600" dirty="0">
                <a:solidFill>
                  <a:schemeClr val="tx2"/>
                </a:solidFill>
              </a:rPr>
              <a:t>When processes remain siloed, families and staff face repeated interviews, inconsistent messaging, and emotional strain.</a:t>
            </a:r>
          </a:p>
        </p:txBody>
      </p:sp>
    </p:spTree>
    <p:extLst>
      <p:ext uri="{BB962C8B-B14F-4D97-AF65-F5344CB8AC3E}">
        <p14:creationId xmlns:p14="http://schemas.microsoft.com/office/powerpoint/2010/main" val="2654518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AA2F1-64B9-9611-A2EC-ADB3D0C5CE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600AC-1889-3B0E-3391-10FC6FC33B04}"/>
              </a:ext>
            </a:extLst>
          </p:cNvPr>
          <p:cNvSpPr>
            <a:spLocks noGrp="1"/>
          </p:cNvSpPr>
          <p:nvPr>
            <p:ph type="title"/>
          </p:nvPr>
        </p:nvSpPr>
        <p:spPr>
          <a:xfrm>
            <a:off x="838200" y="209971"/>
            <a:ext cx="10515600" cy="1325563"/>
          </a:xfrm>
        </p:spPr>
        <p:txBody>
          <a:bodyPr>
            <a:noAutofit/>
          </a:bodyPr>
          <a:lstStyle/>
          <a:p>
            <a:pPr>
              <a:lnSpc>
                <a:spcPct val="150000"/>
              </a:lnSpc>
            </a:pPr>
            <a:r>
              <a:rPr lang="en-GB" sz="2800" b="1" dirty="0">
                <a:solidFill>
                  <a:schemeClr val="accent6">
                    <a:lumMod val="75000"/>
                  </a:schemeClr>
                </a:solidFill>
              </a:rPr>
              <a:t>Key Insight 2: Safeguarding &amp; Patient Safety as separate systems</a:t>
            </a:r>
          </a:p>
        </p:txBody>
      </p:sp>
      <p:sp>
        <p:nvSpPr>
          <p:cNvPr id="4" name="Rectangle: Rounded Corners 3">
            <a:extLst>
              <a:ext uri="{FF2B5EF4-FFF2-40B4-BE49-F238E27FC236}">
                <a16:creationId xmlns:a16="http://schemas.microsoft.com/office/drawing/2014/main" id="{198CAA7A-287F-2E70-41E5-8C823D41A592}"/>
              </a:ext>
            </a:extLst>
          </p:cNvPr>
          <p:cNvSpPr/>
          <p:nvPr/>
        </p:nvSpPr>
        <p:spPr>
          <a:xfrm>
            <a:off x="552663" y="2359282"/>
            <a:ext cx="4964858" cy="1738312"/>
          </a:xfrm>
          <a:prstGeom prst="roundRect">
            <a:avLst/>
          </a:prstGeom>
          <a:solidFill>
            <a:schemeClr val="bg1"/>
          </a:solidFill>
          <a:ln w="28575">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6">
                    <a:lumMod val="75000"/>
                  </a:schemeClr>
                </a:solidFill>
              </a:rPr>
              <a:t>Call to Action:</a:t>
            </a:r>
          </a:p>
          <a:p>
            <a:pPr algn="ctr"/>
            <a:endParaRPr lang="en-GB" sz="2000" b="1" dirty="0">
              <a:solidFill>
                <a:schemeClr val="accent6">
                  <a:lumMod val="75000"/>
                </a:schemeClr>
              </a:solidFill>
            </a:endParaRPr>
          </a:p>
          <a:p>
            <a:pPr algn="ctr"/>
            <a:r>
              <a:rPr lang="en-GB" sz="2000" dirty="0">
                <a:solidFill>
                  <a:schemeClr val="accent6">
                    <a:lumMod val="75000"/>
                  </a:schemeClr>
                </a:solidFill>
              </a:rPr>
              <a:t>Coordinate review processes to reduce fragmentation and improve system learning.</a:t>
            </a:r>
          </a:p>
        </p:txBody>
      </p:sp>
      <p:sp>
        <p:nvSpPr>
          <p:cNvPr id="5" name="Rectangle: Rounded Corners 4">
            <a:extLst>
              <a:ext uri="{FF2B5EF4-FFF2-40B4-BE49-F238E27FC236}">
                <a16:creationId xmlns:a16="http://schemas.microsoft.com/office/drawing/2014/main" id="{FA3FCD66-89F3-76AE-066B-6EEFD24F455C}"/>
              </a:ext>
            </a:extLst>
          </p:cNvPr>
          <p:cNvSpPr/>
          <p:nvPr/>
        </p:nvSpPr>
        <p:spPr>
          <a:xfrm>
            <a:off x="6306371" y="1690687"/>
            <a:ext cx="5540636" cy="3423923"/>
          </a:xfrm>
          <a:prstGeom prst="roundRect">
            <a:avLst/>
          </a:prstGeom>
          <a:solidFill>
            <a:schemeClr val="bg1"/>
          </a:solidFill>
          <a:ln w="28575">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Rethinking Safeguarding Learning – Next Steps</a:t>
            </a:r>
          </a:p>
          <a:p>
            <a:pPr algn="ctr"/>
            <a:endParaRPr lang="en-GB" sz="2000" dirty="0">
              <a:solidFill>
                <a:schemeClr val="tx1"/>
              </a:solidFill>
            </a:endParaRPr>
          </a:p>
          <a:p>
            <a:pPr marL="285750" indent="-285750">
              <a:buFont typeface="Arial" panose="020B0604020202020204" pitchFamily="34" charset="0"/>
              <a:buChar char="•"/>
            </a:pPr>
            <a:r>
              <a:rPr lang="en-GB" sz="2000" dirty="0">
                <a:solidFill>
                  <a:schemeClr val="tx1"/>
                </a:solidFill>
              </a:rPr>
              <a:t>Coordinate reviews and templates that focus on the same cases (safeguarding, patient safety, etc). </a:t>
            </a:r>
          </a:p>
          <a:p>
            <a:pPr marL="285750" indent="-285750">
              <a:buFont typeface="Arial" panose="020B0604020202020204" pitchFamily="34" charset="0"/>
              <a:buChar char="•"/>
            </a:pPr>
            <a:r>
              <a:rPr lang="en-GB" sz="2000" dirty="0">
                <a:solidFill>
                  <a:schemeClr val="tx1"/>
                </a:solidFill>
              </a:rPr>
              <a:t>Commission further research on safeguarding and patient safety learning in GP. </a:t>
            </a:r>
          </a:p>
          <a:p>
            <a:pPr marL="285750" indent="-285750">
              <a:buFont typeface="Arial" panose="020B0604020202020204" pitchFamily="34" charset="0"/>
              <a:buChar char="•"/>
            </a:pPr>
            <a:r>
              <a:rPr lang="en-GB" sz="2000" dirty="0">
                <a:solidFill>
                  <a:schemeClr val="tx1"/>
                </a:solidFill>
              </a:rPr>
              <a:t>Strengthen ICB systems-thinking approach.</a:t>
            </a:r>
          </a:p>
        </p:txBody>
      </p:sp>
    </p:spTree>
    <p:extLst>
      <p:ext uri="{BB962C8B-B14F-4D97-AF65-F5344CB8AC3E}">
        <p14:creationId xmlns:p14="http://schemas.microsoft.com/office/powerpoint/2010/main" val="2374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F317E7-DC9A-BE6C-2E22-A40AA526C5B6}"/>
              </a:ext>
            </a:extLst>
          </p:cNvPr>
          <p:cNvPicPr>
            <a:picLocks noChangeAspect="1"/>
          </p:cNvPicPr>
          <p:nvPr/>
        </p:nvPicPr>
        <p:blipFill>
          <a:blip r:embed="rId2"/>
          <a:stretch>
            <a:fillRect/>
          </a:stretch>
        </p:blipFill>
        <p:spPr>
          <a:xfrm>
            <a:off x="2222698" y="503434"/>
            <a:ext cx="8133998" cy="4616961"/>
          </a:xfrm>
          <a:prstGeom prst="rect">
            <a:avLst/>
          </a:prstGeom>
        </p:spPr>
      </p:pic>
    </p:spTree>
    <p:extLst>
      <p:ext uri="{BB962C8B-B14F-4D97-AF65-F5344CB8AC3E}">
        <p14:creationId xmlns:p14="http://schemas.microsoft.com/office/powerpoint/2010/main" val="1317631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C9B2F-01E5-435E-D52F-8E09EAB6B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22E40-387C-F456-920D-285B3FEE42C1}"/>
              </a:ext>
            </a:extLst>
          </p:cNvPr>
          <p:cNvSpPr>
            <a:spLocks noGrp="1"/>
          </p:cNvSpPr>
          <p:nvPr>
            <p:ph type="title"/>
          </p:nvPr>
        </p:nvSpPr>
        <p:spPr>
          <a:xfrm>
            <a:off x="838200" y="209971"/>
            <a:ext cx="10515600" cy="1325563"/>
          </a:xfrm>
        </p:spPr>
        <p:txBody>
          <a:bodyPr>
            <a:noAutofit/>
          </a:bodyPr>
          <a:lstStyle/>
          <a:p>
            <a:pPr>
              <a:lnSpc>
                <a:spcPct val="150000"/>
              </a:lnSpc>
            </a:pPr>
            <a:r>
              <a:rPr lang="en-GB" sz="2800" b="1" dirty="0">
                <a:solidFill>
                  <a:schemeClr val="accent4">
                    <a:lumMod val="75000"/>
                  </a:schemeClr>
                </a:solidFill>
              </a:rPr>
              <a:t>Key Insight 3: Safeguarding in General Practice is shaped by uncertainty &amp; variation </a:t>
            </a:r>
          </a:p>
        </p:txBody>
      </p:sp>
      <p:sp>
        <p:nvSpPr>
          <p:cNvPr id="4" name="Rectangle: Rounded Corners 3">
            <a:extLst>
              <a:ext uri="{FF2B5EF4-FFF2-40B4-BE49-F238E27FC236}">
                <a16:creationId xmlns:a16="http://schemas.microsoft.com/office/drawing/2014/main" id="{F5912E90-BC3D-C20D-C824-D923DCBF52DB}"/>
              </a:ext>
            </a:extLst>
          </p:cNvPr>
          <p:cNvSpPr/>
          <p:nvPr/>
        </p:nvSpPr>
        <p:spPr>
          <a:xfrm>
            <a:off x="552663" y="2359282"/>
            <a:ext cx="4964858" cy="1738312"/>
          </a:xfrm>
          <a:prstGeom prst="roundRect">
            <a:avLst/>
          </a:prstGeom>
          <a:solidFill>
            <a:schemeClr val="bg1"/>
          </a:solidFill>
          <a:ln w="28575">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4">
                    <a:lumMod val="75000"/>
                  </a:schemeClr>
                </a:solidFill>
              </a:rPr>
              <a:t>Call to Action:</a:t>
            </a:r>
          </a:p>
          <a:p>
            <a:pPr algn="ctr"/>
            <a:endParaRPr lang="en-GB" sz="2000" b="1" dirty="0">
              <a:solidFill>
                <a:schemeClr val="accent4">
                  <a:lumMod val="75000"/>
                </a:schemeClr>
              </a:solidFill>
            </a:endParaRPr>
          </a:p>
          <a:p>
            <a:pPr algn="ctr"/>
            <a:r>
              <a:rPr lang="en-GB" sz="2000" dirty="0">
                <a:solidFill>
                  <a:schemeClr val="accent4">
                    <a:lumMod val="75000"/>
                  </a:schemeClr>
                </a:solidFill>
              </a:rPr>
              <a:t>Design learning around practice, aiming for flexibility, context-sensitivity &amp; co-designing.</a:t>
            </a:r>
          </a:p>
        </p:txBody>
      </p:sp>
      <p:sp>
        <p:nvSpPr>
          <p:cNvPr id="5" name="Rectangle: Rounded Corners 4">
            <a:extLst>
              <a:ext uri="{FF2B5EF4-FFF2-40B4-BE49-F238E27FC236}">
                <a16:creationId xmlns:a16="http://schemas.microsoft.com/office/drawing/2014/main" id="{B145E105-9A7E-370E-F2C6-389B087B0510}"/>
              </a:ext>
            </a:extLst>
          </p:cNvPr>
          <p:cNvSpPr/>
          <p:nvPr/>
        </p:nvSpPr>
        <p:spPr>
          <a:xfrm>
            <a:off x="6306371" y="1690687"/>
            <a:ext cx="5540636" cy="3423923"/>
          </a:xfrm>
          <a:prstGeom prst="roundRect">
            <a:avLst/>
          </a:prstGeom>
          <a:solidFill>
            <a:schemeClr val="bg1"/>
          </a:solidFill>
          <a:ln w="28575">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Rethinking Safeguarding Learning – Next Steps</a:t>
            </a:r>
          </a:p>
          <a:p>
            <a:pPr algn="ctr"/>
            <a:endParaRPr lang="en-GB" sz="2000" dirty="0">
              <a:solidFill>
                <a:schemeClr val="tx1"/>
              </a:solidFill>
            </a:endParaRPr>
          </a:p>
          <a:p>
            <a:pPr marL="285750" indent="-285750">
              <a:buFont typeface="Arial" panose="020B0604020202020204" pitchFamily="34" charset="0"/>
              <a:buChar char="•"/>
            </a:pPr>
            <a:r>
              <a:rPr lang="en-GB" sz="2000" dirty="0">
                <a:solidFill>
                  <a:schemeClr val="tx1"/>
                </a:solidFill>
              </a:rPr>
              <a:t>Evaluate Work as Imagine through the lens of Work as done.</a:t>
            </a:r>
          </a:p>
          <a:p>
            <a:pPr marL="285750" indent="-285750">
              <a:buFont typeface="Arial" panose="020B0604020202020204" pitchFamily="34" charset="0"/>
              <a:buChar char="•"/>
            </a:pPr>
            <a:r>
              <a:rPr lang="en-GB" sz="2000" dirty="0">
                <a:solidFill>
                  <a:schemeClr val="tx1"/>
                </a:solidFill>
              </a:rPr>
              <a:t>Move away from generalised recommendations and support Named Professionals to lead context-sensitive learning.</a:t>
            </a:r>
          </a:p>
        </p:txBody>
      </p:sp>
    </p:spTree>
    <p:extLst>
      <p:ext uri="{BB962C8B-B14F-4D97-AF65-F5344CB8AC3E}">
        <p14:creationId xmlns:p14="http://schemas.microsoft.com/office/powerpoint/2010/main" val="188260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MSE ICB PowerPoin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1A1AEBC61921438FC506FEDDE26A92" ma:contentTypeVersion="14" ma:contentTypeDescription="Create a new document." ma:contentTypeScope="" ma:versionID="5eef968b96e7c8ce84578d39a3b23d70">
  <xsd:schema xmlns:xsd="http://www.w3.org/2001/XMLSchema" xmlns:xs="http://www.w3.org/2001/XMLSchema" xmlns:p="http://schemas.microsoft.com/office/2006/metadata/properties" xmlns:ns1="http://schemas.microsoft.com/sharepoint/v3" xmlns:ns2="d27213a6-675d-44a9-b768-80baeef8bea7" xmlns:ns3="36846a37-a387-4894-81eb-decc00d09c17" targetNamespace="http://schemas.microsoft.com/office/2006/metadata/properties" ma:root="true" ma:fieldsID="e79c5132886243cae7f3f50fc985b1e9" ns1:_="" ns2:_="" ns3:_="">
    <xsd:import namespace="http://schemas.microsoft.com/sharepoint/v3"/>
    <xsd:import namespace="d27213a6-675d-44a9-b768-80baeef8bea7"/>
    <xsd:import namespace="36846a37-a387-4894-81eb-decc00d09c1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7213a6-675d-44a9-b768-80baeef8be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846a37-a387-4894-81eb-decc00d09c1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279B0-855C-468E-8545-A7301E6B34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7213a6-675d-44a9-b768-80baeef8bea7"/>
    <ds:schemaRef ds:uri="36846a37-a387-4894-81eb-decc00d09c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715F17-8F70-4E37-8032-9F57DA864998}">
  <ds:schemaRefs>
    <ds:schemaRef ds:uri="http://schemas.microsoft.com/sharepoint/v3"/>
    <ds:schemaRef ds:uri="http://purl.org/dc/terms/"/>
    <ds:schemaRef ds:uri="http://purl.org/dc/elements/1.1/"/>
    <ds:schemaRef ds:uri="http://www.w3.org/XML/1998/namespace"/>
    <ds:schemaRef ds:uri="http://schemas.microsoft.com/office/infopath/2007/PartnerControls"/>
    <ds:schemaRef ds:uri="http://schemas.microsoft.com/office/2006/metadata/properties"/>
    <ds:schemaRef ds:uri="http://schemas.openxmlformats.org/package/2006/metadata/core-properties"/>
    <ds:schemaRef ds:uri="http://schemas.microsoft.com/office/2006/documentManagement/types"/>
    <ds:schemaRef ds:uri="36846a37-a387-4894-81eb-decc00d09c17"/>
    <ds:schemaRef ds:uri="d27213a6-675d-44a9-b768-80baeef8bea7"/>
    <ds:schemaRef ds:uri="http://purl.org/dc/dcmitype/"/>
  </ds:schemaRefs>
</ds:datastoreItem>
</file>

<file path=customXml/itemProps3.xml><?xml version="1.0" encoding="utf-8"?>
<ds:datastoreItem xmlns:ds="http://schemas.openxmlformats.org/officeDocument/2006/customXml" ds:itemID="{7C66CCA4-A501-402D-ADBF-E053F99EAC52}">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MSE ICB PowerPoint Template</Template>
  <TotalTime>2668</TotalTime>
  <Words>1207</Words>
  <Application>Microsoft Office PowerPoint</Application>
  <PresentationFormat>Widescreen</PresentationFormat>
  <Paragraphs>100</Paragraphs>
  <Slides>15</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Arial</vt:lpstr>
      <vt:lpstr>Wingdings</vt:lpstr>
      <vt:lpstr>MSE ICB PowerPoint Template</vt:lpstr>
      <vt:lpstr>Using Patient Safety Theory to  Improve Safeguarding Learning</vt:lpstr>
      <vt:lpstr>About this session:</vt:lpstr>
      <vt:lpstr>PowerPoint Presentation</vt:lpstr>
      <vt:lpstr>Key Insight 1: Safeguarding learning remains focused on finding and correcting fault</vt:lpstr>
      <vt:lpstr>Key Insight 2: Safeguarding &amp; Patient Safety as separate systems</vt:lpstr>
      <vt:lpstr>Illustrating Parallel Processes in Healthcare  (e.g. following child death)  </vt:lpstr>
      <vt:lpstr>Key Insight 2: Safeguarding &amp; Patient Safety as separate systems</vt:lpstr>
      <vt:lpstr>PowerPoint Presentation</vt:lpstr>
      <vt:lpstr>Key Insight 3: Safeguarding in General Practice is shaped by uncertainty &amp; variation </vt:lpstr>
      <vt:lpstr>Example from Practice:  MSE ICB 2025-27 General Practice Safeguarding Audit</vt:lpstr>
      <vt:lpstr>Key Insight 4: Need for supporting emotional resilience and reflective practice</vt:lpstr>
      <vt:lpstr>Example from Practice:  Initial approach following Safeguarding Serious Incidents</vt:lpstr>
      <vt:lpstr>PowerPoint Presentation</vt:lpstr>
      <vt:lpstr>Some References &amp; Useful links</vt:lpstr>
      <vt:lpstr>Thank you</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PARIS, Ines (NHS MID AND SOUTH ESSEX ICB - 99E)</dc:creator>
  <cp:lastModifiedBy>PARIS, Ines (NHS MID AND SOUTH ESSEX ICB - 99E)</cp:lastModifiedBy>
  <cp:revision>5</cp:revision>
  <dcterms:created xsi:type="dcterms:W3CDTF">2025-04-22T04:52:01Z</dcterms:created>
  <dcterms:modified xsi:type="dcterms:W3CDTF">2025-07-13T11:46:05Z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0x0101008A1A1AEBC61921438FC506FEDDE26A92</vt:lpwstr>
  </property>
</Properties>
</file>