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BB63A-8A9B-4DCE-A5C2-3C20EABAEC55}" v="3" dt="2022-06-21T14:10:50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22" autoAdjust="0"/>
    <p:restoredTop sz="94674" autoAdjust="0"/>
  </p:normalViewPr>
  <p:slideViewPr>
    <p:cSldViewPr snapToGrid="0" snapToObjects="1">
      <p:cViewPr varScale="1">
        <p:scale>
          <a:sx n="91" d="100"/>
          <a:sy n="91" d="100"/>
        </p:scale>
        <p:origin x="120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26/01/2023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26/01/2023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CDE03-0EEA-4F49-A6B9-58B291621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7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26/01/2023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ce.org.uk/guidance/ng2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Tracey Brennan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23CA40-1376-40BE-8B99-043D88425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Epilepsy pathways for people with a learning disability in the East of England</a:t>
            </a:r>
          </a:p>
        </p:txBody>
      </p:sp>
    </p:spTree>
    <p:extLst>
      <p:ext uri="{BB962C8B-B14F-4D97-AF65-F5344CB8AC3E}">
        <p14:creationId xmlns:p14="http://schemas.microsoft.com/office/powerpoint/2010/main" val="420419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2588-979E-40B1-B98B-F7BFC646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1" y="655871"/>
            <a:ext cx="10641498" cy="611649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64657-1A74-42A6-9931-003253AE46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9517" y="1531552"/>
            <a:ext cx="10641498" cy="4364752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GB" sz="1800" dirty="0"/>
              <a:t>Epilepsy is more common in people with a learning disability than the general population.</a:t>
            </a:r>
          </a:p>
          <a:p>
            <a:pPr>
              <a:buClr>
                <a:schemeClr val="tx1"/>
              </a:buClr>
            </a:pPr>
            <a:r>
              <a:rPr lang="en-GB" sz="1800" dirty="0"/>
              <a:t>Nationally about 1 in 3 people (32%) who have a mild to moderate learning disability also have epilepsy.  </a:t>
            </a:r>
          </a:p>
          <a:p>
            <a:pPr>
              <a:buClr>
                <a:schemeClr val="tx1"/>
              </a:buClr>
            </a:pPr>
            <a:r>
              <a:rPr lang="en-GB" sz="1800" dirty="0"/>
              <a:t>Around 1 in 5 people (20%) with epilepsy also have a learning disability. It is more likely to be difficult to manage their condition.</a:t>
            </a:r>
          </a:p>
          <a:p>
            <a:pPr>
              <a:buClr>
                <a:schemeClr val="tx1"/>
              </a:buClr>
            </a:pPr>
            <a:r>
              <a:rPr lang="en-GB" sz="1800" dirty="0"/>
              <a:t>Whilst in the Region the number of LeDeR reviews stating epilepsy as primary cause of death (1a) was &lt;5, of all notifications recorded in 2021, 27% of reviews highlighted the individuals had a long time condition. Nationally, epilepsy was the most common long-term health condition</a:t>
            </a:r>
          </a:p>
          <a:p>
            <a:pPr>
              <a:buClr>
                <a:schemeClr val="tx1"/>
              </a:buClr>
            </a:pPr>
            <a:r>
              <a:rPr lang="en-GB" sz="1800" dirty="0"/>
              <a:t>Seizures can have a profound impact on a person’s ability to live and enjoy their life.  Poorly controlled epilepsy can also present as a huge burden of care and anxiety to family members and carers.  </a:t>
            </a:r>
          </a:p>
          <a:p>
            <a:pPr>
              <a:buClr>
                <a:schemeClr val="tx1"/>
              </a:buClr>
            </a:pPr>
            <a:r>
              <a:rPr lang="en-GB" sz="1800" dirty="0"/>
              <a:t>The existence of physical, mental, and other developmental co-morbidities among people with a learning disability and epilepsy can present varying degrees of challenges requiring specialist approaches and collaborative working.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2155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2763-FEC9-C7CF-4421-A512BA48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38" y="476949"/>
            <a:ext cx="10641498" cy="611649"/>
          </a:xfrm>
        </p:spPr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92EA-95BB-F421-3A78-DA615A79EB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59638" y="1346622"/>
            <a:ext cx="10641498" cy="4627209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A session was requested by the East of England Learning Disability and Autism Board to discuss epilepsy pathways in light of the investigation into the death of a gentleman called Clive Treacey whose death was ‘potentially avoidable.	</a:t>
            </a:r>
          </a:p>
          <a:p>
            <a:r>
              <a:rPr lang="en-US" sz="1800" dirty="0"/>
              <a:t>In October a session with ICS’s was held to understand and gain assurance that epilepsy pathways in our Region were effective and that people with a learning disability were well supported.</a:t>
            </a:r>
          </a:p>
          <a:p>
            <a:r>
              <a:rPr lang="en-US" sz="1800" dirty="0"/>
              <a:t>A report following the investigation outlined a number of recommendations. Those relating to epilepsy care were discussed</a:t>
            </a:r>
          </a:p>
          <a:p>
            <a:r>
              <a:rPr lang="en-US" sz="1800" dirty="0"/>
              <a:t>Whilst all systems could outline clear pathways, further consideration was needed relating to several aspects of care: </a:t>
            </a:r>
          </a:p>
          <a:p>
            <a:pPr marL="0" indent="0">
              <a:buNone/>
            </a:pPr>
            <a:r>
              <a:rPr lang="en-US" sz="1800" dirty="0"/>
              <a:t>Further assurance was needed to understand whether: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People with a learning disability and families are involved in the plans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Care plans are well shared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Prevalence of diagnostic overshadowing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Staff are trained to support a person epilepsy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Effective transition from Children to adults is in place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Recognition that Health Inequalities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185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9DBF-15F6-4F14-B2CE-074DA8830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16" y="599032"/>
            <a:ext cx="10641498" cy="611649"/>
          </a:xfrm>
        </p:spPr>
        <p:txBody>
          <a:bodyPr/>
          <a:lstStyle/>
          <a:p>
            <a:r>
              <a:rPr lang="en-GB" dirty="0"/>
              <a:t>Actions from last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39C64-959A-48A9-8692-F5609926C75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9516" y="1618592"/>
            <a:ext cx="10641498" cy="5087007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/>
              <a:t>Review NICE Guidance  – Epilepsy in Adults [QS26] – Recommends an integrated approach to the provision of services stating this is ‘fundamental to the delivery of high-quality care to adults with epilepsy’, and the quality standard should be delivered by multidisciplinary teams through a local epilepsy clinical network. 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Overview | Epilepsies in children, young people and adults | Guidance | NICE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sz="1800" dirty="0">
              <a:solidFill>
                <a:srgbClr val="0070C0"/>
              </a:solidFill>
            </a:endParaRPr>
          </a:p>
          <a:p>
            <a:r>
              <a:rPr lang="en-GB" sz="1800" dirty="0"/>
              <a:t>Engagement in Regional Children and Young People pathway development</a:t>
            </a:r>
          </a:p>
          <a:p>
            <a:endParaRPr lang="en-GB" sz="1800" dirty="0"/>
          </a:p>
          <a:p>
            <a:r>
              <a:rPr lang="en-GB" sz="1800" dirty="0"/>
              <a:t>Review ‘Step Together’ </a:t>
            </a:r>
            <a:r>
              <a:rPr lang="en-US" sz="1800" dirty="0"/>
              <a:t>- Integrating Care for people with epilepsy and a learning disability. </a:t>
            </a:r>
          </a:p>
          <a:p>
            <a:pPr marL="0" indent="0">
              <a:buNone/>
            </a:pPr>
            <a:r>
              <a:rPr lang="en-US" sz="1800" dirty="0"/>
              <a:t>…. Leads us on to the next agenda item.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Welcome: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Professor Rohit Shanker </a:t>
            </a:r>
          </a:p>
          <a:p>
            <a:pPr marL="0" indent="0">
              <a:buNone/>
            </a:pPr>
            <a:r>
              <a:rPr lang="en-GB" sz="1800" dirty="0"/>
              <a:t>Hafsha Ali</a:t>
            </a:r>
          </a:p>
          <a:p>
            <a:pPr marL="0" indent="0">
              <a:buNone/>
            </a:pPr>
            <a:r>
              <a:rPr lang="en-GB" sz="1800" dirty="0"/>
              <a:t>Tom Shillito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974081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DD57A30F7CC4E8C56981C58764396" ma:contentTypeVersion="8" ma:contentTypeDescription="Create a new document." ma:contentTypeScope="" ma:versionID="e13014490f18343003eeaf18f487203f">
  <xsd:schema xmlns:xsd="http://www.w3.org/2001/XMLSchema" xmlns:xs="http://www.w3.org/2001/XMLSchema" xmlns:p="http://schemas.microsoft.com/office/2006/metadata/properties" xmlns:ns3="5b3b7580-b740-430c-9af3-25d899756987" targetNamespace="http://schemas.microsoft.com/office/2006/metadata/properties" ma:root="true" ma:fieldsID="c53b920f720242342841d9f77beb7172" ns3:_="">
    <xsd:import namespace="5b3b7580-b740-430c-9af3-25d8997569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3b7580-b740-430c-9af3-25d8997569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DDB28A-6858-4C36-AE75-9C4C47F659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3b7580-b740-430c-9af3-25d8997569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D9FD49-C1C5-400A-B04D-90A236984D1F}">
  <ds:schemaRefs>
    <ds:schemaRef ds:uri="http://purl.org/dc/elements/1.1/"/>
    <ds:schemaRef ds:uri="http://schemas.microsoft.com/office/2006/metadata/properties"/>
    <ds:schemaRef ds:uri="5b3b7580-b740-430c-9af3-25d89975698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</TotalTime>
  <Words>478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Custom Design</vt:lpstr>
      <vt:lpstr>Tracey Brennan</vt:lpstr>
      <vt:lpstr>Background</vt:lpstr>
      <vt:lpstr>Recap</vt:lpstr>
      <vt:lpstr>Actions from last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BRENNAN, Tracey (NHS ENGLAND – X24)</cp:lastModifiedBy>
  <cp:revision>121</cp:revision>
  <dcterms:created xsi:type="dcterms:W3CDTF">2017-05-03T08:06:17Z</dcterms:created>
  <dcterms:modified xsi:type="dcterms:W3CDTF">2023-01-26T16:33:16Z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0x0101007B7DD57A30F7CC4E8C56981C58764396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</Properties>
</file>